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Lst>
  <p:sldIdLst>
    <p:sldId id="256" r:id="rId2"/>
    <p:sldId id="272"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59"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67" autoAdjust="0"/>
    <p:restoredTop sz="94707" autoAdjust="0"/>
  </p:normalViewPr>
  <p:slideViewPr>
    <p:cSldViewPr>
      <p:cViewPr>
        <p:scale>
          <a:sx n="92" d="100"/>
          <a:sy n="92" d="100"/>
        </p:scale>
        <p:origin x="-7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944D261-7D2C-4A17-8424-9B5529B28E87}" type="datetimeFigureOut">
              <a:rPr lang="ru-RU"/>
              <a:pPr>
                <a:defRPr/>
              </a:pPr>
              <a:t>21.11.2013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110256-1F06-4E47-B7C7-091525A8AE2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E95D5E7-CBFA-4EF3-B51B-5AD08F7CBF31}" type="datetimeFigureOut">
              <a:rPr lang="ru-RU"/>
              <a:pPr>
                <a:defRPr/>
              </a:pPr>
              <a:t>21.11.2013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73C177-BB1F-4A4C-AC59-32CB7E90B09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423CFEF-88A1-4EF5-892B-298DE3ADB38C}" type="datetimeFigureOut">
              <a:rPr lang="ru-RU"/>
              <a:pPr>
                <a:defRPr/>
              </a:pPr>
              <a:t>21.11.2013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98CA3D-F74A-44A5-BFC9-E078F82F6DE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19863F-2B18-4ADB-B142-19984320B425}" type="datetimeFigureOut">
              <a:rPr lang="ru-RU"/>
              <a:pPr>
                <a:defRPr/>
              </a:pPr>
              <a:t>21.11.2013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5785CF-8C12-41AA-9C26-457B19170BA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947B4BD-2DC7-4A7B-ABC7-1E1E5D5A3101}" type="datetimeFigureOut">
              <a:rPr lang="ru-RU"/>
              <a:pPr>
                <a:defRPr/>
              </a:pPr>
              <a:t>21.11.2013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80F4319-C050-4C6A-900A-81C79B69815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23E192C-47D8-47F4-89BD-58BE95C5ADF8}" type="datetimeFigureOut">
              <a:rPr lang="ru-RU"/>
              <a:pPr>
                <a:defRPr/>
              </a:pPr>
              <a:t>21.11.2013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3FAFC21-1CFB-41A1-85D1-7E7CD00D974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2907DBD-7500-4E82-B1C4-39AA7DC249BD}" type="datetimeFigureOut">
              <a:rPr lang="ru-RU"/>
              <a:pPr>
                <a:defRPr/>
              </a:pPr>
              <a:t>21.11.2013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8D95DFF-E1CE-46B4-89A2-AB4C0339282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982882E-B16E-48C0-B05B-DDA494B43E7F}" type="datetimeFigureOut">
              <a:rPr lang="ru-RU"/>
              <a:pPr>
                <a:defRPr/>
              </a:pPr>
              <a:t>21.11.2013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D5EF828-251E-435A-9F8B-A3CF92498EC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66A5C50-C1C0-4F3C-A88D-69F49EAE14F3}" type="datetimeFigureOut">
              <a:rPr lang="ru-RU"/>
              <a:pPr>
                <a:defRPr/>
              </a:pPr>
              <a:t>21.11.2013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4D4CA6A-3928-4C8B-A104-4D1B80FDDC4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5B93AE1-3214-4551-A7B3-16B8326A69A6}" type="datetimeFigureOut">
              <a:rPr lang="ru-RU"/>
              <a:pPr>
                <a:defRPr/>
              </a:pPr>
              <a:t>21.11.2013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C27821C-9193-4F0D-ABCA-4F97297C739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581206F-6DDB-47F3-BD87-E3AE40D59C62}" type="datetimeFigureOut">
              <a:rPr lang="ru-RU"/>
              <a:pPr>
                <a:defRPr/>
              </a:pPr>
              <a:t>21.11.2013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5B2050A-4882-4F2E-A921-63BE94FA6F9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E9B1B6C-EE62-4C52-9E66-1DF53E99F22F}" type="datetimeFigureOut">
              <a:rPr lang="ru-RU"/>
              <a:pPr>
                <a:defRPr/>
              </a:pPr>
              <a:t>21.11.2013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E0BC82A-3511-4667-80AB-3032E861217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3" r:id="rId1"/>
    <p:sldLayoutId id="2147483802" r:id="rId2"/>
    <p:sldLayoutId id="2147483801" r:id="rId3"/>
    <p:sldLayoutId id="2147483800" r:id="rId4"/>
    <p:sldLayoutId id="2147483799" r:id="rId5"/>
    <p:sldLayoutId id="2147483798" r:id="rId6"/>
    <p:sldLayoutId id="2147483797" r:id="rId7"/>
    <p:sldLayoutId id="2147483796" r:id="rId8"/>
    <p:sldLayoutId id="2147483795" r:id="rId9"/>
    <p:sldLayoutId id="2147483794" r:id="rId10"/>
    <p:sldLayoutId id="21474837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piter.com/e-shop/author/1365304/A29948/" TargetMode="External"/><Relationship Id="rId7" Type="http://schemas.openxmlformats.org/officeDocument/2006/relationships/image" Target="../media/image3.png"/><Relationship Id="rId2" Type="http://schemas.openxmlformats.org/officeDocument/2006/relationships/hyperlink" Target="http://www.piter.com/e-shop/author/1365306/A29948/" TargetMode="External"/><Relationship Id="rId1" Type="http://schemas.openxmlformats.org/officeDocument/2006/relationships/slideLayout" Target="../slideLayouts/slideLayout7.xml"/><Relationship Id="rId6" Type="http://schemas.openxmlformats.org/officeDocument/2006/relationships/hyperlink" Target="http://www.piter.com/upload/contents/978549600515/978549600515_p.pdf" TargetMode="External"/><Relationship Id="rId5" Type="http://schemas.openxmlformats.org/officeDocument/2006/relationships/hyperlink" Target="http://www.piter.com/upload/contents/978549600515/978549600515_X.pdf" TargetMode="External"/><Relationship Id="rId4" Type="http://schemas.openxmlformats.org/officeDocument/2006/relationships/hyperlink" Target="http://www.piter.com/e-shop/author/1365307/A2994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iter.com/upload/contents/978549600045/978549600045_X.pdf.pdf"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www.piter.com/upload/contents/978549600045/978549600045_p.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iter.com/upload/contents/978549600115/978549600115_X.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static2.insales.ru/images/products/1/7486/16301374/49600115.jpg" TargetMode="External"/><Relationship Id="rId4" Type="http://schemas.openxmlformats.org/officeDocument/2006/relationships/hyperlink" Target="http://www.piter.com/upload/contents/978549600115/978549600115_p.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piter.com/upload/contents/978549600096/978549600096_p.pdf" TargetMode="External"/><Relationship Id="rId2" Type="http://schemas.openxmlformats.org/officeDocument/2006/relationships/hyperlink" Target="http://www.piter.com/upload/contents/978549600096/978549600096_X.pdf"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www.piter.com/upload/contents/978549600712/978549600712_p.pdf" TargetMode="External"/><Relationship Id="rId2" Type="http://schemas.openxmlformats.org/officeDocument/2006/relationships/hyperlink" Target="http://www.piter.com/upload/contents/978549600712/978549600712_X.pdf"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piter.com/e-shop/author/163136/A25048/"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piter.com/upload/contents/978549600832/978549600832_p.pdf" TargetMode="External"/><Relationship Id="rId4" Type="http://schemas.openxmlformats.org/officeDocument/2006/relationships/hyperlink" Target="http://www.piter.com/upload/contents/978549600832/978549600832_X.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piter.com/e-shop/author/162525/A24076/"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piter.com/upload/contents/978549600020/978549600020_p.pdf" TargetMode="External"/><Relationship Id="rId4" Type="http://schemas.openxmlformats.org/officeDocument/2006/relationships/hyperlink" Target="http://www.piter.com/upload/contents/978549600020/978549600020_X.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vanova2@piter.com" TargetMode="Externa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hyperlink" Target="mailto:aivanova@piter.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piter.com/upload/contents/978549600036/978549600036_p.pdf" TargetMode="External"/><Relationship Id="rId2" Type="http://schemas.openxmlformats.org/officeDocument/2006/relationships/hyperlink" Target="http://www.piter.com/upload/contents/978549600036/978549600036_X.pdf"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piter.com/upload/contents/978549600861/978549600861_p.pdf" TargetMode="External"/><Relationship Id="rId2" Type="http://schemas.openxmlformats.org/officeDocument/2006/relationships/hyperlink" Target="http://www.piter.com/upload/contents/978549600861/978549600861_X.pdf"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piter.com/upload/contents/978549600031/978549600031_X.pdf"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piter.com/upload/contents/978549600031/978549600031_p.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iter.com/upload/contents/978549600044/978549600044_p.pdf" TargetMode="External"/><Relationship Id="rId2" Type="http://schemas.openxmlformats.org/officeDocument/2006/relationships/hyperlink" Target="http://www.piter.com/upload/contents/978549600044/978549600044_X.pdf"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piter.com/upload/contents/978549600015/978549600015_p.pdf" TargetMode="External"/><Relationship Id="rId2" Type="http://schemas.openxmlformats.org/officeDocument/2006/relationships/hyperlink" Target="http://www.piter.com/upload/contents/978549600015/978549600015_X.pdf"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iter.com/upload/contents/978549600054/978549600054_p.pdf"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iter.com/upload/contents/978549600028/978549600028_p.pdf"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piter.com/e-shop/author/1206428/A29689/" TargetMode="External"/><Relationship Id="rId7" Type="http://schemas.openxmlformats.org/officeDocument/2006/relationships/image" Target="../media/image11.jpeg"/><Relationship Id="rId2" Type="http://schemas.openxmlformats.org/officeDocument/2006/relationships/hyperlink" Target="http://www.piter.com/e-shop/author/1206411/A29689/"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piter.com/upload/contents/978549600013/978549600013_p.pdf" TargetMode="External"/><Relationship Id="rId4" Type="http://schemas.openxmlformats.org/officeDocument/2006/relationships/hyperlink" Target="http://www.piter.com/upload/contents/978549600013/978549600013_X.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piter.com/images/Usmanov_2.jpg"/>
          <p:cNvPicPr>
            <a:picLocks noChangeAspect="1" noChangeArrowheads="1"/>
          </p:cNvPicPr>
          <p:nvPr/>
        </p:nvPicPr>
        <p:blipFill>
          <a:blip r:embed="rId2"/>
          <a:srcRect/>
          <a:stretch>
            <a:fillRect/>
          </a:stretch>
        </p:blipFill>
        <p:spPr bwMode="auto">
          <a:xfrm>
            <a:off x="900113" y="260350"/>
            <a:ext cx="1158875" cy="1612900"/>
          </a:xfrm>
          <a:prstGeom prst="rect">
            <a:avLst/>
          </a:prstGeom>
          <a:noFill/>
          <a:effectLst>
            <a:outerShdw blurRad="50800" dist="38100" dir="13500000" algn="br" rotWithShape="0">
              <a:prstClr val="black">
                <a:alpha val="40000"/>
              </a:prstClr>
            </a:outerShdw>
          </a:effectLst>
        </p:spPr>
      </p:pic>
      <p:sp>
        <p:nvSpPr>
          <p:cNvPr id="13314" name="TextBox 5"/>
          <p:cNvSpPr txBox="1">
            <a:spLocks noChangeArrowheads="1"/>
          </p:cNvSpPr>
          <p:nvPr/>
        </p:nvSpPr>
        <p:spPr bwMode="auto">
          <a:xfrm>
            <a:off x="2195513" y="476250"/>
            <a:ext cx="2592387" cy="549275"/>
          </a:xfrm>
          <a:prstGeom prst="rect">
            <a:avLst/>
          </a:prstGeom>
          <a:noFill/>
          <a:ln w="9525">
            <a:noFill/>
            <a:miter lim="800000"/>
            <a:headEnd/>
            <a:tailEnd/>
          </a:ln>
        </p:spPr>
        <p:txBody>
          <a:bodyPr>
            <a:spAutoFit/>
          </a:bodyPr>
          <a:lstStyle/>
          <a:p>
            <a:r>
              <a:rPr lang="ru-RU" sz="1000" b="1">
                <a:latin typeface="Times New Roman" pitchFamily="18" charset="0"/>
              </a:rPr>
              <a:t>Президент </a:t>
            </a:r>
          </a:p>
          <a:p>
            <a:r>
              <a:rPr lang="ru-RU" sz="1000" b="1">
                <a:latin typeface="Times New Roman" pitchFamily="18" charset="0"/>
              </a:rPr>
              <a:t>Издательского дома «Питер» </a:t>
            </a:r>
            <a:br>
              <a:rPr lang="ru-RU" sz="1000" b="1">
                <a:latin typeface="Times New Roman" pitchFamily="18" charset="0"/>
              </a:rPr>
            </a:br>
            <a:r>
              <a:rPr lang="ru-RU" sz="1000" b="1">
                <a:latin typeface="Times New Roman" pitchFamily="18" charset="0"/>
              </a:rPr>
              <a:t>Усманов Вадим Владимирович</a:t>
            </a:r>
            <a:endParaRPr lang="ru-RU" sz="1000">
              <a:latin typeface="Times New Roman" pitchFamily="18" charset="0"/>
            </a:endParaRPr>
          </a:p>
        </p:txBody>
      </p:sp>
      <p:sp>
        <p:nvSpPr>
          <p:cNvPr id="13315" name="TextBox 9"/>
          <p:cNvSpPr txBox="1">
            <a:spLocks noChangeArrowheads="1"/>
          </p:cNvSpPr>
          <p:nvPr/>
        </p:nvSpPr>
        <p:spPr bwMode="auto">
          <a:xfrm>
            <a:off x="7524750" y="6092825"/>
            <a:ext cx="1333500" cy="579438"/>
          </a:xfrm>
          <a:prstGeom prst="rect">
            <a:avLst/>
          </a:prstGeom>
          <a:noFill/>
          <a:ln w="9525">
            <a:noFill/>
            <a:miter lim="800000"/>
            <a:headEnd/>
            <a:tailEnd/>
          </a:ln>
        </p:spPr>
        <p:txBody>
          <a:bodyPr>
            <a:spAutoFit/>
          </a:bodyPr>
          <a:lstStyle/>
          <a:p>
            <a:r>
              <a:rPr lang="ru-RU" sz="1000" b="1">
                <a:solidFill>
                  <a:schemeClr val="bg1"/>
                </a:solidFill>
                <a:latin typeface="Calibri" pitchFamily="34" charset="0"/>
              </a:rPr>
              <a:t>ПОДНИМИСЬ </a:t>
            </a:r>
          </a:p>
          <a:p>
            <a:r>
              <a:rPr lang="ru-RU" sz="1000" b="1">
                <a:solidFill>
                  <a:schemeClr val="bg1"/>
                </a:solidFill>
                <a:latin typeface="Calibri" pitchFamily="34" charset="0"/>
              </a:rPr>
              <a:t>       НА НОВЫЙ</a:t>
            </a:r>
          </a:p>
          <a:p>
            <a:r>
              <a:rPr lang="ru-RU" sz="1200" b="1">
                <a:solidFill>
                  <a:schemeClr val="bg1"/>
                </a:solidFill>
                <a:latin typeface="Calibri" pitchFamily="34" charset="0"/>
              </a:rPr>
              <a:t>           УРОВЕНЬ!</a:t>
            </a:r>
          </a:p>
        </p:txBody>
      </p:sp>
      <p:pic>
        <p:nvPicPr>
          <p:cNvPr id="11272" name="Picture 8" descr="http://www.piter.com/images/Nikolska_2.jpg"/>
          <p:cNvPicPr>
            <a:picLocks noChangeAspect="1" noChangeArrowheads="1"/>
          </p:cNvPicPr>
          <p:nvPr/>
        </p:nvPicPr>
        <p:blipFill>
          <a:blip r:embed="rId3"/>
          <a:srcRect/>
          <a:stretch>
            <a:fillRect/>
          </a:stretch>
        </p:blipFill>
        <p:spPr bwMode="auto">
          <a:xfrm>
            <a:off x="4932363" y="260350"/>
            <a:ext cx="1155700" cy="1584325"/>
          </a:xfrm>
          <a:prstGeom prst="rect">
            <a:avLst/>
          </a:prstGeom>
          <a:noFill/>
          <a:effectLst>
            <a:outerShdw blurRad="50800" dist="38100" dir="13500000" algn="br" rotWithShape="0">
              <a:prstClr val="black">
                <a:alpha val="40000"/>
              </a:prstClr>
            </a:outerShdw>
          </a:effectLst>
        </p:spPr>
      </p:pic>
      <p:sp>
        <p:nvSpPr>
          <p:cNvPr id="13317" name="TextBox 11"/>
          <p:cNvSpPr txBox="1">
            <a:spLocks noChangeArrowheads="1"/>
          </p:cNvSpPr>
          <p:nvPr/>
        </p:nvSpPr>
        <p:spPr bwMode="auto">
          <a:xfrm>
            <a:off x="6227763" y="476250"/>
            <a:ext cx="2520950" cy="549275"/>
          </a:xfrm>
          <a:prstGeom prst="rect">
            <a:avLst/>
          </a:prstGeom>
          <a:noFill/>
          <a:ln w="9525">
            <a:noFill/>
            <a:miter lim="800000"/>
            <a:headEnd/>
            <a:tailEnd/>
          </a:ln>
        </p:spPr>
        <p:txBody>
          <a:bodyPr>
            <a:spAutoFit/>
          </a:bodyPr>
          <a:lstStyle/>
          <a:p>
            <a:r>
              <a:rPr lang="ru-RU" sz="1000" b="1">
                <a:latin typeface="Times New Roman" pitchFamily="18" charset="0"/>
              </a:rPr>
              <a:t>Генеральный директор Издательского дома «Питер» </a:t>
            </a:r>
            <a:br>
              <a:rPr lang="ru-RU" sz="1000" b="1">
                <a:latin typeface="Times New Roman" pitchFamily="18" charset="0"/>
              </a:rPr>
            </a:br>
            <a:r>
              <a:rPr lang="ru-RU" sz="1000" b="1">
                <a:latin typeface="Times New Roman" pitchFamily="18" charset="0"/>
              </a:rPr>
              <a:t>Никольская Елена Вячеславовна</a:t>
            </a:r>
            <a:endParaRPr lang="ru-RU" sz="1000">
              <a:latin typeface="Times New Roman" pitchFamily="18" charset="0"/>
            </a:endParaRPr>
          </a:p>
        </p:txBody>
      </p:sp>
      <p:sp>
        <p:nvSpPr>
          <p:cNvPr id="13318" name="TextBox 12"/>
          <p:cNvSpPr txBox="1">
            <a:spLocks noChangeArrowheads="1"/>
          </p:cNvSpPr>
          <p:nvPr/>
        </p:nvSpPr>
        <p:spPr bwMode="auto">
          <a:xfrm>
            <a:off x="1692275" y="2133600"/>
            <a:ext cx="5832475" cy="460375"/>
          </a:xfrm>
          <a:prstGeom prst="rect">
            <a:avLst/>
          </a:prstGeom>
          <a:noFill/>
          <a:ln w="9525">
            <a:noFill/>
            <a:miter lim="800000"/>
            <a:headEnd/>
            <a:tailEnd/>
          </a:ln>
        </p:spPr>
        <p:txBody>
          <a:bodyPr>
            <a:spAutoFit/>
          </a:bodyPr>
          <a:lstStyle/>
          <a:p>
            <a:r>
              <a:rPr lang="ru-RU" sz="2400">
                <a:latin typeface="Calibri" pitchFamily="34" charset="0"/>
              </a:rPr>
              <a:t>ВИРТУАЛЬНАЯ ВЫСТАВКА ИД «ПИТЕР»</a:t>
            </a:r>
          </a:p>
        </p:txBody>
      </p:sp>
      <p:sp>
        <p:nvSpPr>
          <p:cNvPr id="13319" name="TextBox 13"/>
          <p:cNvSpPr txBox="1">
            <a:spLocks noChangeArrowheads="1"/>
          </p:cNvSpPr>
          <p:nvPr/>
        </p:nvSpPr>
        <p:spPr bwMode="auto">
          <a:xfrm>
            <a:off x="539750" y="2708275"/>
            <a:ext cx="8135938" cy="31130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ru-RU" sz="2000" i="1" dirty="0" smtClean="0">
                <a:latin typeface="Calibri" pitchFamily="34" charset="0"/>
              </a:rPr>
              <a:t>                      Уважаемые </a:t>
            </a:r>
            <a:r>
              <a:rPr lang="ru-RU" sz="2000" i="1" dirty="0">
                <a:latin typeface="Calibri" pitchFamily="34" charset="0"/>
              </a:rPr>
              <a:t>читатели, партнеры, друзья! </a:t>
            </a:r>
            <a:br>
              <a:rPr lang="ru-RU" sz="2000" i="1" dirty="0">
                <a:latin typeface="Calibri" pitchFamily="34" charset="0"/>
              </a:rPr>
            </a:br>
            <a:r>
              <a:rPr lang="ru-RU" sz="2000" i="1" dirty="0">
                <a:latin typeface="Calibri" pitchFamily="34" charset="0"/>
              </a:rPr>
              <a:t>Мы рады приветствовать посетителей виртуальной выставки ИД «Питер», на которой представлены НОВИНКИ УЧЕБНОЙ ЛИТЕРАТУРЫ 2013 года.</a:t>
            </a:r>
          </a:p>
          <a:p>
            <a:pPr algn="just"/>
            <a:r>
              <a:rPr lang="ru-RU" sz="2000" i="1" dirty="0">
                <a:latin typeface="Calibri" pitchFamily="34" charset="0"/>
              </a:rPr>
              <a:t>Учебники и учебные пособия данной выставки необходимы для изучающих экономические, технические и гуманитарные дисциплины.</a:t>
            </a:r>
          </a:p>
          <a:p>
            <a:pPr algn="just"/>
            <a:r>
              <a:rPr lang="ru-RU" sz="2000" b="1" i="1" dirty="0">
                <a:latin typeface="Calibri" pitchFamily="34" charset="0"/>
              </a:rPr>
              <a:t>Вся учебная литература для бакалавров и специалистов соответствует Государственному образовательному стандарту третьего поколения и имеет гриф.</a:t>
            </a:r>
          </a:p>
          <a:p>
            <a:endParaRPr lang="ru-RU" i="1" dirty="0">
              <a:latin typeface="Calibri" pitchFamily="34" charset="0"/>
            </a:endParaRPr>
          </a:p>
        </p:txBody>
      </p:sp>
      <p:pic>
        <p:nvPicPr>
          <p:cNvPr id="13320" name="Picture 2" descr="http://www.piter.com/bitrix/templates/main/images/logo.png"/>
          <p:cNvPicPr>
            <a:picLocks noChangeAspect="1" noChangeArrowheads="1"/>
          </p:cNvPicPr>
          <p:nvPr/>
        </p:nvPicPr>
        <p:blipFill>
          <a:blip r:embed="rId4"/>
          <a:srcRect/>
          <a:stretch>
            <a:fillRect/>
          </a:stretch>
        </p:blipFill>
        <p:spPr bwMode="auto">
          <a:xfrm>
            <a:off x="179388" y="5949950"/>
            <a:ext cx="2046287"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3848" y="332656"/>
            <a:ext cx="4320480" cy="1200329"/>
          </a:xfrm>
          <a:prstGeom prst="rect">
            <a:avLst/>
          </a:prstGeom>
          <a:noFill/>
        </p:spPr>
        <p:txBody>
          <a:bodyPr wrap="square" rtlCol="0">
            <a:spAutoFit/>
          </a:bodyPr>
          <a:lstStyle/>
          <a:p>
            <a:r>
              <a:rPr lang="ru-RU" sz="1200" b="1" dirty="0"/>
              <a:t>Автор(ы):	</a:t>
            </a:r>
            <a:r>
              <a:rPr lang="ru-RU" sz="1200" dirty="0">
                <a:hlinkClick r:id="rId2" action="ppaction://hlinkfile"/>
              </a:rPr>
              <a:t>Белов В. Г.</a:t>
            </a:r>
            <a:r>
              <a:rPr lang="ru-RU" sz="1200" dirty="0"/>
              <a:t>, </a:t>
            </a:r>
            <a:r>
              <a:rPr lang="ru-RU" sz="1200" dirty="0" err="1">
                <a:hlinkClick r:id="rId3" action="ppaction://hlinkfile"/>
              </a:rPr>
              <a:t>Кулганов</a:t>
            </a:r>
            <a:r>
              <a:rPr lang="ru-RU" sz="1200" dirty="0">
                <a:hlinkClick r:id="rId3" action="ppaction://hlinkfile"/>
              </a:rPr>
              <a:t> В. А.</a:t>
            </a:r>
            <a:r>
              <a:rPr lang="ru-RU" sz="1200" dirty="0"/>
              <a:t>, </a:t>
            </a:r>
            <a:r>
              <a:rPr lang="ru-RU" sz="1200" dirty="0">
                <a:hlinkClick r:id="rId4" action="ppaction://hlinkfile"/>
              </a:rPr>
              <a:t>Парфенов Ю. А.</a:t>
            </a:r>
            <a:r>
              <a:rPr lang="ru-RU" sz="1200" dirty="0"/>
              <a:t> </a:t>
            </a:r>
            <a:r>
              <a:rPr lang="ru-RU" sz="1200" dirty="0" smtClean="0"/>
              <a:t>Тема</a:t>
            </a:r>
            <a:r>
              <a:rPr lang="ru-RU" sz="1200" dirty="0"/>
              <a:t>:	Учебник для вузов </a:t>
            </a:r>
          </a:p>
          <a:p>
            <a:r>
              <a:rPr lang="ru-RU" sz="1200" dirty="0" smtClean="0"/>
              <a:t>Страниц</a:t>
            </a:r>
            <a:r>
              <a:rPr lang="ru-RU" sz="1200" dirty="0"/>
              <a:t>:	</a:t>
            </a:r>
            <a:r>
              <a:rPr lang="ru-RU" sz="1200" dirty="0"/>
              <a:t>304 </a:t>
            </a:r>
            <a:r>
              <a:rPr lang="ru-RU" sz="1200" dirty="0" smtClean="0"/>
              <a:t>стр.</a:t>
            </a:r>
          </a:p>
          <a:p>
            <a:r>
              <a:rPr lang="ru-RU" sz="1200" dirty="0" smtClean="0"/>
              <a:t>ISBN</a:t>
            </a:r>
            <a:r>
              <a:rPr lang="ru-RU" sz="1200" dirty="0"/>
              <a:t>	</a:t>
            </a:r>
            <a:r>
              <a:rPr lang="ru-RU" sz="1200" dirty="0"/>
              <a:t>978-5-496-00515-9</a:t>
            </a:r>
            <a:r>
              <a:rPr lang="ru-RU" sz="1200" dirty="0" smtClean="0"/>
              <a:t> </a:t>
            </a:r>
            <a:endParaRPr lang="ru-RU" sz="1200" dirty="0"/>
          </a:p>
          <a:p>
            <a:r>
              <a:rPr lang="ru-RU" sz="1200" dirty="0"/>
              <a:t>Обложка:	7Б цел </a:t>
            </a:r>
          </a:p>
          <a:p>
            <a:r>
              <a:rPr lang="ru-RU" sz="1200" dirty="0"/>
              <a:t>Формат:	60х90/16 </a:t>
            </a:r>
          </a:p>
        </p:txBody>
      </p:sp>
      <p:sp>
        <p:nvSpPr>
          <p:cNvPr id="5" name="TextBox 4"/>
          <p:cNvSpPr txBox="1"/>
          <p:nvPr/>
        </p:nvSpPr>
        <p:spPr>
          <a:xfrm>
            <a:off x="3138809" y="2040181"/>
            <a:ext cx="172819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hlinkClick r:id="rId5"/>
              </a:rPr>
              <a:t>ОГЛАВЛЕНИЕ</a:t>
            </a:r>
            <a:endParaRPr lang="ru-RU" dirty="0"/>
          </a:p>
        </p:txBody>
      </p:sp>
      <p:sp>
        <p:nvSpPr>
          <p:cNvPr id="7" name="TextBox 6"/>
          <p:cNvSpPr txBox="1"/>
          <p:nvPr/>
        </p:nvSpPr>
        <p:spPr>
          <a:xfrm>
            <a:off x="3138809" y="2780928"/>
            <a:ext cx="172122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hlinkClick r:id="rId6"/>
              </a:rPr>
              <a:t>ОТРЫВОК</a:t>
            </a:r>
            <a:endParaRPr lang="ru-RU" dirty="0"/>
          </a:p>
        </p:txBody>
      </p:sp>
      <p:sp>
        <p:nvSpPr>
          <p:cNvPr id="8" name="TextBox 7"/>
          <p:cNvSpPr txBox="1"/>
          <p:nvPr/>
        </p:nvSpPr>
        <p:spPr>
          <a:xfrm>
            <a:off x="171259" y="3718679"/>
            <a:ext cx="8712968" cy="24622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400" dirty="0"/>
              <a:t>Учебное пособие написано докторами медицинских и психологических наук. Книга раскрывает основные вопросы теории и практики профилактики </a:t>
            </a:r>
            <a:r>
              <a:rPr lang="ru-RU" sz="1400" dirty="0" err="1"/>
              <a:t>девиантного</a:t>
            </a:r>
            <a:r>
              <a:rPr lang="ru-RU" sz="1400" dirty="0"/>
              <a:t> поведения среди подростков и молодежи. Рассмотрены теоретические вопросы формирования базовые понятия и классификация </a:t>
            </a:r>
            <a:r>
              <a:rPr lang="ru-RU" sz="1400" dirty="0" err="1"/>
              <a:t>аддикций</a:t>
            </a:r>
            <a:r>
              <a:rPr lang="ru-RU" sz="1400" dirty="0"/>
              <a:t>, зависимого поведения, факторы риска и факторы защиты от формирования </a:t>
            </a:r>
            <a:r>
              <a:rPr lang="ru-RU" sz="1400" dirty="0" err="1"/>
              <a:t>девиантного</a:t>
            </a:r>
            <a:r>
              <a:rPr lang="ru-RU" sz="1400" dirty="0"/>
              <a:t> поведения у подростков, а также основные направления профилактики данного явления. В пособии также затронуты вопросы существующего законодательства Российской Федерации в сфере профилактики отклонений в поведении. Пособие написано в соответствии с требованиями Государственного образовательного стандарта третьего поколения и </a:t>
            </a:r>
            <a:r>
              <a:rPr lang="ru-RU" sz="1400" b="1" dirty="0"/>
              <a:t>имеет гриф УМО по направлению подготовки бакалавров «Педагогическое образование». </a:t>
            </a:r>
            <a:endParaRPr lang="ru-RU" sz="1400" b="1" dirty="0" smtClean="0"/>
          </a:p>
          <a:p>
            <a:pPr algn="just"/>
            <a:r>
              <a:rPr lang="ru-RU" sz="1400" dirty="0" smtClean="0"/>
              <a:t>Пособие </a:t>
            </a:r>
            <a:r>
              <a:rPr lang="ru-RU" sz="1400" dirty="0"/>
              <a:t>предназначено для широкого круга профессионалов и будет полезно специалистам в области практической психологии, социальной работы и педагогики, осуществляющим профилактику </a:t>
            </a:r>
            <a:r>
              <a:rPr lang="ru-RU" sz="1400" dirty="0" err="1"/>
              <a:t>девиантного</a:t>
            </a:r>
            <a:r>
              <a:rPr lang="ru-RU" sz="1400" dirty="0"/>
              <a:t> поведения в молодежной среде. </a:t>
            </a:r>
            <a:endParaRPr lang="ru-RU" sz="1400" b="1" dirty="0"/>
          </a:p>
        </p:txBody>
      </p:sp>
      <p:sp>
        <p:nvSpPr>
          <p:cNvPr id="9" name="TextBox 9"/>
          <p:cNvSpPr txBox="1">
            <a:spLocks noChangeArrowheads="1"/>
          </p:cNvSpPr>
          <p:nvPr/>
        </p:nvSpPr>
        <p:spPr bwMode="auto">
          <a:xfrm>
            <a:off x="7369693" y="6180892"/>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pic>
        <p:nvPicPr>
          <p:cNvPr id="10" name="Picture 2" descr="http://www.piter.com/bitrix/templates/main/images/logo.png"/>
          <p:cNvPicPr>
            <a:picLocks noChangeAspect="1" noChangeArrowheads="1"/>
          </p:cNvPicPr>
          <p:nvPr/>
        </p:nvPicPr>
        <p:blipFill>
          <a:blip r:embed="rId7"/>
          <a:srcRect/>
          <a:stretch>
            <a:fillRect/>
          </a:stretch>
        </p:blipFill>
        <p:spPr bwMode="auto">
          <a:xfrm>
            <a:off x="102606" y="6102224"/>
            <a:ext cx="2046287" cy="908050"/>
          </a:xfrm>
          <a:prstGeom prst="rect">
            <a:avLst/>
          </a:prstGeom>
          <a:noFill/>
          <a:ln w="9525">
            <a:noFill/>
            <a:miter lim="800000"/>
            <a:headEnd/>
            <a:tailEnd/>
          </a:ln>
        </p:spPr>
      </p:pic>
      <p:pic>
        <p:nvPicPr>
          <p:cNvPr id="2" name="Picture 2" descr="Превентология. Профилактика социальных отклонений. Учебное пособи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002" y="260648"/>
            <a:ext cx="243778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8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1907" y="338095"/>
            <a:ext cx="4824536" cy="1754326"/>
          </a:xfrm>
          <a:prstGeom prst="rect">
            <a:avLst/>
          </a:prstGeom>
          <a:noFill/>
        </p:spPr>
        <p:txBody>
          <a:bodyPr wrap="square" rtlCol="0">
            <a:spAutoFit/>
          </a:bodyPr>
          <a:lstStyle/>
          <a:p>
            <a:endParaRPr lang="ru-RU" sz="1200" dirty="0"/>
          </a:p>
          <a:p>
            <a:endParaRPr lang="ru-RU" sz="1200" dirty="0" smtClean="0"/>
          </a:p>
          <a:p>
            <a:r>
              <a:rPr lang="ru-RU" sz="1200" dirty="0"/>
              <a:t> </a:t>
            </a:r>
            <a:r>
              <a:rPr lang="ru-RU" sz="1200" b="1" dirty="0"/>
              <a:t>Автор(ы):	Столяренко Л Д </a:t>
            </a:r>
          </a:p>
          <a:p>
            <a:r>
              <a:rPr lang="ru-RU" sz="1200" dirty="0"/>
              <a:t>Тема:	Учебник для вузов </a:t>
            </a:r>
          </a:p>
          <a:p>
            <a:r>
              <a:rPr lang="ru-RU" sz="1200" dirty="0"/>
              <a:t>Год:	</a:t>
            </a:r>
            <a:r>
              <a:rPr lang="ru-RU" sz="1200" dirty="0" smtClean="0"/>
              <a:t>2014 </a:t>
            </a:r>
            <a:endParaRPr lang="ru-RU" sz="1200" dirty="0"/>
          </a:p>
          <a:p>
            <a:r>
              <a:rPr lang="ru-RU" sz="1200" dirty="0"/>
              <a:t>Страниц:	592 </a:t>
            </a:r>
          </a:p>
          <a:p>
            <a:r>
              <a:rPr lang="ru-RU" sz="1200" dirty="0"/>
              <a:t>ISBN	978-5-496-00045-1 </a:t>
            </a:r>
          </a:p>
          <a:p>
            <a:r>
              <a:rPr lang="ru-RU" sz="1200" dirty="0"/>
              <a:t>Обложка:	7Б цел </a:t>
            </a:r>
          </a:p>
          <a:p>
            <a:r>
              <a:rPr lang="ru-RU" sz="1200" dirty="0"/>
              <a:t>Формат:	70х100/16</a:t>
            </a:r>
            <a:endParaRPr lang="ru-RU" sz="1200" dirty="0"/>
          </a:p>
        </p:txBody>
      </p:sp>
      <p:sp>
        <p:nvSpPr>
          <p:cNvPr id="4" name="TextBox 3"/>
          <p:cNvSpPr txBox="1"/>
          <p:nvPr/>
        </p:nvSpPr>
        <p:spPr>
          <a:xfrm>
            <a:off x="179512" y="3933056"/>
            <a:ext cx="8496944"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ru-RU" sz="1400" dirty="0"/>
              <a:t>В данном учебнике изложены основные понятия и современные научные сведения о познавательных процессах человека, о развитии сознания, рассмотрены психологические теории и типологии личности, описаны различные социально-психологические феномены. Издание предназначено для студентов высших учебных заведений, преподавателей и всех интересующихся психологией. </a:t>
            </a:r>
            <a:r>
              <a:rPr lang="ru-RU" sz="1400" b="1" i="1" dirty="0"/>
              <a:t>Гриф МО Учебное пособие</a:t>
            </a:r>
            <a:endParaRPr lang="ru-RU" sz="1400" b="1" i="1" dirty="0"/>
          </a:p>
        </p:txBody>
      </p:sp>
      <p:pic>
        <p:nvPicPr>
          <p:cNvPr id="5" name="Picture 2" descr="http://www.piter.com/bitrix/templates/main/images/logo.png"/>
          <p:cNvPicPr>
            <a:picLocks noChangeAspect="1" noChangeArrowheads="1"/>
          </p:cNvPicPr>
          <p:nvPr/>
        </p:nvPicPr>
        <p:blipFill>
          <a:blip r:embed="rId2"/>
          <a:srcRect/>
          <a:stretch>
            <a:fillRect/>
          </a:stretch>
        </p:blipFill>
        <p:spPr bwMode="auto">
          <a:xfrm>
            <a:off x="97942" y="5748938"/>
            <a:ext cx="2046287" cy="908050"/>
          </a:xfrm>
          <a:prstGeom prst="rect">
            <a:avLst/>
          </a:prstGeom>
          <a:noFill/>
          <a:ln w="9525">
            <a:noFill/>
            <a:miter lim="800000"/>
            <a:headEnd/>
            <a:tailEnd/>
          </a:ln>
        </p:spPr>
      </p:pic>
      <p:sp>
        <p:nvSpPr>
          <p:cNvPr id="6" name="TextBox 9"/>
          <p:cNvSpPr txBox="1">
            <a:spLocks noChangeArrowheads="1"/>
          </p:cNvSpPr>
          <p:nvPr/>
        </p:nvSpPr>
        <p:spPr bwMode="auto">
          <a:xfrm>
            <a:off x="7369693" y="6004764"/>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sp>
        <p:nvSpPr>
          <p:cNvPr id="7" name="TextBox 6"/>
          <p:cNvSpPr txBox="1"/>
          <p:nvPr/>
        </p:nvSpPr>
        <p:spPr>
          <a:xfrm>
            <a:off x="3347864" y="2348880"/>
            <a:ext cx="187220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smtClean="0">
                <a:hlinkClick r:id="rId3"/>
              </a:rPr>
              <a:t>Оглавление</a:t>
            </a:r>
            <a:endParaRPr lang="ru-RU" dirty="0"/>
          </a:p>
        </p:txBody>
      </p:sp>
      <p:sp>
        <p:nvSpPr>
          <p:cNvPr id="8" name="TextBox 7"/>
          <p:cNvSpPr txBox="1"/>
          <p:nvPr/>
        </p:nvSpPr>
        <p:spPr>
          <a:xfrm>
            <a:off x="3347865" y="2800981"/>
            <a:ext cx="187220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smtClean="0">
                <a:hlinkClick r:id="rId4"/>
              </a:rPr>
              <a:t>Отрывок</a:t>
            </a:r>
            <a:endParaRPr lang="ru-RU" dirty="0"/>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8" y="137220"/>
            <a:ext cx="2568398" cy="36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80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5625" y="186313"/>
            <a:ext cx="5184576" cy="1754326"/>
          </a:xfrm>
          <a:prstGeom prst="rect">
            <a:avLst/>
          </a:prstGeom>
          <a:noFill/>
        </p:spPr>
        <p:txBody>
          <a:bodyPr wrap="square" rtlCol="0">
            <a:spAutoFit/>
          </a:bodyPr>
          <a:lstStyle/>
          <a:p>
            <a:r>
              <a:rPr lang="ru-RU" sz="1200" b="1" dirty="0" smtClean="0"/>
              <a:t>Автор(ы):	Дэвид Майерс</a:t>
            </a:r>
          </a:p>
          <a:p>
            <a:r>
              <a:rPr lang="ru-RU" sz="1200" dirty="0" smtClean="0"/>
              <a:t>Тема:	Учебник для вузов </a:t>
            </a:r>
          </a:p>
          <a:p>
            <a:r>
              <a:rPr lang="ru-RU" sz="1200" dirty="0" smtClean="0"/>
              <a:t>Страниц:	800 </a:t>
            </a:r>
          </a:p>
          <a:p>
            <a:r>
              <a:rPr lang="ru-RU" sz="1200" dirty="0" smtClean="0"/>
              <a:t>ISBN	</a:t>
            </a:r>
            <a:r>
              <a:rPr lang="ru-RU" sz="1200" dirty="0"/>
              <a:t>978-5-496-00115-1</a:t>
            </a:r>
            <a:r>
              <a:rPr lang="ru-RU" sz="1200" dirty="0" smtClean="0"/>
              <a:t> </a:t>
            </a:r>
          </a:p>
          <a:p>
            <a:r>
              <a:rPr lang="ru-RU" sz="1200" dirty="0" smtClean="0"/>
              <a:t>Обложка:	7Б цел </a:t>
            </a:r>
          </a:p>
          <a:p>
            <a:r>
              <a:rPr lang="ru-RU" sz="1200" dirty="0" smtClean="0"/>
              <a:t>Формат:	</a:t>
            </a:r>
            <a:r>
              <a:rPr lang="ru-RU" sz="1200" dirty="0"/>
              <a:t>70х100/16 </a:t>
            </a:r>
            <a:r>
              <a:rPr lang="ru-RU" sz="1200" dirty="0" smtClean="0"/>
              <a:t> </a:t>
            </a:r>
          </a:p>
          <a:p>
            <a:endParaRPr lang="ru-RU" sz="1200" dirty="0"/>
          </a:p>
          <a:p>
            <a:endParaRPr lang="ru-RU" sz="1200" dirty="0"/>
          </a:p>
          <a:p>
            <a:endParaRPr lang="ru-RU" sz="1200" dirty="0" smtClean="0"/>
          </a:p>
        </p:txBody>
      </p:sp>
      <p:sp>
        <p:nvSpPr>
          <p:cNvPr id="4" name="TextBox 3"/>
          <p:cNvSpPr txBox="1"/>
          <p:nvPr/>
        </p:nvSpPr>
        <p:spPr>
          <a:xfrm>
            <a:off x="179388" y="3645024"/>
            <a:ext cx="878510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ru-RU" sz="1400" dirty="0"/>
              <a:t>В седьмом издании «Социальной психологии» обобщаются результаты самых последних исследований различных социальных явлений. Представлены теории и данные, которые, с одной стороны, вполне доступны рядовому студенту, а с другой — не освещаются в иных курсах по социологии или психологии. В этом издании, так же как и в предыдущем, большое внимание уделено различным культурам, фундаментальным принципам социального мышления, социального влияния и социального поведения. Автор иллюстрирует эти принципы транснациональными примерами. </a:t>
            </a:r>
            <a:r>
              <a:rPr lang="ru-RU" sz="1400" b="1" dirty="0"/>
              <a:t>Живой язык автора, обзор социально-психологических и общепсихологических теорий, описание разнообразных экспериментов, несомненно, привлекут внимание не только студентов-психологов и их преподавателей, но и социологов, философов, политологов.</a:t>
            </a:r>
            <a:endParaRPr lang="ru-RU" sz="1400" b="1" dirty="0"/>
          </a:p>
        </p:txBody>
      </p:sp>
      <p:pic>
        <p:nvPicPr>
          <p:cNvPr id="5" name="Picture 2" descr="http://www.piter.com/bitrix/templates/main/images/logo.png"/>
          <p:cNvPicPr>
            <a:picLocks noChangeAspect="1" noChangeArrowheads="1"/>
          </p:cNvPicPr>
          <p:nvPr/>
        </p:nvPicPr>
        <p:blipFill>
          <a:blip r:embed="rId2"/>
          <a:srcRect/>
          <a:stretch>
            <a:fillRect/>
          </a:stretch>
        </p:blipFill>
        <p:spPr bwMode="auto">
          <a:xfrm>
            <a:off x="179388" y="5613473"/>
            <a:ext cx="2046287" cy="908050"/>
          </a:xfrm>
          <a:prstGeom prst="rect">
            <a:avLst/>
          </a:prstGeom>
          <a:noFill/>
          <a:ln w="9525">
            <a:noFill/>
            <a:miter lim="800000"/>
            <a:headEnd/>
            <a:tailEnd/>
          </a:ln>
        </p:spPr>
      </p:pic>
      <p:sp>
        <p:nvSpPr>
          <p:cNvPr id="7" name="TextBox 9"/>
          <p:cNvSpPr txBox="1">
            <a:spLocks noChangeArrowheads="1"/>
          </p:cNvSpPr>
          <p:nvPr/>
        </p:nvSpPr>
        <p:spPr bwMode="auto">
          <a:xfrm>
            <a:off x="7380139" y="5942085"/>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sp>
        <p:nvSpPr>
          <p:cNvPr id="6" name="TextBox 5"/>
          <p:cNvSpPr txBox="1"/>
          <p:nvPr/>
        </p:nvSpPr>
        <p:spPr>
          <a:xfrm>
            <a:off x="3131840" y="2424066"/>
            <a:ext cx="147616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smtClean="0">
                <a:hlinkClick r:id="rId3"/>
              </a:rPr>
              <a:t>Оглавление</a:t>
            </a:r>
            <a:endParaRPr lang="ru-RU" dirty="0"/>
          </a:p>
        </p:txBody>
      </p:sp>
      <p:sp>
        <p:nvSpPr>
          <p:cNvPr id="8" name="TextBox 7"/>
          <p:cNvSpPr txBox="1"/>
          <p:nvPr/>
        </p:nvSpPr>
        <p:spPr>
          <a:xfrm>
            <a:off x="3131840" y="2956302"/>
            <a:ext cx="147616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a:hlinkClick r:id="rId4"/>
              </a:rPr>
              <a:t>О</a:t>
            </a:r>
            <a:r>
              <a:rPr lang="ru-RU" dirty="0" smtClean="0">
                <a:hlinkClick r:id="rId4"/>
              </a:rPr>
              <a:t>трывок</a:t>
            </a:r>
            <a:endParaRPr lang="ru-RU" dirty="0"/>
          </a:p>
        </p:txBody>
      </p:sp>
      <p:pic>
        <p:nvPicPr>
          <p:cNvPr id="2" name="Picture 2" descr="Социальная психология. 7-е изд.">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410" y="95331"/>
            <a:ext cx="2433365" cy="343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01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5856" y="169994"/>
            <a:ext cx="3024336"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200" b="1" dirty="0"/>
              <a:t> </a:t>
            </a:r>
          </a:p>
          <a:p>
            <a:r>
              <a:rPr lang="ru-RU" sz="1200" b="1" dirty="0"/>
              <a:t> </a:t>
            </a:r>
            <a:r>
              <a:rPr lang="ru-RU" sz="1200" b="1" dirty="0" smtClean="0"/>
              <a:t>Автор(ы</a:t>
            </a:r>
            <a:r>
              <a:rPr lang="ru-RU" sz="1200" b="1" dirty="0"/>
              <a:t>):	Марков Б В </a:t>
            </a:r>
          </a:p>
          <a:p>
            <a:r>
              <a:rPr lang="ru-RU" sz="1200" dirty="0"/>
              <a:t>Тема:	Учебник для вузов </a:t>
            </a:r>
          </a:p>
          <a:p>
            <a:r>
              <a:rPr lang="ru-RU" sz="1200" dirty="0" smtClean="0"/>
              <a:t>Страниц</a:t>
            </a:r>
            <a:r>
              <a:rPr lang="ru-RU" sz="1200" dirty="0"/>
              <a:t>:	432 </a:t>
            </a:r>
          </a:p>
          <a:p>
            <a:r>
              <a:rPr lang="ru-RU" sz="1200" dirty="0"/>
              <a:t>ISBN	978-5-4237-0139-0 </a:t>
            </a:r>
          </a:p>
          <a:p>
            <a:r>
              <a:rPr lang="ru-RU" sz="1200" dirty="0"/>
              <a:t>Обложка:	7Б цел </a:t>
            </a:r>
          </a:p>
          <a:p>
            <a:r>
              <a:rPr lang="ru-RU" sz="1200" dirty="0"/>
              <a:t>Формат:	60х90/16</a:t>
            </a:r>
            <a:endParaRPr lang="ru-RU" sz="1200" dirty="0" smtClean="0"/>
          </a:p>
          <a:p>
            <a:endParaRPr lang="ru-RU" sz="1200" dirty="0"/>
          </a:p>
          <a:p>
            <a:endParaRPr lang="ru-RU" sz="1200" dirty="0" smtClean="0"/>
          </a:p>
          <a:p>
            <a:r>
              <a:rPr lang="ru-RU" b="1" dirty="0" smtClean="0">
                <a:hlinkClick r:id="rId2"/>
              </a:rPr>
              <a:t>ОГЛАВЛЕНИЕ</a:t>
            </a:r>
            <a:endParaRPr lang="ru-RU" b="1" dirty="0" smtClean="0"/>
          </a:p>
          <a:p>
            <a:endParaRPr lang="ru-RU" b="1" dirty="0" smtClean="0"/>
          </a:p>
          <a:p>
            <a:endParaRPr lang="ru-RU" b="1" dirty="0"/>
          </a:p>
          <a:p>
            <a:r>
              <a:rPr lang="ru-RU" b="1" dirty="0" smtClean="0">
                <a:hlinkClick r:id="rId3"/>
              </a:rPr>
              <a:t>ОТРЫВОК</a:t>
            </a:r>
            <a:endParaRPr lang="ru-RU" b="1" dirty="0"/>
          </a:p>
        </p:txBody>
      </p:sp>
      <p:sp>
        <p:nvSpPr>
          <p:cNvPr id="4" name="TextBox 3"/>
          <p:cNvSpPr txBox="1"/>
          <p:nvPr/>
        </p:nvSpPr>
        <p:spPr>
          <a:xfrm>
            <a:off x="107504" y="3645024"/>
            <a:ext cx="8856984" cy="160043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400" dirty="0"/>
              <a:t>Учебник представляет собой систематическое изложение курса философии. В нем последовательно излагается история философии с древних времен до современности и рассматриваются основные направления и самые важные вопросы философии XX – начала XXI в. Подробно раскрывается содержание важнейших философских понятий – бытия, человека, сознания. Отдельные главы учебника посвящены: философии языка и коммуникации, теории познания, философии и методологии науки, философии истории, социально-политической философии, а также философскому осмыслению вопросов личности, права, гуманизма, культуры, творчества</a:t>
            </a:r>
            <a:r>
              <a:rPr lang="ru-RU" sz="1400" dirty="0" smtClean="0"/>
              <a:t>.</a:t>
            </a:r>
          </a:p>
          <a:p>
            <a:pPr algn="just"/>
            <a:r>
              <a:rPr lang="ru-RU" sz="1400" dirty="0" smtClean="0"/>
              <a:t> </a:t>
            </a:r>
            <a:r>
              <a:rPr lang="ru-RU" sz="1400" b="1" dirty="0"/>
              <a:t>Учебник соответствует государственному образовательному стандарту третьего поколения и имеет гриф УМО.</a:t>
            </a:r>
          </a:p>
        </p:txBody>
      </p:sp>
      <p:pic>
        <p:nvPicPr>
          <p:cNvPr id="5" name="Picture 2" descr="http://www.piter.com/bitrix/templates/main/images/logo.png"/>
          <p:cNvPicPr>
            <a:picLocks noChangeAspect="1" noChangeArrowheads="1"/>
          </p:cNvPicPr>
          <p:nvPr/>
        </p:nvPicPr>
        <p:blipFill>
          <a:blip r:embed="rId4"/>
          <a:srcRect/>
          <a:stretch>
            <a:fillRect/>
          </a:stretch>
        </p:blipFill>
        <p:spPr bwMode="auto">
          <a:xfrm>
            <a:off x="179388" y="5613473"/>
            <a:ext cx="2046287" cy="908050"/>
          </a:xfrm>
          <a:prstGeom prst="rect">
            <a:avLst/>
          </a:prstGeom>
          <a:noFill/>
          <a:ln w="9525">
            <a:noFill/>
            <a:miter lim="800000"/>
            <a:headEnd/>
            <a:tailEnd/>
          </a:ln>
        </p:spPr>
      </p:pic>
      <p:sp>
        <p:nvSpPr>
          <p:cNvPr id="6" name="TextBox 9"/>
          <p:cNvSpPr txBox="1">
            <a:spLocks noChangeArrowheads="1"/>
          </p:cNvSpPr>
          <p:nvPr/>
        </p:nvSpPr>
        <p:spPr bwMode="auto">
          <a:xfrm>
            <a:off x="7380139" y="5942085"/>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4624"/>
            <a:ext cx="252201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3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1880" y="188640"/>
            <a:ext cx="5256584" cy="3231654"/>
          </a:xfrm>
          <a:prstGeom prst="rect">
            <a:avLst/>
          </a:prstGeom>
        </p:spPr>
        <p:style>
          <a:lnRef idx="0">
            <a:scrgbClr r="0" g="0" b="0"/>
          </a:lnRef>
          <a:fillRef idx="1001">
            <a:schemeClr val="lt2"/>
          </a:fillRef>
          <a:effectRef idx="0">
            <a:scrgbClr r="0" g="0" b="0"/>
          </a:effectRef>
          <a:fontRef idx="major"/>
        </p:style>
        <p:txBody>
          <a:bodyPr wrap="square" rtlCol="0">
            <a:spAutoFit/>
          </a:bodyPr>
          <a:lstStyle/>
          <a:p>
            <a:r>
              <a:rPr lang="ru-RU" sz="1400" b="1" dirty="0"/>
              <a:t> Автор(ы):	Ильин Е П </a:t>
            </a:r>
          </a:p>
          <a:p>
            <a:r>
              <a:rPr lang="ru-RU" sz="1400" dirty="0"/>
              <a:t>Тема:	Мастера психологии </a:t>
            </a:r>
          </a:p>
          <a:p>
            <a:r>
              <a:rPr lang="ru-RU" sz="1400" dirty="0"/>
              <a:t>Год:	2013 </a:t>
            </a:r>
          </a:p>
          <a:p>
            <a:r>
              <a:rPr lang="ru-RU" sz="1400" dirty="0"/>
              <a:t>Страниц:	208 </a:t>
            </a:r>
          </a:p>
          <a:p>
            <a:r>
              <a:rPr lang="ru-RU" sz="1400" dirty="0"/>
              <a:t>ISBN	978-5-496-00712-2 </a:t>
            </a:r>
          </a:p>
          <a:p>
            <a:r>
              <a:rPr lang="ru-RU" sz="1400" dirty="0"/>
              <a:t>Обложка:	7Б цел </a:t>
            </a:r>
          </a:p>
          <a:p>
            <a:r>
              <a:rPr lang="ru-RU" sz="1400" dirty="0"/>
              <a:t>Формат:	70х100/16 </a:t>
            </a:r>
          </a:p>
          <a:p>
            <a:r>
              <a:rPr lang="ru-RU" sz="1400" dirty="0"/>
              <a:t>Издание предназначено для психологов, педагогов, социологов, представителей смежных специальностей, а также студентов вузовских факультетов соответствующих профилей.</a:t>
            </a:r>
            <a:endParaRPr lang="ru-RU" sz="1600" dirty="0">
              <a:hlinkClick r:id="rId2"/>
            </a:endParaRPr>
          </a:p>
          <a:p>
            <a:endParaRPr lang="ru-RU" sz="1600" dirty="0" smtClean="0">
              <a:hlinkClick r:id="rId2"/>
            </a:endParaRPr>
          </a:p>
          <a:p>
            <a:r>
              <a:rPr lang="ru-RU" sz="1600" dirty="0" smtClean="0">
                <a:hlinkClick r:id="rId2"/>
              </a:rPr>
              <a:t>ОГЛАВЛЕНИЕ</a:t>
            </a:r>
            <a:endParaRPr lang="ru-RU" sz="1600" dirty="0" smtClean="0"/>
          </a:p>
          <a:p>
            <a:endParaRPr lang="ru-RU" sz="1600" dirty="0"/>
          </a:p>
          <a:p>
            <a:r>
              <a:rPr lang="ru-RU" sz="1600" dirty="0" smtClean="0">
                <a:hlinkClick r:id="rId3"/>
              </a:rPr>
              <a:t>ОТРЫВОК</a:t>
            </a:r>
            <a:endParaRPr lang="ru-RU" sz="1600" dirty="0"/>
          </a:p>
        </p:txBody>
      </p:sp>
      <p:sp>
        <p:nvSpPr>
          <p:cNvPr id="4" name="TextBox 3"/>
          <p:cNvSpPr txBox="1"/>
          <p:nvPr/>
        </p:nvSpPr>
        <p:spPr>
          <a:xfrm>
            <a:off x="242539" y="3926501"/>
            <a:ext cx="8784976" cy="1384995"/>
          </a:xfrm>
          <a:prstGeom prst="rect">
            <a:avLst/>
          </a:prstGeom>
        </p:spPr>
        <p:style>
          <a:lnRef idx="1">
            <a:schemeClr val="accent2"/>
          </a:lnRef>
          <a:fillRef idx="1001">
            <a:schemeClr val="lt2"/>
          </a:fillRef>
          <a:effectRef idx="1">
            <a:schemeClr val="accent2"/>
          </a:effectRef>
          <a:fontRef idx="minor">
            <a:schemeClr val="dk1"/>
          </a:fontRef>
        </p:style>
        <p:txBody>
          <a:bodyPr wrap="square" rtlCol="0">
            <a:spAutoFit/>
          </a:bodyPr>
          <a:lstStyle/>
          <a:p>
            <a:pPr algn="just"/>
            <a:r>
              <a:rPr lang="ru-RU" sz="1400" dirty="0"/>
              <a:t>Новая книга мастера психологии профессора Е. П. Ильина посвящена ключевым вопросам психологии зависти, враждебности, тщеславия. Тема раскрыта максимально полно. Особое внимание уделено проблеме гордыни и честолюбия в современном обществе. В конце пособия приведены полезные методики и подробный библиографический список.</a:t>
            </a:r>
          </a:p>
          <a:p>
            <a:pPr algn="just"/>
            <a:r>
              <a:rPr lang="ru-RU" sz="1400" b="1" dirty="0"/>
              <a:t>Издание предназначено для психологов, педагогов, социологов, представителей смежных специальностей, а также студентов вузовских факультетов соответствующих профилей.</a:t>
            </a:r>
            <a:endParaRPr lang="ru-RU" sz="1400" b="1" dirty="0"/>
          </a:p>
        </p:txBody>
      </p:sp>
      <p:pic>
        <p:nvPicPr>
          <p:cNvPr id="5" name="Picture 2" descr="http://www.piter.com/bitrix/templates/main/images/logo.png"/>
          <p:cNvPicPr>
            <a:picLocks noChangeAspect="1" noChangeArrowheads="1"/>
          </p:cNvPicPr>
          <p:nvPr/>
        </p:nvPicPr>
        <p:blipFill>
          <a:blip r:embed="rId4"/>
          <a:srcRect/>
          <a:stretch>
            <a:fillRect/>
          </a:stretch>
        </p:blipFill>
        <p:spPr bwMode="auto">
          <a:xfrm>
            <a:off x="0" y="5872048"/>
            <a:ext cx="2046287" cy="908050"/>
          </a:xfrm>
          <a:prstGeom prst="rect">
            <a:avLst/>
          </a:prstGeom>
          <a:noFill/>
          <a:ln w="9525">
            <a:noFill/>
            <a:miter lim="800000"/>
            <a:headEnd/>
            <a:tailEnd/>
          </a:ln>
        </p:spPr>
      </p:pic>
      <p:sp>
        <p:nvSpPr>
          <p:cNvPr id="6" name="TextBox 9"/>
          <p:cNvSpPr txBox="1">
            <a:spLocks noChangeArrowheads="1"/>
          </p:cNvSpPr>
          <p:nvPr/>
        </p:nvSpPr>
        <p:spPr bwMode="auto">
          <a:xfrm>
            <a:off x="7380139" y="5942085"/>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32656"/>
            <a:ext cx="23622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49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9832" y="116632"/>
            <a:ext cx="2808312" cy="252376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400" b="1" dirty="0" smtClean="0"/>
              <a:t>Автор(ы</a:t>
            </a:r>
            <a:r>
              <a:rPr lang="ru-RU" sz="1400" b="1" dirty="0"/>
              <a:t>):	</a:t>
            </a:r>
            <a:r>
              <a:rPr lang="ru-RU" sz="1400" b="1" dirty="0" err="1"/>
              <a:t>Чалдини</a:t>
            </a:r>
            <a:r>
              <a:rPr lang="ru-RU" sz="1400" b="1" dirty="0"/>
              <a:t> Р </a:t>
            </a:r>
          </a:p>
          <a:p>
            <a:r>
              <a:rPr lang="ru-RU" sz="1400" dirty="0"/>
              <a:t>Тема:	Мастера психологии </a:t>
            </a:r>
          </a:p>
          <a:p>
            <a:r>
              <a:rPr lang="ru-RU" sz="1400" dirty="0"/>
              <a:t>Год:	</a:t>
            </a:r>
            <a:r>
              <a:rPr lang="ru-RU" sz="1400" dirty="0" smtClean="0"/>
              <a:t>2014</a:t>
            </a:r>
            <a:endParaRPr lang="ru-RU" sz="1400" dirty="0"/>
          </a:p>
          <a:p>
            <a:r>
              <a:rPr lang="ru-RU" sz="1400" dirty="0"/>
              <a:t>Страниц:	304 </a:t>
            </a:r>
          </a:p>
          <a:p>
            <a:r>
              <a:rPr lang="ru-RU" sz="1400" dirty="0"/>
              <a:t>ISBN	978-5-496-00167-0 </a:t>
            </a:r>
          </a:p>
          <a:p>
            <a:r>
              <a:rPr lang="ru-RU" sz="1400" dirty="0"/>
              <a:t>Обложка:	7Б цел </a:t>
            </a:r>
          </a:p>
          <a:p>
            <a:r>
              <a:rPr lang="ru-RU" sz="1400" dirty="0"/>
              <a:t>Формат:	70х100/16</a:t>
            </a:r>
            <a:endParaRPr lang="ru-RU" sz="1400" dirty="0"/>
          </a:p>
          <a:p>
            <a:endParaRPr lang="ru-RU" sz="1200" dirty="0" smtClean="0"/>
          </a:p>
          <a:p>
            <a:endParaRPr lang="ru-RU" sz="1200" dirty="0"/>
          </a:p>
          <a:p>
            <a:endParaRPr lang="ru-RU" dirty="0"/>
          </a:p>
          <a:p>
            <a:endParaRPr lang="ru-RU" dirty="0" smtClean="0"/>
          </a:p>
        </p:txBody>
      </p:sp>
      <p:sp>
        <p:nvSpPr>
          <p:cNvPr id="4" name="TextBox 3"/>
          <p:cNvSpPr txBox="1"/>
          <p:nvPr/>
        </p:nvSpPr>
        <p:spPr>
          <a:xfrm>
            <a:off x="179512" y="3789040"/>
            <a:ext cx="8568952"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1400" dirty="0"/>
              <a:t>«Психология влияния» — одно из лучших учебных пособий по социальной психологии, </a:t>
            </a:r>
            <a:r>
              <a:rPr lang="ru-RU" sz="1400" dirty="0" err="1"/>
              <a:t>конфликтологии</a:t>
            </a:r>
            <a:r>
              <a:rPr lang="ru-RU" sz="1400" dirty="0"/>
              <a:t>, менеджменту, по мнению большинства западных и отечественных психологов. Книга Роберта </a:t>
            </a:r>
            <a:r>
              <a:rPr lang="ru-RU" sz="1400" dirty="0" err="1"/>
              <a:t>Чалдини</a:t>
            </a:r>
            <a:r>
              <a:rPr lang="ru-RU" sz="1400" dirty="0"/>
              <a:t> выдержала в США пять изданий, ее тираж давно уже превысил два миллиона экземпляров. Эта работа, подкупающая читателя легким стилем и эффектной подачей материала, — серьезный труд, в котором на самом современном уровне анализируются механизмы мотивации, усвоения информации и принятия решений. </a:t>
            </a:r>
            <a:r>
              <a:rPr lang="ru-RU" sz="1400" b="1" dirty="0"/>
              <a:t>Новое, переработанное и дополненное</a:t>
            </a:r>
            <a:r>
              <a:rPr lang="ru-RU" sz="1400" dirty="0"/>
              <a:t>, издание международного бестселлера займет достойное место в библиотеке психолога, менеджера, педагога, политика — каждого, кто по роду деятельности должен убеждать, воздействовать, оказывать влияние</a:t>
            </a:r>
            <a:endParaRPr lang="ru-RU" sz="1400" b="1" dirty="0"/>
          </a:p>
        </p:txBody>
      </p:sp>
      <p:pic>
        <p:nvPicPr>
          <p:cNvPr id="5" name="Picture 2" descr="http://www.piter.com/bitrix/templates/main/images/logo.png"/>
          <p:cNvPicPr>
            <a:picLocks noChangeAspect="1" noChangeArrowheads="1"/>
          </p:cNvPicPr>
          <p:nvPr/>
        </p:nvPicPr>
        <p:blipFill>
          <a:blip r:embed="rId2"/>
          <a:srcRect/>
          <a:stretch>
            <a:fillRect/>
          </a:stretch>
        </p:blipFill>
        <p:spPr bwMode="auto">
          <a:xfrm>
            <a:off x="-42651" y="6042668"/>
            <a:ext cx="2046287" cy="908050"/>
          </a:xfrm>
          <a:prstGeom prst="rect">
            <a:avLst/>
          </a:prstGeom>
          <a:noFill/>
          <a:ln w="9525">
            <a:noFill/>
            <a:miter lim="800000"/>
            <a:headEnd/>
            <a:tailEnd/>
          </a:ln>
        </p:spPr>
      </p:pic>
      <p:sp>
        <p:nvSpPr>
          <p:cNvPr id="6" name="TextBox 9"/>
          <p:cNvSpPr txBox="1">
            <a:spLocks noChangeArrowheads="1"/>
          </p:cNvSpPr>
          <p:nvPr/>
        </p:nvSpPr>
        <p:spPr bwMode="auto">
          <a:xfrm>
            <a:off x="7524328" y="6127022"/>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endParaRPr lang="ru-RU" sz="1000" dirty="0">
              <a:solidFill>
                <a:schemeClr val="bg1"/>
              </a:solidFill>
              <a:latin typeface="Calibri" pitchFamily="34" charset="0"/>
            </a:endParaRPr>
          </a:p>
          <a:p>
            <a:r>
              <a:rPr lang="ru-RU" sz="1200" dirty="0">
                <a:solidFill>
                  <a:schemeClr val="bg1"/>
                </a:solidFill>
                <a:latin typeface="Calibri" pitchFamily="34" charset="0"/>
              </a:rPr>
              <a:t>           УРОВЕНЬ</a:t>
            </a:r>
            <a:r>
              <a:rPr lang="ru-RU" sz="1200" b="1" dirty="0">
                <a:solidFill>
                  <a:schemeClr val="bg1"/>
                </a:solidFill>
                <a:latin typeface="Calibri" pitchFamily="34" charset="0"/>
              </a:rPr>
              <a:t>!</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2344092" cy="35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27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Гражданское право: Учебное пособие. Стандарт третьего покол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4357"/>
            <a:ext cx="2088232" cy="29208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7784" y="94357"/>
            <a:ext cx="2592288"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400" dirty="0" smtClean="0"/>
              <a:t>Автор: </a:t>
            </a:r>
            <a:r>
              <a:rPr lang="ru-RU" sz="1400" dirty="0" err="1">
                <a:hlinkClick r:id="rId3" action="ppaction://hlinkfile"/>
              </a:rPr>
              <a:t>Мардалиев</a:t>
            </a:r>
            <a:r>
              <a:rPr lang="ru-RU" sz="1400" dirty="0">
                <a:hlinkClick r:id="rId3" action="ppaction://hlinkfile"/>
              </a:rPr>
              <a:t> Р. Т.</a:t>
            </a:r>
            <a:r>
              <a:rPr lang="ru-RU" sz="1400" dirty="0"/>
              <a:t> </a:t>
            </a:r>
            <a:endParaRPr lang="ru-RU" sz="1400" dirty="0" smtClean="0"/>
          </a:p>
          <a:p>
            <a:r>
              <a:rPr lang="ru-RU" sz="1400" dirty="0" smtClean="0"/>
              <a:t>Год: 2014</a:t>
            </a:r>
          </a:p>
          <a:p>
            <a:r>
              <a:rPr lang="en-US" sz="1400" dirty="0"/>
              <a:t>ISBN </a:t>
            </a:r>
            <a:r>
              <a:rPr lang="en-US" sz="1400" dirty="0" smtClean="0"/>
              <a:t>978-5-496-00832-7</a:t>
            </a:r>
            <a:endParaRPr lang="ru-RU" sz="1400" dirty="0" smtClean="0"/>
          </a:p>
          <a:p>
            <a:r>
              <a:rPr lang="ru-RU" sz="1400" dirty="0" smtClean="0"/>
              <a:t>Формат </a:t>
            </a:r>
            <a:r>
              <a:rPr lang="ru-RU" sz="1400" dirty="0"/>
              <a:t>14х21 см (60х90/16</a:t>
            </a:r>
            <a:r>
              <a:rPr lang="ru-RU" sz="1400" dirty="0" smtClean="0"/>
              <a:t>)</a:t>
            </a:r>
            <a:endParaRPr lang="ru-RU" sz="1400" dirty="0"/>
          </a:p>
        </p:txBody>
      </p:sp>
      <p:sp>
        <p:nvSpPr>
          <p:cNvPr id="5" name="TextBox 4"/>
          <p:cNvSpPr txBox="1"/>
          <p:nvPr/>
        </p:nvSpPr>
        <p:spPr>
          <a:xfrm>
            <a:off x="2771800" y="1628800"/>
            <a:ext cx="194421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smtClean="0">
                <a:hlinkClick r:id="rId4"/>
              </a:rPr>
              <a:t>Содержание</a:t>
            </a:r>
            <a:endParaRPr lang="ru-RU" dirty="0"/>
          </a:p>
        </p:txBody>
      </p:sp>
      <p:sp>
        <p:nvSpPr>
          <p:cNvPr id="6" name="TextBox 5"/>
          <p:cNvSpPr txBox="1"/>
          <p:nvPr/>
        </p:nvSpPr>
        <p:spPr>
          <a:xfrm>
            <a:off x="2843808" y="2492896"/>
            <a:ext cx="18722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smtClean="0">
                <a:hlinkClick r:id="rId5"/>
              </a:rPr>
              <a:t>Отрывок</a:t>
            </a:r>
            <a:endParaRPr lang="ru-RU" dirty="0"/>
          </a:p>
        </p:txBody>
      </p:sp>
      <p:sp>
        <p:nvSpPr>
          <p:cNvPr id="7" name="TextBox 6"/>
          <p:cNvSpPr txBox="1"/>
          <p:nvPr/>
        </p:nvSpPr>
        <p:spPr>
          <a:xfrm>
            <a:off x="179512" y="3501008"/>
            <a:ext cx="8712968" cy="138499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1400" dirty="0"/>
              <a:t>Предлагаемое пособие представляет собой курс лекций по общей части Гражданского права, в которую традиционно включаются общие положения, вещное право, общие положения обязательственного права, личные неимущественные </a:t>
            </a:r>
            <a:r>
              <a:rPr lang="ru-RU" sz="1400" dirty="0" err="1"/>
              <a:t>права.По</a:t>
            </a:r>
            <a:r>
              <a:rPr lang="ru-RU" sz="1400" dirty="0"/>
              <a:t> своему содержанию пособие охватывает все основные темы, предусмотренные Государственным образовательным стандартом высшего образования по специальности «Юриспруденция», а также вопросы, обычно выносимые на государственные экзамены по гражданско-правовой специализации. </a:t>
            </a:r>
          </a:p>
        </p:txBody>
      </p:sp>
      <p:pic>
        <p:nvPicPr>
          <p:cNvPr id="9" name="Picture 2" descr="http://www.piter.com/bitrix/templates/main/images/logo.png"/>
          <p:cNvPicPr>
            <a:picLocks noChangeAspect="1" noChangeArrowheads="1"/>
          </p:cNvPicPr>
          <p:nvPr/>
        </p:nvPicPr>
        <p:blipFill>
          <a:blip r:embed="rId6"/>
          <a:srcRect/>
          <a:stretch>
            <a:fillRect/>
          </a:stretch>
        </p:blipFill>
        <p:spPr bwMode="auto">
          <a:xfrm>
            <a:off x="0" y="5872048"/>
            <a:ext cx="2046287" cy="908050"/>
          </a:xfrm>
          <a:prstGeom prst="rect">
            <a:avLst/>
          </a:prstGeom>
          <a:noFill/>
          <a:ln w="9525">
            <a:noFill/>
            <a:miter lim="800000"/>
            <a:headEnd/>
            <a:tailEnd/>
          </a:ln>
        </p:spPr>
      </p:pic>
      <p:sp>
        <p:nvSpPr>
          <p:cNvPr id="10" name="TextBox 9"/>
          <p:cNvSpPr txBox="1">
            <a:spLocks noChangeArrowheads="1"/>
          </p:cNvSpPr>
          <p:nvPr/>
        </p:nvSpPr>
        <p:spPr bwMode="auto">
          <a:xfrm>
            <a:off x="7524328" y="6127022"/>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endParaRPr lang="ru-RU" sz="1000" dirty="0">
              <a:solidFill>
                <a:schemeClr val="bg1"/>
              </a:solidFill>
              <a:latin typeface="Calibri" pitchFamily="34" charset="0"/>
            </a:endParaRPr>
          </a:p>
          <a:p>
            <a:r>
              <a:rPr lang="ru-RU" sz="1200" dirty="0">
                <a:solidFill>
                  <a:schemeClr val="bg1"/>
                </a:solidFill>
                <a:latin typeface="Calibri" pitchFamily="34" charset="0"/>
              </a:rPr>
              <a:t>           УРОВЕНЬ</a:t>
            </a:r>
            <a:r>
              <a:rPr lang="ru-RU" sz="1200" b="1" dirty="0">
                <a:solidFill>
                  <a:schemeClr val="bg1"/>
                </a:solidFill>
                <a:latin typeface="Calibri" pitchFamily="34" charset="0"/>
              </a:rPr>
              <a:t>!</a:t>
            </a:r>
          </a:p>
        </p:txBody>
      </p:sp>
    </p:spTree>
    <p:extLst>
      <p:ext uri="{BB962C8B-B14F-4D97-AF65-F5344CB8AC3E}">
        <p14:creationId xmlns:p14="http://schemas.microsoft.com/office/powerpoint/2010/main" val="294940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Правоведение: Учебник для вузов. 5-е изд., дополненное и переработанное. Стандарт третьего покол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1437"/>
            <a:ext cx="2160240" cy="31415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3848" y="260648"/>
            <a:ext cx="3384376"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200" dirty="0"/>
              <a:t>Авторы: </a:t>
            </a:r>
            <a:r>
              <a:rPr lang="ru-RU" sz="1200" dirty="0">
                <a:hlinkClick r:id="rId3" action="ppaction://hlinkfile"/>
              </a:rPr>
              <a:t>Балашов А. И.</a:t>
            </a:r>
            <a:r>
              <a:rPr lang="ru-RU" sz="1200" dirty="0"/>
              <a:t>, Рудаков Г. </a:t>
            </a:r>
            <a:r>
              <a:rPr lang="ru-RU" sz="1200" dirty="0" smtClean="0"/>
              <a:t>П</a:t>
            </a:r>
          </a:p>
          <a:p>
            <a:r>
              <a:rPr lang="en-US" sz="1200" dirty="0"/>
              <a:t>ISBN </a:t>
            </a:r>
            <a:r>
              <a:rPr lang="en-US" sz="1200" dirty="0" smtClean="0"/>
              <a:t>978-5-496-00020-8</a:t>
            </a:r>
            <a:endParaRPr lang="ru-RU" sz="1200" dirty="0" smtClean="0"/>
          </a:p>
          <a:p>
            <a:r>
              <a:rPr lang="ru-RU" sz="1200" dirty="0" smtClean="0"/>
              <a:t>Год: 2014 </a:t>
            </a:r>
          </a:p>
          <a:p>
            <a:r>
              <a:rPr lang="ru-RU" sz="1200" dirty="0" smtClean="0"/>
              <a:t>Страниц  464</a:t>
            </a:r>
          </a:p>
          <a:p>
            <a:r>
              <a:rPr lang="ru-RU" sz="1200" dirty="0" smtClean="0"/>
              <a:t>Формат </a:t>
            </a:r>
            <a:r>
              <a:rPr lang="ru-RU" sz="1200" dirty="0"/>
              <a:t>14х21 см (60х90/16</a:t>
            </a:r>
            <a:r>
              <a:rPr lang="ru-RU" sz="1200" dirty="0" smtClean="0"/>
              <a:t>)</a:t>
            </a:r>
            <a:endParaRPr lang="ru-RU" sz="1200" dirty="0"/>
          </a:p>
        </p:txBody>
      </p:sp>
      <p:sp>
        <p:nvSpPr>
          <p:cNvPr id="3" name="TextBox 2"/>
          <p:cNvSpPr txBox="1"/>
          <p:nvPr/>
        </p:nvSpPr>
        <p:spPr>
          <a:xfrm>
            <a:off x="3347864" y="1772816"/>
            <a:ext cx="162501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smtClean="0">
                <a:hlinkClick r:id="rId4"/>
              </a:rPr>
              <a:t>Содержание</a:t>
            </a:r>
            <a:endParaRPr lang="ru-RU" dirty="0"/>
          </a:p>
        </p:txBody>
      </p:sp>
      <p:sp>
        <p:nvSpPr>
          <p:cNvPr id="4" name="TextBox 3"/>
          <p:cNvSpPr txBox="1"/>
          <p:nvPr/>
        </p:nvSpPr>
        <p:spPr>
          <a:xfrm>
            <a:off x="3347864" y="2483604"/>
            <a:ext cx="162501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smtClean="0">
                <a:hlinkClick r:id="rId5"/>
              </a:rPr>
              <a:t>Отрывок</a:t>
            </a:r>
            <a:endParaRPr lang="ru-RU" dirty="0"/>
          </a:p>
        </p:txBody>
      </p:sp>
      <p:sp>
        <p:nvSpPr>
          <p:cNvPr id="5" name="TextBox 4"/>
          <p:cNvSpPr txBox="1"/>
          <p:nvPr/>
        </p:nvSpPr>
        <p:spPr>
          <a:xfrm>
            <a:off x="179512" y="3645024"/>
            <a:ext cx="8424936" cy="160043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ru-RU" sz="1400" dirty="0"/>
              <a:t>Рассматриваются правовые основы регулирования общественных отношений, конституционный механизм Российской Федерации, </a:t>
            </a:r>
            <a:r>
              <a:rPr lang="ru-RU" sz="1400" dirty="0" err="1"/>
              <a:t>имущественно</a:t>
            </a:r>
            <a:r>
              <a:rPr lang="ru-RU" sz="1400" dirty="0"/>
              <a:t>-стоимостные и личные неимущественные отношения, основы трудовых, административных, семейных, экологических и уголовных правоотношений, а также основы правового регулирования отраслевого рынка</a:t>
            </a:r>
            <a:r>
              <a:rPr lang="ru-RU" sz="1400" dirty="0" smtClean="0"/>
              <a:t>.</a:t>
            </a:r>
          </a:p>
          <a:p>
            <a:pPr algn="just"/>
            <a:r>
              <a:rPr lang="ru-RU" sz="1400" b="1" dirty="0" smtClean="0"/>
              <a:t>Допущено </a:t>
            </a:r>
            <a:r>
              <a:rPr lang="ru-RU" sz="1400" b="1" dirty="0"/>
              <a:t>Министерством образования и науки Российской Федерации в качестве учебника по дисциплине «Правоведение» для студентов высших учебных заведений, обучающихся по неюридическим специальностям</a:t>
            </a:r>
          </a:p>
        </p:txBody>
      </p:sp>
      <p:pic>
        <p:nvPicPr>
          <p:cNvPr id="7" name="Picture 2" descr="http://www.piter.com/bitrix/templates/main/images/logo.png"/>
          <p:cNvPicPr>
            <a:picLocks noChangeAspect="1" noChangeArrowheads="1"/>
          </p:cNvPicPr>
          <p:nvPr/>
        </p:nvPicPr>
        <p:blipFill>
          <a:blip r:embed="rId6"/>
          <a:srcRect/>
          <a:stretch>
            <a:fillRect/>
          </a:stretch>
        </p:blipFill>
        <p:spPr bwMode="auto">
          <a:xfrm>
            <a:off x="0" y="5872048"/>
            <a:ext cx="2046287" cy="908050"/>
          </a:xfrm>
          <a:prstGeom prst="rect">
            <a:avLst/>
          </a:prstGeom>
          <a:noFill/>
          <a:ln w="9525">
            <a:noFill/>
            <a:miter lim="800000"/>
            <a:headEnd/>
            <a:tailEnd/>
          </a:ln>
        </p:spPr>
      </p:pic>
      <p:sp>
        <p:nvSpPr>
          <p:cNvPr id="9" name="TextBox 8"/>
          <p:cNvSpPr txBox="1">
            <a:spLocks noChangeArrowheads="1"/>
          </p:cNvSpPr>
          <p:nvPr/>
        </p:nvSpPr>
        <p:spPr bwMode="auto">
          <a:xfrm>
            <a:off x="7524328" y="6127022"/>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endParaRPr lang="ru-RU" sz="1000" dirty="0">
              <a:solidFill>
                <a:schemeClr val="bg1"/>
              </a:solidFill>
              <a:latin typeface="Calibri" pitchFamily="34" charset="0"/>
            </a:endParaRPr>
          </a:p>
          <a:p>
            <a:r>
              <a:rPr lang="ru-RU" sz="1200" dirty="0">
                <a:solidFill>
                  <a:schemeClr val="bg1"/>
                </a:solidFill>
                <a:latin typeface="Calibri" pitchFamily="34" charset="0"/>
              </a:rPr>
              <a:t>           УРОВЕНЬ</a:t>
            </a:r>
            <a:r>
              <a:rPr lang="ru-RU" sz="1200" b="1" dirty="0">
                <a:solidFill>
                  <a:schemeClr val="bg1"/>
                </a:solidFill>
                <a:latin typeface="Calibri" pitchFamily="34" charset="0"/>
              </a:rPr>
              <a:t>!</a:t>
            </a:r>
          </a:p>
        </p:txBody>
      </p:sp>
    </p:spTree>
    <p:extLst>
      <p:ext uri="{BB962C8B-B14F-4D97-AF65-F5344CB8AC3E}">
        <p14:creationId xmlns:p14="http://schemas.microsoft.com/office/powerpoint/2010/main" val="245382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9"/>
          <p:cNvSpPr txBox="1">
            <a:spLocks noChangeArrowheads="1"/>
          </p:cNvSpPr>
          <p:nvPr/>
        </p:nvSpPr>
        <p:spPr bwMode="auto">
          <a:xfrm>
            <a:off x="7380139" y="5942085"/>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sp>
        <p:nvSpPr>
          <p:cNvPr id="13317" name="TextBox 11"/>
          <p:cNvSpPr txBox="1">
            <a:spLocks noChangeArrowheads="1"/>
          </p:cNvSpPr>
          <p:nvPr/>
        </p:nvSpPr>
        <p:spPr bwMode="auto">
          <a:xfrm>
            <a:off x="611560" y="476249"/>
            <a:ext cx="7920879" cy="1200329"/>
          </a:xfrm>
          <a:prstGeom prst="rect">
            <a:avLst/>
          </a:prstGeom>
          <a:noFill/>
          <a:ln w="9525">
            <a:noFill/>
            <a:miter lim="800000"/>
            <a:headEnd/>
            <a:tailEnd/>
          </a:ln>
        </p:spPr>
        <p:txBody>
          <a:bodyPr wrap="square">
            <a:spAutoFit/>
          </a:bodyPr>
          <a:lstStyle/>
          <a:p>
            <a:pPr algn="ctr">
              <a:lnSpc>
                <a:spcPct val="150000"/>
              </a:lnSpc>
              <a:spcBef>
                <a:spcPts val="0"/>
              </a:spcBef>
            </a:pPr>
            <a:r>
              <a:rPr lang="ru-RU" sz="1600" b="1" dirty="0">
                <a:latin typeface="Times New Roman" pitchFamily="18" charset="0"/>
              </a:rPr>
              <a:t>ЗАКАЗ НА КОЛИЧЕСТВО ЭКЗЕМПЛЯРОВ </a:t>
            </a:r>
          </a:p>
          <a:p>
            <a:pPr algn="ctr">
              <a:lnSpc>
                <a:spcPct val="150000"/>
              </a:lnSpc>
              <a:spcBef>
                <a:spcPts val="0"/>
              </a:spcBef>
            </a:pPr>
            <a:r>
              <a:rPr lang="ru-RU" sz="1600" b="1" dirty="0">
                <a:latin typeface="Times New Roman" pitchFamily="18" charset="0"/>
              </a:rPr>
              <a:t>ЛЮБОГО УЧЕБНИКА ИЗ ДАННОЙ ВЫСТАВКИ </a:t>
            </a:r>
          </a:p>
          <a:p>
            <a:pPr algn="ctr">
              <a:lnSpc>
                <a:spcPct val="150000"/>
              </a:lnSpc>
              <a:spcBef>
                <a:spcPts val="0"/>
              </a:spcBef>
            </a:pPr>
            <a:r>
              <a:rPr lang="ru-RU" sz="1600" b="1" dirty="0">
                <a:latin typeface="Times New Roman" pitchFamily="18" charset="0"/>
              </a:rPr>
              <a:t>МОЖНО ОФОРМИТЬ В БИБЛИОТЕКЕ ВАШЕГО ВУЗА</a:t>
            </a:r>
            <a:endParaRPr lang="ru-RU" sz="1600" dirty="0">
              <a:latin typeface="Times New Roman" pitchFamily="18" charset="0"/>
            </a:endParaRPr>
          </a:p>
        </p:txBody>
      </p:sp>
      <p:sp>
        <p:nvSpPr>
          <p:cNvPr id="13318" name="TextBox 12"/>
          <p:cNvSpPr txBox="1">
            <a:spLocks noChangeArrowheads="1"/>
          </p:cNvSpPr>
          <p:nvPr/>
        </p:nvSpPr>
        <p:spPr bwMode="auto">
          <a:xfrm>
            <a:off x="1547664" y="1851490"/>
            <a:ext cx="5832475" cy="369332"/>
          </a:xfrm>
          <a:prstGeom prst="rect">
            <a:avLst/>
          </a:prstGeom>
          <a:noFill/>
          <a:ln w="9525">
            <a:noFill/>
            <a:miter lim="800000"/>
            <a:headEnd/>
            <a:tailEnd/>
          </a:ln>
        </p:spPr>
        <p:txBody>
          <a:bodyPr>
            <a:spAutoFit/>
          </a:bodyPr>
          <a:lstStyle/>
          <a:p>
            <a:pPr algn="ctr"/>
            <a:r>
              <a:rPr lang="ru-RU" dirty="0">
                <a:latin typeface="Times New Roman" pitchFamily="18" charset="0"/>
                <a:cs typeface="Times New Roman" pitchFamily="18" charset="0"/>
              </a:rPr>
              <a:t>КОНТАКТЫ ИД «ПИТЕР» </a:t>
            </a:r>
            <a:endParaRPr lang="ru-RU" dirty="0" smtClean="0">
              <a:latin typeface="Times New Roman" pitchFamily="18" charset="0"/>
              <a:cs typeface="Times New Roman" pitchFamily="18" charset="0"/>
            </a:endParaRPr>
          </a:p>
        </p:txBody>
      </p:sp>
      <p:sp>
        <p:nvSpPr>
          <p:cNvPr id="13319" name="TextBox 13"/>
          <p:cNvSpPr txBox="1">
            <a:spLocks noChangeArrowheads="1"/>
          </p:cNvSpPr>
          <p:nvPr/>
        </p:nvSpPr>
        <p:spPr bwMode="auto">
          <a:xfrm>
            <a:off x="539750" y="2708275"/>
            <a:ext cx="5400402" cy="1754326"/>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ru-RU" i="1" dirty="0" smtClean="0">
                <a:latin typeface="Calibri" pitchFamily="34" charset="0"/>
              </a:rPr>
              <a:t>Адрес:</a:t>
            </a:r>
            <a:r>
              <a:rPr lang="en-US" i="1" dirty="0" smtClean="0">
                <a:latin typeface="Calibri" pitchFamily="34" charset="0"/>
              </a:rPr>
              <a:t> </a:t>
            </a:r>
            <a:r>
              <a:rPr lang="ru-RU" i="1" dirty="0" smtClean="0">
                <a:latin typeface="Calibri" pitchFamily="34" charset="0"/>
              </a:rPr>
              <a:t>г. </a:t>
            </a:r>
            <a:r>
              <a:rPr lang="ru-RU" i="1" dirty="0" smtClean="0">
                <a:latin typeface="Calibri" pitchFamily="34" charset="0"/>
              </a:rPr>
              <a:t>Санкт-Петербург  </a:t>
            </a:r>
          </a:p>
          <a:p>
            <a:r>
              <a:rPr lang="ru-RU" i="1" dirty="0" smtClean="0">
                <a:latin typeface="Calibri" pitchFamily="34" charset="0"/>
              </a:rPr>
              <a:t>б. </a:t>
            </a:r>
            <a:r>
              <a:rPr lang="ru-RU" i="1" dirty="0" err="1" smtClean="0">
                <a:latin typeface="Calibri" pitchFamily="34" charset="0"/>
              </a:rPr>
              <a:t>Сампсониевский</a:t>
            </a:r>
            <a:r>
              <a:rPr lang="ru-RU" i="1" dirty="0" smtClean="0">
                <a:latin typeface="Calibri" pitchFamily="34" charset="0"/>
              </a:rPr>
              <a:t> пр. 29а</a:t>
            </a:r>
            <a:endParaRPr lang="ru-RU" i="1" dirty="0" smtClean="0">
              <a:latin typeface="Calibri" pitchFamily="34" charset="0"/>
            </a:endParaRPr>
          </a:p>
          <a:p>
            <a:r>
              <a:rPr lang="ru-RU" i="1" dirty="0" smtClean="0">
                <a:latin typeface="Calibri" pitchFamily="34" charset="0"/>
              </a:rPr>
              <a:t>тел., факс: (812)703-73-73 </a:t>
            </a:r>
            <a:r>
              <a:rPr lang="ru-RU" b="1" i="1" dirty="0" smtClean="0">
                <a:latin typeface="Calibri" pitchFamily="34" charset="0"/>
              </a:rPr>
              <a:t>доб. 6243 </a:t>
            </a:r>
            <a:r>
              <a:rPr lang="ru-RU" i="1" dirty="0" smtClean="0">
                <a:latin typeface="Calibri" pitchFamily="34" charset="0"/>
              </a:rPr>
              <a:t>(812) 703-73-83</a:t>
            </a:r>
          </a:p>
          <a:p>
            <a:r>
              <a:rPr lang="ru-RU" i="1" dirty="0" smtClean="0">
                <a:latin typeface="Calibri" pitchFamily="34" charset="0"/>
              </a:rPr>
              <a:t>ФИО:  </a:t>
            </a:r>
            <a:r>
              <a:rPr lang="ru-RU" b="1" dirty="0" err="1" smtClean="0">
                <a:solidFill>
                  <a:schemeClr val="tx2"/>
                </a:solidFill>
                <a:latin typeface="Calibri" pitchFamily="34" charset="0"/>
              </a:rPr>
              <a:t>Ягьяева</a:t>
            </a:r>
            <a:r>
              <a:rPr lang="ru-RU" b="1" dirty="0" smtClean="0">
                <a:solidFill>
                  <a:schemeClr val="tx2"/>
                </a:solidFill>
                <a:latin typeface="Calibri" pitchFamily="34" charset="0"/>
              </a:rPr>
              <a:t> Анастасия </a:t>
            </a:r>
          </a:p>
          <a:p>
            <a:r>
              <a:rPr lang="ru-RU" i="1" dirty="0" smtClean="0">
                <a:latin typeface="Calibri" pitchFamily="34" charset="0"/>
              </a:rPr>
              <a:t>e-</a:t>
            </a:r>
            <a:r>
              <a:rPr lang="ru-RU" i="1" dirty="0" err="1" smtClean="0">
                <a:latin typeface="Calibri" pitchFamily="34" charset="0"/>
              </a:rPr>
              <a:t>mail</a:t>
            </a:r>
            <a:r>
              <a:rPr lang="ru-RU" i="1" dirty="0">
                <a:latin typeface="Calibri" pitchFamily="34" charset="0"/>
              </a:rPr>
              <a:t>: </a:t>
            </a:r>
            <a:r>
              <a:rPr lang="en-US" i="1" u="sng" dirty="0" smtClean="0">
                <a:latin typeface="Calibri" pitchFamily="34" charset="0"/>
                <a:hlinkClick r:id="rId2"/>
              </a:rPr>
              <a:t>aivanova@piter.com</a:t>
            </a:r>
            <a:endParaRPr lang="ru-RU" i="1" u="sng" dirty="0" smtClean="0">
              <a:latin typeface="Calibri" pitchFamily="34" charset="0"/>
            </a:endParaRPr>
          </a:p>
          <a:p>
            <a:endParaRPr lang="ru-RU" i="1" dirty="0" smtClean="0">
              <a:latin typeface="Calibri" pitchFamily="34" charset="0"/>
            </a:endParaRPr>
          </a:p>
        </p:txBody>
      </p:sp>
      <p:pic>
        <p:nvPicPr>
          <p:cNvPr id="13320" name="Picture 2" descr="http://www.piter.com/bitrix/templates/main/images/logo.png"/>
          <p:cNvPicPr>
            <a:picLocks noChangeAspect="1" noChangeArrowheads="1"/>
          </p:cNvPicPr>
          <p:nvPr/>
        </p:nvPicPr>
        <p:blipFill>
          <a:blip r:embed="rId3"/>
          <a:srcRect/>
          <a:stretch>
            <a:fillRect/>
          </a:stretch>
        </p:blipFill>
        <p:spPr bwMode="auto">
          <a:xfrm>
            <a:off x="179388" y="5613473"/>
            <a:ext cx="2046287" cy="908050"/>
          </a:xfrm>
          <a:prstGeom prst="rect">
            <a:avLst/>
          </a:prstGeom>
          <a:noFill/>
          <a:ln w="9525">
            <a:noFill/>
            <a:miter lim="800000"/>
            <a:headEnd/>
            <a:tailEnd/>
          </a:ln>
        </p:spPr>
      </p:pic>
      <p:sp>
        <p:nvSpPr>
          <p:cNvPr id="12" name="TextBox 12"/>
          <p:cNvSpPr txBox="1">
            <a:spLocks noChangeArrowheads="1"/>
          </p:cNvSpPr>
          <p:nvPr/>
        </p:nvSpPr>
        <p:spPr bwMode="auto">
          <a:xfrm>
            <a:off x="518240" y="5019517"/>
            <a:ext cx="5400402" cy="338554"/>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ru-RU" sz="1600" u="sng" dirty="0" smtClean="0">
                <a:solidFill>
                  <a:srgbClr val="05137B"/>
                </a:solidFill>
                <a:effectLst>
                  <a:outerShdw blurRad="38100" dist="38100" dir="2700000" algn="tl">
                    <a:srgbClr val="000000">
                      <a:alpha val="43137"/>
                    </a:srgbClr>
                  </a:outerShdw>
                </a:effectLst>
                <a:latin typeface="Times New Roman" pitchFamily="18" charset="0"/>
                <a:cs typeface="Times New Roman" pitchFamily="18" charset="0"/>
              </a:rPr>
              <a:t>ОТПРАВИТЬ ЗАПРОС </a:t>
            </a:r>
            <a:r>
              <a:rPr lang="ru-RU" sz="1600" u="sng" dirty="0" smtClean="0">
                <a:solidFill>
                  <a:srgbClr val="05137B"/>
                </a:solidFill>
                <a:effectLst>
                  <a:outerShdw blurRad="38100" dist="38100" dir="2700000" algn="tl">
                    <a:srgbClr val="000000">
                      <a:alpha val="43137"/>
                    </a:srgbClr>
                  </a:outerShdw>
                </a:effectLst>
                <a:latin typeface="Times New Roman" pitchFamily="18" charset="0"/>
                <a:cs typeface="Times New Roman" pitchFamily="18" charset="0"/>
                <a:hlinkClick r:id="rId4"/>
              </a:rPr>
              <a:t>ПРАЙСА</a:t>
            </a:r>
            <a:endParaRPr lang="ru-RU" sz="1600" u="sng" dirty="0">
              <a:solidFill>
                <a:srgbClr val="05137B"/>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1" y="1851491"/>
            <a:ext cx="1746697" cy="3761982"/>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046134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1840" y="330618"/>
            <a:ext cx="4176464" cy="1123384"/>
          </a:xfrm>
          <a:prstGeom prst="rect">
            <a:avLst/>
          </a:prstGeom>
          <a:noFill/>
        </p:spPr>
        <p:txBody>
          <a:bodyPr wrap="square" rtlCol="0">
            <a:spAutoFit/>
          </a:bodyPr>
          <a:lstStyle/>
          <a:p>
            <a:r>
              <a:rPr lang="ru-RU" sz="1200" b="1" dirty="0" smtClean="0"/>
              <a:t>Автор(ы</a:t>
            </a:r>
            <a:r>
              <a:rPr lang="ru-RU" sz="1200" b="1" dirty="0"/>
              <a:t>):	</a:t>
            </a:r>
            <a:r>
              <a:rPr lang="ru-RU" sz="1200" b="1" dirty="0"/>
              <a:t> </a:t>
            </a:r>
            <a:r>
              <a:rPr lang="ru-RU" sz="1200" b="1" dirty="0" smtClean="0"/>
              <a:t>Симонович </a:t>
            </a:r>
            <a:r>
              <a:rPr lang="ru-RU" sz="1200" b="1" dirty="0"/>
              <a:t>С. В</a:t>
            </a:r>
            <a:endParaRPr lang="ru-RU" sz="1200" b="1" dirty="0"/>
          </a:p>
          <a:p>
            <a:r>
              <a:rPr lang="ru-RU" sz="1100" dirty="0"/>
              <a:t>Тема:	Учебник для вузов </a:t>
            </a:r>
          </a:p>
          <a:p>
            <a:r>
              <a:rPr lang="ru-RU" sz="1100" dirty="0" smtClean="0"/>
              <a:t>Страниц</a:t>
            </a:r>
            <a:r>
              <a:rPr lang="ru-RU" sz="1100" dirty="0"/>
              <a:t>:	</a:t>
            </a:r>
            <a:r>
              <a:rPr lang="ru-RU" sz="1100" dirty="0"/>
              <a:t>544 </a:t>
            </a:r>
            <a:r>
              <a:rPr lang="ru-RU" sz="1100" dirty="0" err="1"/>
              <a:t>стр</a:t>
            </a:r>
            <a:r>
              <a:rPr lang="ru-RU" sz="1100" dirty="0"/>
              <a:t> </a:t>
            </a:r>
            <a:endParaRPr lang="ru-RU" sz="1100" dirty="0"/>
          </a:p>
          <a:p>
            <a:r>
              <a:rPr lang="ru-RU" sz="1100" dirty="0"/>
              <a:t>ISBN	</a:t>
            </a:r>
            <a:r>
              <a:rPr lang="ru-RU" sz="1100" dirty="0"/>
              <a:t>978-5-496-00036-9 </a:t>
            </a:r>
            <a:endParaRPr lang="ru-RU" sz="1100" dirty="0"/>
          </a:p>
          <a:p>
            <a:r>
              <a:rPr lang="ru-RU" sz="1100" dirty="0"/>
              <a:t>Обложка:	7Б цел </a:t>
            </a:r>
          </a:p>
          <a:p>
            <a:r>
              <a:rPr lang="ru-RU" sz="1100" dirty="0"/>
              <a:t>Формат:	</a:t>
            </a:r>
            <a:r>
              <a:rPr lang="ru-RU" sz="1100" dirty="0"/>
              <a:t>17х23 см (70х100/16)</a:t>
            </a:r>
            <a:endParaRPr lang="ru-RU" sz="1100" dirty="0"/>
          </a:p>
        </p:txBody>
      </p:sp>
      <p:sp>
        <p:nvSpPr>
          <p:cNvPr id="4" name="TextBox 3"/>
          <p:cNvSpPr txBox="1"/>
          <p:nvPr/>
        </p:nvSpPr>
        <p:spPr>
          <a:xfrm>
            <a:off x="3347864" y="1988840"/>
            <a:ext cx="187220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hlinkClick r:id="rId2"/>
              </a:rPr>
              <a:t>Оглавление</a:t>
            </a:r>
            <a:endParaRPr lang="ru-RU" dirty="0"/>
          </a:p>
        </p:txBody>
      </p:sp>
      <p:sp>
        <p:nvSpPr>
          <p:cNvPr id="5" name="TextBox 4"/>
          <p:cNvSpPr txBox="1"/>
          <p:nvPr/>
        </p:nvSpPr>
        <p:spPr>
          <a:xfrm>
            <a:off x="3347864" y="2780928"/>
            <a:ext cx="187220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hlinkClick r:id="rId3"/>
              </a:rPr>
              <a:t>Отрывок</a:t>
            </a:r>
            <a:endParaRPr lang="ru-RU" dirty="0"/>
          </a:p>
        </p:txBody>
      </p:sp>
      <p:sp>
        <p:nvSpPr>
          <p:cNvPr id="6" name="TextBox 5"/>
          <p:cNvSpPr txBox="1"/>
          <p:nvPr/>
        </p:nvSpPr>
        <p:spPr>
          <a:xfrm>
            <a:off x="179512" y="3876003"/>
            <a:ext cx="8784976" cy="200054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000" dirty="0">
                <a:latin typeface="Arial" pitchFamily="34" charset="0"/>
                <a:cs typeface="Arial" pitchFamily="34" charset="0"/>
              </a:rPr>
              <a:t>Книга представляет собой учебный курс </a:t>
            </a:r>
            <a:r>
              <a:rPr lang="ru-RU" sz="1000" b="1" dirty="0">
                <a:latin typeface="Arial" pitchFamily="34" charset="0"/>
                <a:cs typeface="Arial" pitchFamily="34" charset="0"/>
              </a:rPr>
              <a:t>для студентов юридических и экономических специальностей</a:t>
            </a:r>
            <a:r>
              <a:rPr lang="ru-RU" sz="1000" dirty="0">
                <a:latin typeface="Arial" pitchFamily="34" charset="0"/>
                <a:cs typeface="Arial" pitchFamily="34" charset="0"/>
              </a:rPr>
              <a:t>, изучающих средства вычислительной техники в рамках общеобразовательной дисциплины «Информатика», и обеспечивает методическую основу для взаимодействия со специальными курсами, относящимися к информационному и коммуникационному праву, правовой информатике, информационной безопасности, защите данных и электронной коммерции. Наряду с базовыми понятиями, методами и приемами автоматизации документооборота за счет использования средств вычислительной техники в книге рассмотрены передовые информационные и коммуникационные технологии глобальных компьютерных сетей, определены экономические предпосылки их применения и правовые режимы функционирования. Четкое разделение теоретических и практических компонентов курса позволит преподавателям гибко использовать представленный материал с учетом особенностей конкретных учебных планов и программ, а также принятых форм и методов обучения. Второе издание учебника полностью обновлено в соответствии с современной ситуацией в области аппаратных и программных средств, в частности в книге рассмотрена работа в </a:t>
            </a:r>
            <a:r>
              <a:rPr lang="ru-RU" sz="1000" dirty="0" err="1">
                <a:latin typeface="Arial" pitchFamily="34" charset="0"/>
                <a:cs typeface="Arial" pitchFamily="34" charset="0"/>
              </a:rPr>
              <a:t>Microsoft</a:t>
            </a:r>
            <a:r>
              <a:rPr lang="ru-RU" sz="1000" dirty="0">
                <a:latin typeface="Arial" pitchFamily="34" charset="0"/>
                <a:cs typeface="Arial" pitchFamily="34" charset="0"/>
              </a:rPr>
              <a:t> </a:t>
            </a:r>
            <a:r>
              <a:rPr lang="ru-RU" sz="1000" dirty="0" err="1">
                <a:latin typeface="Arial" pitchFamily="34" charset="0"/>
                <a:cs typeface="Arial" pitchFamily="34" charset="0"/>
              </a:rPr>
              <a:t>Windows</a:t>
            </a:r>
            <a:r>
              <a:rPr lang="ru-RU" sz="1000" dirty="0">
                <a:latin typeface="Arial" pitchFamily="34" charset="0"/>
                <a:cs typeface="Arial" pitchFamily="34" charset="0"/>
              </a:rPr>
              <a:t> 7 и </a:t>
            </a:r>
            <a:r>
              <a:rPr lang="ru-RU" sz="1000" dirty="0" err="1">
                <a:latin typeface="Arial" pitchFamily="34" charset="0"/>
                <a:cs typeface="Arial" pitchFamily="34" charset="0"/>
              </a:rPr>
              <a:t>Office</a:t>
            </a:r>
            <a:r>
              <a:rPr lang="ru-RU" sz="1000" dirty="0">
                <a:latin typeface="Arial" pitchFamily="34" charset="0"/>
                <a:cs typeface="Arial" pitchFamily="34" charset="0"/>
              </a:rPr>
              <a:t> 2010. </a:t>
            </a:r>
            <a:endParaRPr lang="en-US" sz="1000" dirty="0" smtClean="0">
              <a:latin typeface="Arial" pitchFamily="34" charset="0"/>
              <a:cs typeface="Arial" pitchFamily="34" charset="0"/>
            </a:endParaRPr>
          </a:p>
          <a:p>
            <a:r>
              <a:rPr lang="ru-RU" sz="1200" b="1" dirty="0" smtClean="0">
                <a:latin typeface="Arial" pitchFamily="34" charset="0"/>
                <a:cs typeface="Arial" pitchFamily="34" charset="0"/>
              </a:rPr>
              <a:t>Учебник </a:t>
            </a:r>
            <a:r>
              <a:rPr lang="ru-RU" sz="1200" b="1" dirty="0">
                <a:latin typeface="Arial" pitchFamily="34" charset="0"/>
                <a:cs typeface="Arial" pitchFamily="34" charset="0"/>
              </a:rPr>
              <a:t>соответствует стандарту третьего поколения и предназначен для обучения специалистов, бакалавров и магистров юридических и экономических направлений</a:t>
            </a:r>
            <a:endParaRPr lang="ru-RU" sz="1200" b="1" dirty="0">
              <a:latin typeface="Arial" pitchFamily="34" charset="0"/>
              <a:cs typeface="Arial" pitchFamily="34" charset="0"/>
            </a:endParaRPr>
          </a:p>
        </p:txBody>
      </p:sp>
      <p:pic>
        <p:nvPicPr>
          <p:cNvPr id="8" name="Picture 2" descr="http://www.piter.com/bitrix/templates/main/images/logo.png"/>
          <p:cNvPicPr>
            <a:picLocks noChangeAspect="1" noChangeArrowheads="1"/>
          </p:cNvPicPr>
          <p:nvPr/>
        </p:nvPicPr>
        <p:blipFill>
          <a:blip r:embed="rId4"/>
          <a:srcRect/>
          <a:stretch>
            <a:fillRect/>
          </a:stretch>
        </p:blipFill>
        <p:spPr bwMode="auto">
          <a:xfrm>
            <a:off x="-14808" y="6063072"/>
            <a:ext cx="2046287" cy="908050"/>
          </a:xfrm>
          <a:prstGeom prst="rect">
            <a:avLst/>
          </a:prstGeom>
          <a:noFill/>
          <a:ln w="9525">
            <a:noFill/>
            <a:miter lim="800000"/>
            <a:headEnd/>
            <a:tailEnd/>
          </a:ln>
        </p:spPr>
      </p:pic>
      <p:sp>
        <p:nvSpPr>
          <p:cNvPr id="12" name="TextBox 9"/>
          <p:cNvSpPr txBox="1">
            <a:spLocks noChangeArrowheads="1"/>
          </p:cNvSpPr>
          <p:nvPr/>
        </p:nvSpPr>
        <p:spPr bwMode="auto">
          <a:xfrm>
            <a:off x="7630988" y="6117023"/>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66475"/>
            <a:ext cx="2362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04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2843808" y="476250"/>
            <a:ext cx="5832475" cy="1615827"/>
          </a:xfrm>
          <a:prstGeom prst="rect">
            <a:avLst/>
          </a:prstGeom>
          <a:noFill/>
          <a:ln w="9525">
            <a:noFill/>
            <a:miter lim="800000"/>
            <a:headEnd/>
            <a:tailEnd/>
          </a:ln>
        </p:spPr>
        <p:txBody>
          <a:bodyPr>
            <a:spAutoFit/>
          </a:bodyPr>
          <a:lstStyle/>
          <a:p>
            <a:r>
              <a:rPr lang="ru-RU" sz="1400" b="1" dirty="0" smtClean="0">
                <a:latin typeface="Times New Roman" pitchFamily="18" charset="0"/>
              </a:rPr>
              <a:t>Автор(ы</a:t>
            </a:r>
            <a:r>
              <a:rPr lang="ru-RU" sz="1400" b="1" dirty="0">
                <a:latin typeface="Times New Roman" pitchFamily="18" charset="0"/>
              </a:rPr>
              <a:t>):	</a:t>
            </a:r>
            <a:r>
              <a:rPr lang="ru-RU" sz="1400" b="1" dirty="0">
                <a:latin typeface="Times New Roman" pitchFamily="18" charset="0"/>
              </a:rPr>
              <a:t>Павловская Т. А</a:t>
            </a:r>
            <a:r>
              <a:rPr lang="ru-RU" sz="1400" b="1" dirty="0" smtClean="0">
                <a:latin typeface="Times New Roman" pitchFamily="18" charset="0"/>
              </a:rPr>
              <a:t>.</a:t>
            </a:r>
            <a:endParaRPr lang="en-US" sz="1400" b="1" dirty="0" smtClean="0">
              <a:latin typeface="Times New Roman" pitchFamily="18" charset="0"/>
            </a:endParaRPr>
          </a:p>
          <a:p>
            <a:r>
              <a:rPr lang="ru-RU" sz="1000" b="1" dirty="0">
                <a:latin typeface="Times New Roman" pitchFamily="18" charset="0"/>
              </a:rPr>
              <a:t>П</a:t>
            </a:r>
            <a:r>
              <a:rPr lang="ru-RU" sz="1000" b="1" dirty="0" smtClean="0">
                <a:latin typeface="Times New Roman" pitchFamily="18" charset="0"/>
              </a:rPr>
              <a:t>рофессор </a:t>
            </a:r>
            <a:r>
              <a:rPr lang="ru-RU" sz="1000" b="1" dirty="0">
                <a:latin typeface="Times New Roman" pitchFamily="18" charset="0"/>
              </a:rPr>
              <a:t>кафедры информатики и прикладной математики Санкт-Петербургского государственного университета информационных технологий, механики и оптики (</a:t>
            </a:r>
            <a:r>
              <a:rPr lang="ru-RU" sz="1000" b="1" dirty="0" err="1">
                <a:latin typeface="Times New Roman" pitchFamily="18" charset="0"/>
              </a:rPr>
              <a:t>СПбГУИТМО</a:t>
            </a:r>
            <a:r>
              <a:rPr lang="ru-RU" sz="1000" b="1" dirty="0">
                <a:latin typeface="Times New Roman" pitchFamily="18" charset="0"/>
              </a:rPr>
              <a:t>), кандидат технических наук в области систем автоматизации проектирования.</a:t>
            </a:r>
            <a:endParaRPr lang="en-US" sz="1000" b="1" dirty="0" smtClean="0">
              <a:latin typeface="Times New Roman" pitchFamily="18" charset="0"/>
            </a:endParaRPr>
          </a:p>
          <a:p>
            <a:r>
              <a:rPr lang="ru-RU" sz="1100" b="1" dirty="0">
                <a:latin typeface="Times New Roman" pitchFamily="18" charset="0"/>
              </a:rPr>
              <a:t>Серия: 	Учебник для </a:t>
            </a:r>
            <a:r>
              <a:rPr lang="ru-RU" sz="1100" b="1" dirty="0" smtClean="0">
                <a:latin typeface="Times New Roman" pitchFamily="18" charset="0"/>
              </a:rPr>
              <a:t>вузов</a:t>
            </a:r>
            <a:endParaRPr lang="en-US" sz="1100" b="1" dirty="0" smtClean="0">
              <a:latin typeface="Times New Roman" pitchFamily="18" charset="0"/>
            </a:endParaRPr>
          </a:p>
          <a:p>
            <a:r>
              <a:rPr lang="ru-RU" sz="1100" b="1" dirty="0" smtClean="0">
                <a:latin typeface="Times New Roman" pitchFamily="18" charset="0"/>
              </a:rPr>
              <a:t>Страниц:</a:t>
            </a:r>
            <a:r>
              <a:rPr lang="en-US" sz="1100" b="1" dirty="0" smtClean="0">
                <a:latin typeface="Times New Roman" pitchFamily="18" charset="0"/>
              </a:rPr>
              <a:t>         </a:t>
            </a:r>
            <a:r>
              <a:rPr lang="ru-RU" sz="1100" b="1" dirty="0" smtClean="0">
                <a:latin typeface="Times New Roman" pitchFamily="18" charset="0"/>
              </a:rPr>
              <a:t>432 </a:t>
            </a:r>
            <a:r>
              <a:rPr lang="ru-RU" sz="1100" b="1" dirty="0" err="1" smtClean="0">
                <a:latin typeface="Times New Roman" pitchFamily="18" charset="0"/>
              </a:rPr>
              <a:t>стр</a:t>
            </a:r>
            <a:r>
              <a:rPr lang="en-US" sz="1100" b="1" dirty="0">
                <a:latin typeface="Times New Roman" pitchFamily="18" charset="0"/>
              </a:rPr>
              <a:t>.</a:t>
            </a:r>
            <a:r>
              <a:rPr lang="ru-RU" sz="1100" b="1" dirty="0">
                <a:latin typeface="Times New Roman" pitchFamily="18" charset="0"/>
              </a:rPr>
              <a:t>	</a:t>
            </a:r>
            <a:endParaRPr lang="en-US" sz="1100" b="1" dirty="0" smtClean="0">
              <a:latin typeface="Times New Roman" pitchFamily="18" charset="0"/>
            </a:endParaRPr>
          </a:p>
          <a:p>
            <a:r>
              <a:rPr lang="ru-RU" sz="1100" b="1" dirty="0" smtClean="0">
                <a:latin typeface="Times New Roman" pitchFamily="18" charset="0"/>
              </a:rPr>
              <a:t>ISBN</a:t>
            </a:r>
            <a:r>
              <a:rPr lang="ru-RU" sz="1100" b="1" dirty="0">
                <a:latin typeface="Times New Roman" pitchFamily="18" charset="0"/>
              </a:rPr>
              <a:t>	</a:t>
            </a:r>
            <a:r>
              <a:rPr lang="ru-RU" sz="1100" b="1" dirty="0" smtClean="0">
                <a:latin typeface="Times New Roman" pitchFamily="18" charset="0"/>
              </a:rPr>
              <a:t>978-5-496-00861-7</a:t>
            </a:r>
            <a:endParaRPr lang="en-US" sz="1100" b="1" dirty="0" smtClean="0">
              <a:latin typeface="Times New Roman" pitchFamily="18" charset="0"/>
            </a:endParaRPr>
          </a:p>
          <a:p>
            <a:r>
              <a:rPr lang="ru-RU" sz="1100" b="1" dirty="0" smtClean="0">
                <a:latin typeface="Times New Roman" pitchFamily="18" charset="0"/>
              </a:rPr>
              <a:t>Обложка</a:t>
            </a:r>
            <a:r>
              <a:rPr lang="ru-RU" sz="1100" b="1" dirty="0">
                <a:latin typeface="Times New Roman" pitchFamily="18" charset="0"/>
              </a:rPr>
              <a:t>:	7Б цел </a:t>
            </a:r>
          </a:p>
          <a:p>
            <a:r>
              <a:rPr lang="ru-RU" sz="1100" b="1" dirty="0">
                <a:latin typeface="Times New Roman" pitchFamily="18" charset="0"/>
              </a:rPr>
              <a:t>Формат:	</a:t>
            </a:r>
            <a:r>
              <a:rPr lang="ru-RU" sz="1100" b="1" dirty="0">
                <a:latin typeface="Times New Roman" pitchFamily="18" charset="0"/>
              </a:rPr>
              <a:t>17х23 см (70х100/16)</a:t>
            </a:r>
            <a:endParaRPr lang="en-US" sz="1100" b="1" dirty="0" smtClean="0">
              <a:latin typeface="Times New Roman" pitchFamily="18" charset="0"/>
            </a:endParaRPr>
          </a:p>
        </p:txBody>
      </p:sp>
      <p:sp>
        <p:nvSpPr>
          <p:cNvPr id="14339" name="Text Box 6"/>
          <p:cNvSpPr txBox="1">
            <a:spLocks noChangeArrowheads="1"/>
          </p:cNvSpPr>
          <p:nvPr/>
        </p:nvSpPr>
        <p:spPr bwMode="auto">
          <a:xfrm>
            <a:off x="189780" y="3706141"/>
            <a:ext cx="8558934" cy="240065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ct val="50000"/>
              </a:spcBef>
            </a:pPr>
            <a:r>
              <a:rPr lang="ru-RU" sz="1200" dirty="0"/>
              <a:t>Задача этой книги — кратко, доступно и строго изложить основы C#, одного из самых перспективных современных языков программирования. Книга содержит описание версии C# 2.0 (2005) и предназначена для студентов, изучающих язык «с нуля», но будет полезна и опытным программистам, желающим освоить новый язык, не тратя времени на увесистые переводные фолианты. Кроме конструкций языка в книге рассматриваются основные структуры данных, используемые при написании программ, классы библиотеки, а также рекомендации по стилю и технологии программирования. По ключевым темам приводятся задания для выполнения лабораторных работ, каждая из которых содержит по двадцать однотипных вариантов в расчете на учебную группу студентов. Язык C# как средство обучения программированию обладает рядом несомненных достоинств. Он хорошо организован, строг, большинство его конструкций логичны и удобны, а развитые средства диагностики и редактирования кода делают процесс программирования приятным и эффективным. </a:t>
            </a:r>
            <a:endParaRPr lang="ru-RU" sz="1200" dirty="0" smtClean="0"/>
          </a:p>
          <a:p>
            <a:pPr algn="just">
              <a:spcBef>
                <a:spcPct val="50000"/>
              </a:spcBef>
            </a:pPr>
            <a:r>
              <a:rPr lang="ru-RU" sz="1200" b="1" dirty="0" smtClean="0"/>
              <a:t>Допущено </a:t>
            </a:r>
            <a:r>
              <a:rPr lang="ru-RU" sz="1200" b="1" dirty="0"/>
              <a:t>Министерством образования и науки Российской Федерации в качестве учебника для студентов высших учебных заведений, обучающихся по направлению подготовки дипломированных специалистов «Информатика и вычислительная техника».</a:t>
            </a:r>
            <a:endParaRPr lang="ru-RU" sz="1200" b="1" dirty="0"/>
          </a:p>
        </p:txBody>
      </p:sp>
      <p:sp>
        <p:nvSpPr>
          <p:cNvPr id="14341" name="Text Box 8"/>
          <p:cNvSpPr txBox="1">
            <a:spLocks noChangeArrowheads="1"/>
          </p:cNvSpPr>
          <p:nvPr/>
        </p:nvSpPr>
        <p:spPr bwMode="auto">
          <a:xfrm>
            <a:off x="2984568" y="2606892"/>
            <a:ext cx="1584325" cy="3698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pPr>
            <a:r>
              <a:rPr lang="ru-RU" b="1" i="1" dirty="0">
                <a:hlinkClick r:id="rId2"/>
              </a:rPr>
              <a:t>Оглавление</a:t>
            </a:r>
            <a:endParaRPr lang="ru-RU" b="1" i="1" dirty="0"/>
          </a:p>
        </p:txBody>
      </p:sp>
      <p:sp>
        <p:nvSpPr>
          <p:cNvPr id="14342" name="Text Box 9"/>
          <p:cNvSpPr txBox="1">
            <a:spLocks noChangeArrowheads="1"/>
          </p:cNvSpPr>
          <p:nvPr/>
        </p:nvSpPr>
        <p:spPr bwMode="auto">
          <a:xfrm>
            <a:off x="3059113" y="2420938"/>
            <a:ext cx="1800225" cy="366712"/>
          </a:xfrm>
          <a:prstGeom prst="rect">
            <a:avLst/>
          </a:prstGeom>
          <a:noFill/>
          <a:ln w="9525">
            <a:noFill/>
            <a:miter lim="800000"/>
            <a:headEnd/>
            <a:tailEnd/>
          </a:ln>
        </p:spPr>
        <p:txBody>
          <a:bodyPr>
            <a:spAutoFit/>
          </a:bodyPr>
          <a:lstStyle/>
          <a:p>
            <a:pPr>
              <a:spcBef>
                <a:spcPct val="50000"/>
              </a:spcBef>
            </a:pPr>
            <a:endParaRPr lang="ru-RU"/>
          </a:p>
        </p:txBody>
      </p:sp>
      <p:sp>
        <p:nvSpPr>
          <p:cNvPr id="14343" name="Text Box 10"/>
          <p:cNvSpPr txBox="1">
            <a:spLocks noChangeArrowheads="1"/>
          </p:cNvSpPr>
          <p:nvPr/>
        </p:nvSpPr>
        <p:spPr bwMode="auto">
          <a:xfrm>
            <a:off x="2987675" y="2420938"/>
            <a:ext cx="1584325" cy="366712"/>
          </a:xfrm>
          <a:prstGeom prst="rect">
            <a:avLst/>
          </a:prstGeom>
          <a:noFill/>
          <a:ln w="9525">
            <a:noFill/>
            <a:miter lim="800000"/>
            <a:headEnd/>
            <a:tailEnd/>
          </a:ln>
        </p:spPr>
        <p:txBody>
          <a:bodyPr>
            <a:spAutoFit/>
          </a:bodyPr>
          <a:lstStyle/>
          <a:p>
            <a:pPr>
              <a:spcBef>
                <a:spcPct val="50000"/>
              </a:spcBef>
            </a:pPr>
            <a:endParaRPr lang="ru-RU"/>
          </a:p>
        </p:txBody>
      </p:sp>
      <p:sp>
        <p:nvSpPr>
          <p:cNvPr id="14344" name="Text Box 11"/>
          <p:cNvSpPr txBox="1">
            <a:spLocks noChangeArrowheads="1"/>
          </p:cNvSpPr>
          <p:nvPr/>
        </p:nvSpPr>
        <p:spPr bwMode="auto">
          <a:xfrm>
            <a:off x="2987675" y="3140968"/>
            <a:ext cx="1584325" cy="3698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pPr>
            <a:r>
              <a:rPr lang="ru-RU" b="1" i="1" dirty="0">
                <a:hlinkClick r:id="rId3"/>
              </a:rPr>
              <a:t>Отрывок</a:t>
            </a:r>
            <a:endParaRPr lang="ru-RU" b="1" i="1" dirty="0"/>
          </a:p>
        </p:txBody>
      </p:sp>
      <p:sp>
        <p:nvSpPr>
          <p:cNvPr id="14345" name="TextBox 9"/>
          <p:cNvSpPr txBox="1">
            <a:spLocks noChangeArrowheads="1"/>
          </p:cNvSpPr>
          <p:nvPr/>
        </p:nvSpPr>
        <p:spPr bwMode="auto">
          <a:xfrm>
            <a:off x="7667625" y="6092825"/>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pic>
        <p:nvPicPr>
          <p:cNvPr id="14346" name="Picture 2" descr="http://www.piter.com/bitrix/templates/main/images/logo.png"/>
          <p:cNvPicPr>
            <a:picLocks noChangeAspect="1" noChangeArrowheads="1"/>
          </p:cNvPicPr>
          <p:nvPr/>
        </p:nvPicPr>
        <p:blipFill>
          <a:blip r:embed="rId4"/>
          <a:srcRect/>
          <a:stretch>
            <a:fillRect/>
          </a:stretch>
        </p:blipFill>
        <p:spPr bwMode="auto">
          <a:xfrm>
            <a:off x="179388" y="5949950"/>
            <a:ext cx="2046287" cy="908050"/>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77105"/>
            <a:ext cx="23622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1840" y="548680"/>
            <a:ext cx="5688632" cy="1538883"/>
          </a:xfrm>
          <a:prstGeom prst="rect">
            <a:avLst/>
          </a:prstGeom>
          <a:noFill/>
        </p:spPr>
        <p:txBody>
          <a:bodyPr wrap="square" rtlCol="0">
            <a:spAutoFit/>
          </a:bodyPr>
          <a:lstStyle/>
          <a:p>
            <a:r>
              <a:rPr lang="ru-RU" sz="1200" b="1" dirty="0"/>
              <a:t>Автор(ы):	</a:t>
            </a:r>
          </a:p>
          <a:p>
            <a:r>
              <a:rPr lang="ru-RU" sz="1200" dirty="0"/>
              <a:t>Тема:	Учебник для вузов </a:t>
            </a:r>
          </a:p>
          <a:p>
            <a:r>
              <a:rPr lang="ru-RU" sz="1200" dirty="0"/>
              <a:t>Год:	</a:t>
            </a:r>
            <a:r>
              <a:rPr lang="ru-RU" sz="1200" dirty="0" smtClean="0"/>
              <a:t>2014 </a:t>
            </a:r>
            <a:endParaRPr lang="ru-RU" sz="1200" dirty="0"/>
          </a:p>
          <a:p>
            <a:r>
              <a:rPr lang="ru-RU" sz="1200" dirty="0"/>
              <a:t>Страниц:	464 </a:t>
            </a:r>
          </a:p>
          <a:p>
            <a:r>
              <a:rPr lang="ru-RU" sz="1200" dirty="0"/>
              <a:t>ISBN	978-5-496-00031-4 </a:t>
            </a:r>
          </a:p>
          <a:p>
            <a:r>
              <a:rPr lang="ru-RU" sz="1200" dirty="0"/>
              <a:t>Обложка:	7Б цел </a:t>
            </a:r>
          </a:p>
          <a:p>
            <a:r>
              <a:rPr lang="ru-RU" sz="1200" dirty="0"/>
              <a:t>Формат:	70х100/16</a:t>
            </a:r>
            <a:r>
              <a:rPr lang="ru-RU" sz="1200" dirty="0"/>
              <a:t>	</a:t>
            </a:r>
          </a:p>
          <a:p>
            <a:endParaRPr lang="ru-RU" sz="1000" b="1" dirty="0" smtClean="0"/>
          </a:p>
        </p:txBody>
      </p:sp>
      <p:sp>
        <p:nvSpPr>
          <p:cNvPr id="6" name="TextBox 5"/>
          <p:cNvSpPr txBox="1"/>
          <p:nvPr/>
        </p:nvSpPr>
        <p:spPr>
          <a:xfrm>
            <a:off x="179387" y="4149080"/>
            <a:ext cx="8713093"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1200" dirty="0" smtClean="0"/>
              <a:t>Задача </a:t>
            </a:r>
            <a:r>
              <a:rPr lang="ru-RU" sz="1200" dirty="0"/>
              <a:t>этой книги — дать краткое и четкое изложение языка С++ в соответствии со стандартом ISO/IEC 14882. </a:t>
            </a:r>
            <a:endParaRPr lang="ru-RU" sz="1200" dirty="0" smtClean="0"/>
          </a:p>
          <a:p>
            <a:r>
              <a:rPr lang="ru-RU" sz="1200" dirty="0" smtClean="0"/>
              <a:t>Учебник </a:t>
            </a:r>
            <a:r>
              <a:rPr lang="ru-RU" sz="1200" dirty="0"/>
              <a:t>предназначен в первую очередь </a:t>
            </a:r>
            <a:r>
              <a:rPr lang="ru-RU" sz="1200" b="1" dirty="0"/>
              <a:t>для студентов, изучающих язык «с нуля», но и более искушенные в программировании специалисты найдут в нем немало полезной информации. </a:t>
            </a:r>
            <a:r>
              <a:rPr lang="ru-RU" sz="1200" dirty="0"/>
              <a:t>В книге рассматриваются принципы объектно-ориентированного программирования и их реализация на C++, средства, возможности и конструкции языка, приводятся практические примеры, дается толчок к дальнейшему изучению этого и других языков программирования. Контрольные задания по ключевым темам представлены в 20 вариантах! </a:t>
            </a:r>
            <a:endParaRPr lang="ru-RU" sz="1200" dirty="0" smtClean="0"/>
          </a:p>
          <a:p>
            <a:r>
              <a:rPr lang="ru-RU" sz="1200" b="1" dirty="0" smtClean="0"/>
              <a:t>Допущено </a:t>
            </a:r>
            <a:r>
              <a:rPr lang="ru-RU" sz="1200" b="1" dirty="0"/>
              <a:t>Министерством образования и науки Российской Федерации в качестве учебника для студентов высших учебных заведений, обучающихся по направлению подготовки </a:t>
            </a:r>
            <a:r>
              <a:rPr lang="ru-RU" sz="1200" b="1" dirty="0" smtClean="0"/>
              <a:t>дипломированных </a:t>
            </a:r>
            <a:r>
              <a:rPr lang="ru-RU" sz="1200" b="1" dirty="0"/>
              <a:t>специалистов «Информатика и вычислительная техника»</a:t>
            </a:r>
            <a:endParaRPr lang="ru-RU" sz="1200" b="1" dirty="0"/>
          </a:p>
        </p:txBody>
      </p:sp>
      <p:pic>
        <p:nvPicPr>
          <p:cNvPr id="7" name="Picture 2" descr="http://www.piter.com/bitrix/templates/main/images/logo.png"/>
          <p:cNvPicPr>
            <a:picLocks noChangeAspect="1" noChangeArrowheads="1"/>
          </p:cNvPicPr>
          <p:nvPr/>
        </p:nvPicPr>
        <p:blipFill>
          <a:blip r:embed="rId2"/>
          <a:srcRect/>
          <a:stretch>
            <a:fillRect/>
          </a:stretch>
        </p:blipFill>
        <p:spPr bwMode="auto">
          <a:xfrm>
            <a:off x="0" y="5972770"/>
            <a:ext cx="2046287" cy="908050"/>
          </a:xfrm>
          <a:prstGeom prst="rect">
            <a:avLst/>
          </a:prstGeom>
          <a:noFill/>
          <a:ln w="9525">
            <a:noFill/>
            <a:miter lim="800000"/>
            <a:headEnd/>
            <a:tailEnd/>
          </a:ln>
        </p:spPr>
      </p:pic>
      <p:sp>
        <p:nvSpPr>
          <p:cNvPr id="9" name="TextBox 9"/>
          <p:cNvSpPr txBox="1">
            <a:spLocks noChangeArrowheads="1"/>
          </p:cNvSpPr>
          <p:nvPr/>
        </p:nvSpPr>
        <p:spPr bwMode="auto">
          <a:xfrm>
            <a:off x="7749020" y="6137076"/>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sp>
        <p:nvSpPr>
          <p:cNvPr id="10" name="TextBox 9"/>
          <p:cNvSpPr txBox="1"/>
          <p:nvPr/>
        </p:nvSpPr>
        <p:spPr>
          <a:xfrm>
            <a:off x="3347864" y="2636912"/>
            <a:ext cx="147796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ru-RU" dirty="0" smtClean="0">
                <a:hlinkClick r:id="rId3"/>
              </a:rPr>
              <a:t>ОГЛАВЛЕНИЕ</a:t>
            </a:r>
            <a:endParaRPr lang="ru-RU" dirty="0"/>
          </a:p>
        </p:txBody>
      </p:sp>
      <p:sp>
        <p:nvSpPr>
          <p:cNvPr id="11" name="TextBox 10"/>
          <p:cNvSpPr txBox="1"/>
          <p:nvPr/>
        </p:nvSpPr>
        <p:spPr>
          <a:xfrm>
            <a:off x="3347864" y="3356992"/>
            <a:ext cx="146713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smtClean="0">
                <a:hlinkClick r:id="rId4"/>
              </a:rPr>
              <a:t>ОТРЫВОК</a:t>
            </a:r>
            <a:endParaRPr lang="ru-RU" dirty="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 y="169896"/>
            <a:ext cx="2614372"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21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5672" y="580223"/>
            <a:ext cx="5544616" cy="1384995"/>
          </a:xfrm>
          <a:prstGeom prst="rect">
            <a:avLst/>
          </a:prstGeom>
          <a:noFill/>
        </p:spPr>
        <p:txBody>
          <a:bodyPr wrap="square" rtlCol="0">
            <a:spAutoFit/>
          </a:bodyPr>
          <a:lstStyle/>
          <a:p>
            <a:r>
              <a:rPr lang="ru-RU" sz="1200" b="1" dirty="0" smtClean="0"/>
              <a:t>Автор(ы</a:t>
            </a:r>
            <a:r>
              <a:rPr lang="ru-RU" sz="1200" b="1" dirty="0"/>
              <a:t>):	Васильев А Н </a:t>
            </a:r>
          </a:p>
          <a:p>
            <a:r>
              <a:rPr lang="ru-RU" sz="1200" dirty="0"/>
              <a:t>Тема:	Учебное пособие </a:t>
            </a:r>
          </a:p>
          <a:p>
            <a:r>
              <a:rPr lang="ru-RU" sz="1200" dirty="0"/>
              <a:t>Год:	</a:t>
            </a:r>
            <a:r>
              <a:rPr lang="ru-RU" sz="1200" dirty="0" smtClean="0"/>
              <a:t>2014 </a:t>
            </a:r>
            <a:endParaRPr lang="ru-RU" sz="1200" dirty="0"/>
          </a:p>
          <a:p>
            <a:r>
              <a:rPr lang="ru-RU" sz="1200" dirty="0"/>
              <a:t>Страниц:	400 </a:t>
            </a:r>
          </a:p>
          <a:p>
            <a:r>
              <a:rPr lang="ru-RU" sz="1200" dirty="0"/>
              <a:t>ISBN	978-5-496-00044-4 </a:t>
            </a:r>
          </a:p>
          <a:p>
            <a:r>
              <a:rPr lang="ru-RU" sz="1200" dirty="0"/>
              <a:t>Обложка:	Обл Ц </a:t>
            </a:r>
          </a:p>
          <a:p>
            <a:r>
              <a:rPr lang="ru-RU" sz="1200" dirty="0"/>
              <a:t>Формат:	70х100/16</a:t>
            </a:r>
            <a:endParaRPr lang="ru-RU" sz="1200" dirty="0"/>
          </a:p>
        </p:txBody>
      </p:sp>
      <p:sp>
        <p:nvSpPr>
          <p:cNvPr id="6" name="TextBox 5"/>
          <p:cNvSpPr txBox="1"/>
          <p:nvPr/>
        </p:nvSpPr>
        <p:spPr>
          <a:xfrm>
            <a:off x="3131840" y="2348880"/>
            <a:ext cx="172819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smtClean="0">
                <a:hlinkClick r:id="rId2"/>
              </a:rPr>
              <a:t>ОГЛАВЛЕНИЕ</a:t>
            </a:r>
            <a:endParaRPr lang="ru-RU" dirty="0"/>
          </a:p>
        </p:txBody>
      </p:sp>
      <p:sp>
        <p:nvSpPr>
          <p:cNvPr id="7" name="TextBox 6"/>
          <p:cNvSpPr txBox="1"/>
          <p:nvPr/>
        </p:nvSpPr>
        <p:spPr>
          <a:xfrm>
            <a:off x="3203848" y="3068960"/>
            <a:ext cx="151216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smtClean="0">
                <a:hlinkClick r:id="rId3"/>
              </a:rPr>
              <a:t>ОТРЫВОК</a:t>
            </a:r>
            <a:endParaRPr lang="ru-RU" dirty="0"/>
          </a:p>
        </p:txBody>
      </p:sp>
      <p:sp>
        <p:nvSpPr>
          <p:cNvPr id="8" name="TextBox 7"/>
          <p:cNvSpPr txBox="1"/>
          <p:nvPr/>
        </p:nvSpPr>
        <p:spPr>
          <a:xfrm>
            <a:off x="208521" y="3933056"/>
            <a:ext cx="8467935"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ru-RU" sz="1200" dirty="0"/>
              <a:t>Учебное пособие предназначено для изучающих объектно-ориентированное программирование в вузе, а также для всех желающих самостоятельно изучить язык программирования </a:t>
            </a:r>
            <a:r>
              <a:rPr lang="ru-RU" sz="1200" dirty="0" err="1"/>
              <a:t>Java</a:t>
            </a:r>
            <a:r>
              <a:rPr lang="ru-RU" sz="1200" dirty="0"/>
              <a:t>. Книга охватывает все базовые темы, необходимые для эффективного составления программ на </a:t>
            </a:r>
            <a:r>
              <a:rPr lang="ru-RU" sz="1200" dirty="0" err="1"/>
              <a:t>Java</a:t>
            </a:r>
            <a:r>
              <a:rPr lang="ru-RU" sz="1200" dirty="0"/>
              <a:t>, в том числе базовые типы данных, управляющие инструкции, особенности описания классов и объектов в </a:t>
            </a:r>
            <a:r>
              <a:rPr lang="ru-RU" sz="1200" dirty="0" err="1"/>
              <a:t>Java</a:t>
            </a:r>
            <a:r>
              <a:rPr lang="ru-RU" sz="1200" dirty="0"/>
              <a:t>, создание пакетов и интерфейсов, перегрузку методов и наследование. Особое внимание уделяется созданию приложений с графическим интерфейсом. В первой части книги излагаются основы синтаксиса языка </a:t>
            </a:r>
            <a:r>
              <a:rPr lang="ru-RU" sz="1200" dirty="0" err="1"/>
              <a:t>Java</a:t>
            </a:r>
            <a:r>
              <a:rPr lang="ru-RU" sz="1200" dirty="0"/>
              <a:t>. Материала первой части книги достаточно для написания простых программ. Во второй части описываются темы, которые будут интересны тем, кто хочет освоить язык на профессиональном уровне. Каждая глава книги содержит теоретический материал, иллюстрируемый простыми примерами, позволяющими подчеркнуть особенности языка программирования </a:t>
            </a:r>
            <a:r>
              <a:rPr lang="ru-RU" sz="1200" dirty="0" err="1"/>
              <a:t>Java</a:t>
            </a:r>
            <a:r>
              <a:rPr lang="ru-RU" sz="1200" dirty="0"/>
              <a:t>. В конце каждой главы первой части имеется раздел с примерами решения задач. </a:t>
            </a:r>
            <a:endParaRPr lang="ru-RU" sz="1200" dirty="0" smtClean="0"/>
          </a:p>
          <a:p>
            <a:pPr algn="just"/>
            <a:r>
              <a:rPr lang="ru-RU" sz="1200" b="1" dirty="0" smtClean="0"/>
              <a:t>Учебное </a:t>
            </a:r>
            <a:r>
              <a:rPr lang="ru-RU" sz="1200" b="1" dirty="0"/>
              <a:t>пособие соответствует Государственному образовательному стандарту 3-го поколения для специальностей «Информатика и вычислительная техника», «Информационные системы и технологии», «Прикладная информатика» и «Фундаментальная информатика и информационные технологии».</a:t>
            </a:r>
            <a:endParaRPr lang="ru-RU" sz="1200" b="1" dirty="0"/>
          </a:p>
        </p:txBody>
      </p:sp>
      <p:pic>
        <p:nvPicPr>
          <p:cNvPr id="9" name="Picture 2" descr="http://www.piter.com/bitrix/templates/main/images/logo.png"/>
          <p:cNvPicPr>
            <a:picLocks noChangeAspect="1" noChangeArrowheads="1"/>
          </p:cNvPicPr>
          <p:nvPr/>
        </p:nvPicPr>
        <p:blipFill>
          <a:blip r:embed="rId4"/>
          <a:srcRect/>
          <a:stretch>
            <a:fillRect/>
          </a:stretch>
        </p:blipFill>
        <p:spPr bwMode="auto">
          <a:xfrm>
            <a:off x="-1" y="6023845"/>
            <a:ext cx="2046287" cy="908050"/>
          </a:xfrm>
          <a:prstGeom prst="rect">
            <a:avLst/>
          </a:prstGeom>
          <a:noFill/>
          <a:ln w="9525">
            <a:noFill/>
            <a:miter lim="800000"/>
            <a:headEnd/>
            <a:tailEnd/>
          </a:ln>
        </p:spPr>
      </p:pic>
      <p:sp>
        <p:nvSpPr>
          <p:cNvPr id="10" name="TextBox 9"/>
          <p:cNvSpPr txBox="1">
            <a:spLocks noChangeArrowheads="1"/>
          </p:cNvSpPr>
          <p:nvPr/>
        </p:nvSpPr>
        <p:spPr bwMode="auto">
          <a:xfrm>
            <a:off x="7524750" y="6188151"/>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521" y="106823"/>
            <a:ext cx="2520406" cy="368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29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9832" y="260648"/>
            <a:ext cx="4608512" cy="1569660"/>
          </a:xfrm>
          <a:prstGeom prst="rect">
            <a:avLst/>
          </a:prstGeom>
          <a:noFill/>
        </p:spPr>
        <p:txBody>
          <a:bodyPr wrap="square" rtlCol="0">
            <a:spAutoFit/>
          </a:bodyPr>
          <a:lstStyle/>
          <a:p>
            <a:r>
              <a:rPr lang="ru-RU" sz="1200" b="1" dirty="0"/>
              <a:t> Автор(ы):	Новиков Ф А </a:t>
            </a:r>
          </a:p>
          <a:p>
            <a:r>
              <a:rPr lang="ru-RU" sz="1200" dirty="0"/>
              <a:t>Тема:	Учебник для вузов </a:t>
            </a:r>
          </a:p>
          <a:p>
            <a:r>
              <a:rPr lang="ru-RU" sz="1200" dirty="0"/>
              <a:t>Год:	</a:t>
            </a:r>
            <a:r>
              <a:rPr lang="ru-RU" sz="1200" dirty="0" smtClean="0"/>
              <a:t>2014</a:t>
            </a:r>
            <a:endParaRPr lang="ru-RU" sz="1200" dirty="0"/>
          </a:p>
          <a:p>
            <a:r>
              <a:rPr lang="ru-RU" sz="1200" dirty="0"/>
              <a:t>Страниц:	400 </a:t>
            </a:r>
          </a:p>
          <a:p>
            <a:r>
              <a:rPr lang="ru-RU" sz="1200" dirty="0"/>
              <a:t>ISBN	978-5-496-00015-4 </a:t>
            </a:r>
          </a:p>
          <a:p>
            <a:r>
              <a:rPr lang="ru-RU" sz="1200" dirty="0"/>
              <a:t>Обложка:	7Б цел </a:t>
            </a:r>
          </a:p>
          <a:p>
            <a:r>
              <a:rPr lang="ru-RU" sz="1200" dirty="0"/>
              <a:t>Формат:	70х100/16</a:t>
            </a:r>
            <a:endParaRPr lang="ru-RU" sz="1200" dirty="0"/>
          </a:p>
          <a:p>
            <a:r>
              <a:rPr lang="ru-RU" sz="1200" dirty="0" smtClean="0"/>
              <a:t>.</a:t>
            </a:r>
            <a:endParaRPr lang="ru-RU" sz="1200" dirty="0"/>
          </a:p>
        </p:txBody>
      </p:sp>
      <p:sp>
        <p:nvSpPr>
          <p:cNvPr id="6" name="TextBox 5"/>
          <p:cNvSpPr txBox="1"/>
          <p:nvPr/>
        </p:nvSpPr>
        <p:spPr>
          <a:xfrm>
            <a:off x="3275856" y="2492896"/>
            <a:ext cx="223224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hlinkClick r:id="rId2"/>
              </a:rPr>
              <a:t>ОГЛАВЛЕНИЕ</a:t>
            </a:r>
            <a:endParaRPr lang="ru-RU" dirty="0"/>
          </a:p>
        </p:txBody>
      </p:sp>
      <p:sp>
        <p:nvSpPr>
          <p:cNvPr id="7" name="TextBox 6"/>
          <p:cNvSpPr txBox="1"/>
          <p:nvPr/>
        </p:nvSpPr>
        <p:spPr>
          <a:xfrm>
            <a:off x="3275856" y="3070231"/>
            <a:ext cx="15121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hlinkClick r:id="rId3"/>
              </a:rPr>
              <a:t>ОТРЫВОК</a:t>
            </a:r>
            <a:endParaRPr lang="ru-RU" dirty="0"/>
          </a:p>
        </p:txBody>
      </p:sp>
      <p:sp>
        <p:nvSpPr>
          <p:cNvPr id="9" name="TextBox 8"/>
          <p:cNvSpPr txBox="1"/>
          <p:nvPr/>
        </p:nvSpPr>
        <p:spPr>
          <a:xfrm>
            <a:off x="179512" y="3591248"/>
            <a:ext cx="8640960" cy="221599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200" dirty="0"/>
              <a:t>В новом, дополненном, издании учебника изложены все основные разделы дискретной математики и описаны важнейшие алгоритмы на дискретных структурах данных. Основу книги составляет материал лекционного курса, который автор читает в Санкт-Петербургском государственном политехническом университете последние двадцать семь лет. Книга имеет обширный справочный аппарат: указатель обозначений, детальный предметный указатель с переводом всех терминов на английский язык, развернутый библиографический список и комментарии к нему. Содержание учебника полностью соответствует новому Федеральному государственному образовательному стандарту высшего профессионального образования. Для студентов вузов, обучающихся по направлениям подготовки «Системный анализ и управление», «Прикладная математика и информатика», «Информатика и вычислительная техника», а также для всех желающих изучить дискретную математику. </a:t>
            </a:r>
            <a:endParaRPr lang="ru-RU" sz="1200" dirty="0" smtClean="0"/>
          </a:p>
          <a:p>
            <a:pPr algn="just"/>
            <a:r>
              <a:rPr lang="ru-RU" sz="1400" b="1" dirty="0" smtClean="0"/>
              <a:t>Рекомендовано </a:t>
            </a:r>
            <a:r>
              <a:rPr lang="ru-RU" sz="1400" b="1" dirty="0"/>
              <a:t>Учебно-методическим объединением по университетскому политехническому образованию в качестве учебника для студентов высших учебных заведений, обучающихся по направлению подготовки «Системный анализ и управление».</a:t>
            </a:r>
            <a:endParaRPr lang="ru-RU" sz="1400" b="1" dirty="0"/>
          </a:p>
        </p:txBody>
      </p:sp>
      <p:pic>
        <p:nvPicPr>
          <p:cNvPr id="10" name="Picture 2" descr="http://www.piter.com/bitrix/templates/main/images/logo.png"/>
          <p:cNvPicPr>
            <a:picLocks noChangeAspect="1" noChangeArrowheads="1"/>
          </p:cNvPicPr>
          <p:nvPr/>
        </p:nvPicPr>
        <p:blipFill>
          <a:blip r:embed="rId4"/>
          <a:srcRect/>
          <a:stretch>
            <a:fillRect/>
          </a:stretch>
        </p:blipFill>
        <p:spPr bwMode="auto">
          <a:xfrm>
            <a:off x="292502" y="6092825"/>
            <a:ext cx="2046287" cy="908050"/>
          </a:xfrm>
          <a:prstGeom prst="rect">
            <a:avLst/>
          </a:prstGeom>
          <a:noFill/>
          <a:ln w="9525">
            <a:noFill/>
            <a:miter lim="800000"/>
            <a:headEnd/>
            <a:tailEnd/>
          </a:ln>
        </p:spPr>
      </p:pic>
      <p:sp>
        <p:nvSpPr>
          <p:cNvPr id="11" name="TextBox 10"/>
          <p:cNvSpPr txBox="1">
            <a:spLocks noChangeArrowheads="1"/>
          </p:cNvSpPr>
          <p:nvPr/>
        </p:nvSpPr>
        <p:spPr bwMode="auto">
          <a:xfrm>
            <a:off x="7604232" y="6257131"/>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02" y="116632"/>
            <a:ext cx="2448733" cy="332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99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5816" y="116632"/>
            <a:ext cx="5184576" cy="1569660"/>
          </a:xfrm>
          <a:prstGeom prst="rect">
            <a:avLst/>
          </a:prstGeom>
          <a:noFill/>
        </p:spPr>
        <p:txBody>
          <a:bodyPr wrap="square" rtlCol="0">
            <a:spAutoFit/>
          </a:bodyPr>
          <a:lstStyle/>
          <a:p>
            <a:r>
              <a:rPr lang="ru-RU" sz="1200" b="1" dirty="0" smtClean="0"/>
              <a:t>Автор(ы):</a:t>
            </a:r>
            <a:r>
              <a:rPr lang="ru-RU" sz="1200" b="1" dirty="0"/>
              <a:t>	Михайлов Л А</a:t>
            </a:r>
            <a:endParaRPr lang="ru-RU" sz="1200" b="1" dirty="0" smtClean="0"/>
          </a:p>
          <a:p>
            <a:r>
              <a:rPr lang="ru-RU" sz="1200" dirty="0" smtClean="0"/>
              <a:t>Тема:	Учебник для вузов  </a:t>
            </a:r>
          </a:p>
          <a:p>
            <a:r>
              <a:rPr lang="ru-RU" sz="1200" dirty="0" smtClean="0"/>
              <a:t>Год:	2014</a:t>
            </a:r>
          </a:p>
          <a:p>
            <a:r>
              <a:rPr lang="ru-RU" sz="1200" dirty="0"/>
              <a:t>ISBN	978-5-496-00054-3 </a:t>
            </a:r>
          </a:p>
          <a:p>
            <a:r>
              <a:rPr lang="ru-RU" sz="1200" dirty="0"/>
              <a:t>Обложка:	7Б цел </a:t>
            </a:r>
          </a:p>
          <a:p>
            <a:r>
              <a:rPr lang="ru-RU" sz="1200" dirty="0"/>
              <a:t>Формат:	</a:t>
            </a:r>
            <a:r>
              <a:rPr lang="ru-RU" sz="1200" dirty="0" smtClean="0"/>
              <a:t>70х100/16</a:t>
            </a:r>
          </a:p>
          <a:p>
            <a:r>
              <a:rPr lang="ru-RU" sz="1200" b="1" dirty="0" smtClean="0"/>
              <a:t>Основная идея учебника состоит в том, чтобы преподнести обучающимся экономику как единое, системное целое.</a:t>
            </a:r>
            <a:endParaRPr lang="ru-RU" sz="1000" dirty="0"/>
          </a:p>
        </p:txBody>
      </p:sp>
      <p:sp>
        <p:nvSpPr>
          <p:cNvPr id="7" name="TextBox 6"/>
          <p:cNvSpPr txBox="1"/>
          <p:nvPr/>
        </p:nvSpPr>
        <p:spPr>
          <a:xfrm>
            <a:off x="2952451" y="2060848"/>
            <a:ext cx="1656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hlinkClick r:id="rId2"/>
              </a:rPr>
              <a:t>ОТРЫВОК</a:t>
            </a:r>
            <a:endParaRPr lang="ru-RU" dirty="0"/>
          </a:p>
        </p:txBody>
      </p:sp>
      <p:sp>
        <p:nvSpPr>
          <p:cNvPr id="8" name="TextBox 7"/>
          <p:cNvSpPr txBox="1"/>
          <p:nvPr/>
        </p:nvSpPr>
        <p:spPr>
          <a:xfrm>
            <a:off x="179512" y="3789040"/>
            <a:ext cx="8712968"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200" dirty="0"/>
              <a:t>Учебник предназначен для студентов высших учебных заведений, изучающих курс «Безопасность жизнедеятельности». Содержание учебника охватывает основные стороны безопасной жизнедеятельности человека: организацию безопасного производства; охрану труда; прогнозирование, предупреждение и ликвидацию последствий чрезвычайных ситуаций природного, техногенного и социального характера. В этих вопросах должны разбираться выпускники вузов — будущие руководители и организаторы различных видов деятельности.</a:t>
            </a:r>
          </a:p>
          <a:p>
            <a:pPr algn="just"/>
            <a:r>
              <a:rPr lang="ru-RU" sz="1200" b="1" dirty="0"/>
              <a:t>Учебник написан коллективом опытных преподавателей факультета безопасности жизнедеятельности Российского государственного педагогического университета им. А. И. Герцена.</a:t>
            </a:r>
            <a:endParaRPr lang="ru-RU" sz="1200" b="1" dirty="0"/>
          </a:p>
        </p:txBody>
      </p:sp>
      <p:pic>
        <p:nvPicPr>
          <p:cNvPr id="9" name="Picture 2" descr="http://www.piter.com/bitrix/templates/main/images/logo.png"/>
          <p:cNvPicPr>
            <a:picLocks noChangeAspect="1" noChangeArrowheads="1"/>
          </p:cNvPicPr>
          <p:nvPr/>
        </p:nvPicPr>
        <p:blipFill>
          <a:blip r:embed="rId3"/>
          <a:srcRect/>
          <a:stretch>
            <a:fillRect/>
          </a:stretch>
        </p:blipFill>
        <p:spPr bwMode="auto">
          <a:xfrm>
            <a:off x="-1" y="5570782"/>
            <a:ext cx="2046287" cy="908050"/>
          </a:xfrm>
          <a:prstGeom prst="rect">
            <a:avLst/>
          </a:prstGeom>
          <a:noFill/>
          <a:ln w="9525">
            <a:noFill/>
            <a:miter lim="800000"/>
            <a:headEnd/>
            <a:tailEnd/>
          </a:ln>
        </p:spPr>
      </p:pic>
      <p:sp>
        <p:nvSpPr>
          <p:cNvPr id="11" name="TextBox 10"/>
          <p:cNvSpPr txBox="1">
            <a:spLocks noChangeArrowheads="1"/>
          </p:cNvSpPr>
          <p:nvPr/>
        </p:nvSpPr>
        <p:spPr bwMode="auto">
          <a:xfrm>
            <a:off x="7524750" y="5899394"/>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25202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72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5856" y="404664"/>
            <a:ext cx="4824536" cy="2123658"/>
          </a:xfrm>
          <a:prstGeom prst="rect">
            <a:avLst/>
          </a:prstGeom>
          <a:noFill/>
        </p:spPr>
        <p:txBody>
          <a:bodyPr wrap="square" rtlCol="0">
            <a:spAutoFit/>
          </a:bodyPr>
          <a:lstStyle/>
          <a:p>
            <a:r>
              <a:rPr lang="ru-RU" sz="1200" dirty="0" smtClean="0"/>
              <a:t>Автор(ы</a:t>
            </a:r>
            <a:r>
              <a:rPr lang="ru-RU" sz="1200" dirty="0"/>
              <a:t>):	</a:t>
            </a:r>
            <a:r>
              <a:rPr lang="ru-RU" sz="1200" dirty="0" err="1" smtClean="0"/>
              <a:t>Тряпицына</a:t>
            </a:r>
            <a:r>
              <a:rPr lang="ru-RU" sz="1200" dirty="0" smtClean="0"/>
              <a:t> </a:t>
            </a:r>
            <a:r>
              <a:rPr lang="ru-RU" sz="1200" dirty="0"/>
              <a:t>А П </a:t>
            </a:r>
          </a:p>
          <a:p>
            <a:r>
              <a:rPr lang="ru-RU" sz="1200" dirty="0" smtClean="0"/>
              <a:t>Тема:</a:t>
            </a:r>
            <a:r>
              <a:rPr lang="ru-RU" sz="1200" dirty="0"/>
              <a:t>	Учебник для вузов </a:t>
            </a:r>
          </a:p>
          <a:p>
            <a:r>
              <a:rPr lang="ru-RU" sz="1200" dirty="0" smtClean="0"/>
              <a:t>Год:</a:t>
            </a:r>
            <a:r>
              <a:rPr lang="ru-RU" sz="1200" dirty="0"/>
              <a:t>	2013 </a:t>
            </a:r>
          </a:p>
          <a:p>
            <a:r>
              <a:rPr lang="ru-RU" sz="1200" dirty="0"/>
              <a:t>ISBN	978-5-496-00028-4 </a:t>
            </a:r>
          </a:p>
          <a:p>
            <a:r>
              <a:rPr lang="ru-RU" sz="1200" dirty="0"/>
              <a:t>Обложка:	7Б цел </a:t>
            </a:r>
          </a:p>
          <a:p>
            <a:r>
              <a:rPr lang="ru-RU" sz="1200" dirty="0"/>
              <a:t>Формат:	60х90/16</a:t>
            </a:r>
            <a:endParaRPr lang="ru-RU" sz="1200" dirty="0"/>
          </a:p>
          <a:p>
            <a:r>
              <a:rPr lang="ru-RU" sz="1200" dirty="0"/>
              <a:t>Учебник «Педагогика», предназначенный для студентов </a:t>
            </a:r>
            <a:r>
              <a:rPr lang="ru-RU" sz="1200" dirty="0" err="1"/>
              <a:t>бакалавриата</a:t>
            </a:r>
            <a:r>
              <a:rPr lang="ru-RU" sz="1200" dirty="0"/>
              <a:t>, полностью соответствует требованиям Федерального государственного образовательного стандарта третьего поколения, в разработке которого принимали участие авторы этого учебника.</a:t>
            </a:r>
            <a:endParaRPr lang="ru-RU" sz="1200" dirty="0"/>
          </a:p>
        </p:txBody>
      </p:sp>
      <p:sp>
        <p:nvSpPr>
          <p:cNvPr id="6" name="TextBox 5"/>
          <p:cNvSpPr txBox="1"/>
          <p:nvPr/>
        </p:nvSpPr>
        <p:spPr>
          <a:xfrm>
            <a:off x="3275856" y="2924944"/>
            <a:ext cx="172819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hlinkClick r:id="rId2"/>
              </a:rPr>
              <a:t>ОТРЫВОК</a:t>
            </a:r>
            <a:endParaRPr lang="ru-RU" dirty="0"/>
          </a:p>
        </p:txBody>
      </p:sp>
      <p:sp>
        <p:nvSpPr>
          <p:cNvPr id="7" name="TextBox 6"/>
          <p:cNvSpPr txBox="1"/>
          <p:nvPr/>
        </p:nvSpPr>
        <p:spPr>
          <a:xfrm>
            <a:off x="107503" y="4221088"/>
            <a:ext cx="8568953"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sz="1200" dirty="0"/>
              <a:t>Данный учебник написан авторским коллективом кафедры педагогики РГПУ им. А. И. Герцена под руководством доктора педагогических наук, профессора А.П. </a:t>
            </a:r>
            <a:r>
              <a:rPr lang="ru-RU" sz="1200" dirty="0" err="1"/>
              <a:t>Тряпицыной</a:t>
            </a:r>
            <a:r>
              <a:rPr lang="ru-RU" sz="1200" dirty="0"/>
              <a:t>. В нем раскрыты основные разделы базовой дисциплины «Педагогика», состоящей из следующих курсов: «История педагогической мысли и образования», «Педагогика школы», «Решение профессиональных задач». В книге дается исчерпывающая информация по основным категориям педагогики: обучению, воспитанию, образованию.</a:t>
            </a:r>
          </a:p>
          <a:p>
            <a:pPr algn="just"/>
            <a:r>
              <a:rPr lang="ru-RU" sz="1200" b="1" dirty="0"/>
              <a:t>Учебник «Педагогика», предназначенный для студентов </a:t>
            </a:r>
            <a:r>
              <a:rPr lang="ru-RU" sz="1200" b="1" dirty="0" err="1"/>
              <a:t>бакалавриата</a:t>
            </a:r>
            <a:r>
              <a:rPr lang="ru-RU" sz="1200" b="1" dirty="0"/>
              <a:t>, полностью соответствует требованиям Федерального государственного образовательного стандарта третьего поколения, в разработке которого принимали участие авторы этого учебника.</a:t>
            </a:r>
            <a:endParaRPr lang="ru-RU" sz="1200" b="1" dirty="0"/>
          </a:p>
        </p:txBody>
      </p:sp>
      <p:pic>
        <p:nvPicPr>
          <p:cNvPr id="8" name="Picture 2" descr="http://www.piter.com/bitrix/templates/main/images/logo.png"/>
          <p:cNvPicPr>
            <a:picLocks noChangeAspect="1" noChangeArrowheads="1"/>
          </p:cNvPicPr>
          <p:nvPr/>
        </p:nvPicPr>
        <p:blipFill>
          <a:blip r:embed="rId3"/>
          <a:srcRect/>
          <a:stretch>
            <a:fillRect/>
          </a:stretch>
        </p:blipFill>
        <p:spPr bwMode="auto">
          <a:xfrm>
            <a:off x="-218885" y="6021288"/>
            <a:ext cx="2046287" cy="908050"/>
          </a:xfrm>
          <a:prstGeom prst="rect">
            <a:avLst/>
          </a:prstGeom>
          <a:noFill/>
          <a:ln w="9525">
            <a:noFill/>
            <a:miter lim="800000"/>
            <a:headEnd/>
            <a:tailEnd/>
          </a:ln>
        </p:spPr>
      </p:pic>
      <p:sp>
        <p:nvSpPr>
          <p:cNvPr id="9" name="TextBox 8"/>
          <p:cNvSpPr txBox="1">
            <a:spLocks noChangeArrowheads="1"/>
          </p:cNvSpPr>
          <p:nvPr/>
        </p:nvSpPr>
        <p:spPr bwMode="auto">
          <a:xfrm>
            <a:off x="7577658" y="6165304"/>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31" y="116632"/>
            <a:ext cx="2773685" cy="396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58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7784" y="148045"/>
            <a:ext cx="6192688" cy="1015663"/>
          </a:xfrm>
          <a:prstGeom prst="rect">
            <a:avLst/>
          </a:prstGeom>
          <a:noFill/>
        </p:spPr>
        <p:txBody>
          <a:bodyPr wrap="square" rtlCol="0">
            <a:spAutoFit/>
          </a:bodyPr>
          <a:lstStyle/>
          <a:p>
            <a:r>
              <a:rPr lang="ru-RU" sz="1200" b="1" dirty="0" smtClean="0"/>
              <a:t>Автор(ы):	</a:t>
            </a:r>
            <a:r>
              <a:rPr lang="ru-RU" sz="1200" dirty="0">
                <a:hlinkClick r:id="rId2" action="ppaction://hlinkfile"/>
              </a:rPr>
              <a:t>Гогоберидзе А. Г.</a:t>
            </a:r>
            <a:r>
              <a:rPr lang="ru-RU" sz="1200" dirty="0"/>
              <a:t>, </a:t>
            </a:r>
            <a:r>
              <a:rPr lang="ru-RU" sz="1200" dirty="0">
                <a:hlinkClick r:id="rId3" action="ppaction://hlinkfile"/>
              </a:rPr>
              <a:t>Солнцева О. В.</a:t>
            </a:r>
            <a:endParaRPr lang="ru-RU" sz="1200" b="1" dirty="0" smtClean="0"/>
          </a:p>
          <a:p>
            <a:r>
              <a:rPr lang="ru-RU" sz="1200" dirty="0" smtClean="0"/>
              <a:t>Страниц:	</a:t>
            </a:r>
            <a:r>
              <a:rPr lang="ru-RU" sz="1200" dirty="0"/>
              <a:t>464 </a:t>
            </a:r>
            <a:r>
              <a:rPr lang="ru-RU" sz="1200" dirty="0" err="1" smtClean="0"/>
              <a:t>стр</a:t>
            </a:r>
            <a:endParaRPr lang="ru-RU" sz="1200" dirty="0" smtClean="0"/>
          </a:p>
          <a:p>
            <a:r>
              <a:rPr lang="ru-RU" sz="1200" dirty="0" smtClean="0"/>
              <a:t>ISBN	</a:t>
            </a:r>
            <a:r>
              <a:rPr lang="ru-RU" sz="1200" dirty="0"/>
              <a:t>978-5-496-00013-0</a:t>
            </a:r>
            <a:r>
              <a:rPr lang="ru-RU" sz="1200" dirty="0" smtClean="0"/>
              <a:t> </a:t>
            </a:r>
          </a:p>
          <a:p>
            <a:r>
              <a:rPr lang="ru-RU" sz="1200" dirty="0" smtClean="0"/>
              <a:t>Обложка:	7Б цел </a:t>
            </a:r>
          </a:p>
          <a:p>
            <a:r>
              <a:rPr lang="ru-RU" sz="1200" dirty="0" smtClean="0"/>
              <a:t>Формат:	</a:t>
            </a:r>
            <a:r>
              <a:rPr lang="ru-RU" sz="1200" dirty="0"/>
              <a:t>14х21 см (</a:t>
            </a:r>
            <a:r>
              <a:rPr lang="ru-RU" sz="1200" dirty="0" smtClean="0"/>
              <a:t>60х90/16)</a:t>
            </a:r>
            <a:endParaRPr lang="ru-RU" sz="1200" dirty="0"/>
          </a:p>
        </p:txBody>
      </p:sp>
      <p:sp>
        <p:nvSpPr>
          <p:cNvPr id="6" name="TextBox 5"/>
          <p:cNvSpPr txBox="1"/>
          <p:nvPr/>
        </p:nvSpPr>
        <p:spPr>
          <a:xfrm>
            <a:off x="2915816" y="1988840"/>
            <a:ext cx="17099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hlinkClick r:id="rId4"/>
              </a:rPr>
              <a:t>ОГЛАВЛЕНИЕ</a:t>
            </a:r>
            <a:endParaRPr lang="ru-RU" dirty="0"/>
          </a:p>
        </p:txBody>
      </p:sp>
      <p:sp>
        <p:nvSpPr>
          <p:cNvPr id="7" name="TextBox 6"/>
          <p:cNvSpPr txBox="1"/>
          <p:nvPr/>
        </p:nvSpPr>
        <p:spPr>
          <a:xfrm>
            <a:off x="2915816" y="2492896"/>
            <a:ext cx="17099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smtClean="0">
                <a:hlinkClick r:id="rId5"/>
              </a:rPr>
              <a:t>ОТРЫВОК</a:t>
            </a:r>
            <a:endParaRPr lang="ru-RU" dirty="0"/>
          </a:p>
        </p:txBody>
      </p:sp>
      <p:sp>
        <p:nvSpPr>
          <p:cNvPr id="9" name="TextBox 8"/>
          <p:cNvSpPr txBox="1"/>
          <p:nvPr/>
        </p:nvSpPr>
        <p:spPr>
          <a:xfrm>
            <a:off x="107504" y="3645024"/>
            <a:ext cx="903649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200" dirty="0"/>
              <a:t>Учебник написан преподавателями кафедры дошкольной педагогики Института детства РГПУ им. А. И. Герцена под руководством доктора педагогических наук, профессора А. Г. Гогоберидзе и кандидата педагогических наук, доцента той же кафедры О. В. Солнцевой. В учебнике раскрыты научные и методические достижения в области современной теории и практики дошкольного образования, психолого-педагогической науки в целом. Структура учебника и характер изложения материала позволяют студенту самостоятельно включаться в процесс педагогического самообразования и оценивать собственные достижения; помогают преподавателю организовывать учебную деятельность студентов</a:t>
            </a:r>
            <a:r>
              <a:rPr lang="ru-RU" sz="1200" dirty="0" smtClean="0"/>
              <a:t>.</a:t>
            </a:r>
          </a:p>
          <a:p>
            <a:pPr algn="just"/>
            <a:r>
              <a:rPr lang="ru-RU" sz="1200" b="1" dirty="0" smtClean="0"/>
              <a:t>Учебник </a:t>
            </a:r>
            <a:r>
              <a:rPr lang="ru-RU" sz="1200" b="1" dirty="0"/>
              <a:t>предназначен для студентов педагогических вузов и написан в полном соответствии с требованиями Государственного образовательного стандарта третьего поколения и имеет гриф УМО по направлению подготовки бакалавров «Педагогическое образование». </a:t>
            </a:r>
            <a:endParaRPr lang="ru-RU" sz="1200" b="1" dirty="0"/>
          </a:p>
        </p:txBody>
      </p:sp>
      <p:pic>
        <p:nvPicPr>
          <p:cNvPr id="10" name="Picture 2" descr="http://www.piter.com/bitrix/templates/main/images/logo.png"/>
          <p:cNvPicPr>
            <a:picLocks noChangeAspect="1" noChangeArrowheads="1"/>
          </p:cNvPicPr>
          <p:nvPr/>
        </p:nvPicPr>
        <p:blipFill>
          <a:blip r:embed="rId6"/>
          <a:srcRect/>
          <a:stretch>
            <a:fillRect/>
          </a:stretch>
        </p:blipFill>
        <p:spPr bwMode="auto">
          <a:xfrm>
            <a:off x="81577" y="5840458"/>
            <a:ext cx="2046287" cy="908050"/>
          </a:xfrm>
          <a:prstGeom prst="rect">
            <a:avLst/>
          </a:prstGeom>
          <a:noFill/>
          <a:ln w="9525">
            <a:noFill/>
            <a:miter lim="800000"/>
            <a:headEnd/>
            <a:tailEnd/>
          </a:ln>
        </p:spPr>
      </p:pic>
      <p:sp>
        <p:nvSpPr>
          <p:cNvPr id="11" name="TextBox 9"/>
          <p:cNvSpPr txBox="1">
            <a:spLocks noChangeArrowheads="1"/>
          </p:cNvSpPr>
          <p:nvPr/>
        </p:nvSpPr>
        <p:spPr bwMode="auto">
          <a:xfrm>
            <a:off x="7369693" y="6004764"/>
            <a:ext cx="1333500" cy="579438"/>
          </a:xfrm>
          <a:prstGeom prst="rect">
            <a:avLst/>
          </a:prstGeom>
          <a:noFill/>
          <a:ln w="9525">
            <a:noFill/>
            <a:miter lim="800000"/>
            <a:headEnd/>
            <a:tailEnd/>
          </a:ln>
        </p:spPr>
        <p:txBody>
          <a:bodyPr>
            <a:spAutoFit/>
          </a:bodyPr>
          <a:lstStyle/>
          <a:p>
            <a:r>
              <a:rPr lang="ru-RU" sz="1000" b="1" dirty="0">
                <a:solidFill>
                  <a:schemeClr val="bg1"/>
                </a:solidFill>
                <a:latin typeface="Calibri" pitchFamily="34" charset="0"/>
              </a:rPr>
              <a:t>ПОДНИМИСЬ </a:t>
            </a:r>
          </a:p>
          <a:p>
            <a:r>
              <a:rPr lang="ru-RU" sz="1000" b="1" dirty="0">
                <a:solidFill>
                  <a:schemeClr val="bg1"/>
                </a:solidFill>
                <a:latin typeface="Calibri" pitchFamily="34" charset="0"/>
              </a:rPr>
              <a:t>       НА НОВЫЙ</a:t>
            </a:r>
          </a:p>
          <a:p>
            <a:r>
              <a:rPr lang="ru-RU" sz="1200" b="1" dirty="0">
                <a:solidFill>
                  <a:schemeClr val="bg1"/>
                </a:solidFill>
                <a:latin typeface="Calibri" pitchFamily="34" charset="0"/>
              </a:rPr>
              <a:t>           УРОВЕНЬ!</a:t>
            </a:r>
          </a:p>
        </p:txBody>
      </p:sp>
      <p:pic>
        <p:nvPicPr>
          <p:cNvPr id="4" name="Picture 2" descr="Дошкольная педагогика с основами методик воспитания и обучения. Учебник для вузов. Стандарт третьего поколени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48045"/>
            <a:ext cx="2160240" cy="306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65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1314</TotalTime>
  <Words>2087</Words>
  <Application>Microsoft Office PowerPoint</Application>
  <PresentationFormat>Экран (4:3)</PresentationFormat>
  <Paragraphs>242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sem</dc:creator>
  <cp:lastModifiedBy>Anastasia Ivanova</cp:lastModifiedBy>
  <cp:revision>86</cp:revision>
  <dcterms:created xsi:type="dcterms:W3CDTF">2013-03-21T13:04:26Z</dcterms:created>
  <dcterms:modified xsi:type="dcterms:W3CDTF">2013-11-21T08:29:33Z</dcterms:modified>
</cp:coreProperties>
</file>