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19" r:id="rId4"/>
    <p:sldId id="303" r:id="rId5"/>
    <p:sldId id="321" r:id="rId6"/>
    <p:sldId id="318" r:id="rId7"/>
    <p:sldId id="336" r:id="rId8"/>
    <p:sldId id="335" r:id="rId9"/>
    <p:sldId id="338" r:id="rId10"/>
    <p:sldId id="340" r:id="rId11"/>
    <p:sldId id="325" r:id="rId12"/>
    <p:sldId id="343" r:id="rId13"/>
    <p:sldId id="33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5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3E3FB2-85B7-4602-B046-90A0D03E7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220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E186BB-0F68-4DAD-AA7B-8619848B9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310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EA635E-DFEC-4FEA-AAFD-E0905192C667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0485" name="Дата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1509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980C3B-2F5D-4B96-B407-9D10A515E2D9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050F-CC0E-45B3-BE81-1648AC1E9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91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FE55-6330-41C6-B042-59AF1D7E3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6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57F7F-7AE6-4FE5-AD79-D826AA9F2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C053-8AD1-4E55-8F82-52FA81F7C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56B8-9A5C-4A8C-BF13-2EF85BE8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64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B15B-2AED-4C84-BC34-817118AAC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52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0931-95EA-412B-8700-99885DB36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82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AFEC-2EC9-449D-84D7-34048BB3B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6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BA76-A866-4C19-9EE4-0FFC3B48A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3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1813-0D2D-4AEE-999F-E41EE972E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77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80B0-9F4A-4D06-B7E8-D1AEFAC5D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D1012A9-56D9-439D-962D-EFFAAA5CC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0" r:id="rId2"/>
    <p:sldLayoutId id="2147484259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60" r:id="rId9"/>
    <p:sldLayoutId id="2147484256" r:id="rId10"/>
    <p:sldLayoutId id="2147484257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458200" cy="2517775"/>
          </a:xfrm>
        </p:spPr>
        <p:txBody>
          <a:bodyPr/>
          <a:lstStyle/>
          <a:p>
            <a:pPr marL="18288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400" dirty="0" smtClean="0">
                <a:solidFill>
                  <a:srgbClr val="800000"/>
                </a:solidFill>
              </a:rPr>
              <a:t>Отчет о работе 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УЧЕБНО-МЕТОДИЧЕСКОГО СОВЕТА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в 2019/2020 учебном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511925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Организация и координация деятельности института по учебно-методической работе с целью повышения качества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обучения</a:t>
            </a:r>
            <a:endParaRPr lang="uk-UA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5943600"/>
          </a:xfrm>
        </p:spPr>
        <p:txBody>
          <a:bodyPr/>
          <a:lstStyle/>
          <a:p>
            <a:pPr marL="46037" indent="0" algn="just">
              <a:buNone/>
            </a:pPr>
            <a:r>
              <a:rPr lang="ru-RU" sz="1400" dirty="0"/>
              <a:t>	</a:t>
            </a:r>
            <a:r>
              <a:rPr lang="ru-RU" sz="1100" dirty="0" smtClean="0"/>
              <a:t>В </a:t>
            </a:r>
            <a:r>
              <a:rPr lang="ru-RU" sz="1100" dirty="0"/>
              <a:t>рамках </a:t>
            </a:r>
            <a:r>
              <a:rPr lang="ru-RU" sz="1100" dirty="0" smtClean="0"/>
              <a:t>данного направления были </a:t>
            </a:r>
            <a:r>
              <a:rPr lang="ru-RU" sz="1100" dirty="0"/>
              <a:t>проанализированы актуальные вопросы по оценке качества образовательного процесса:</a:t>
            </a:r>
          </a:p>
          <a:p>
            <a:pPr lvl="0" algn="just"/>
            <a:r>
              <a:rPr lang="ru-RU" sz="1100" dirty="0"/>
              <a:t>Обсуждение заявляемых профилей и специализаций на набор абитуриентов в 2020/2021 учебном </a:t>
            </a:r>
            <a:r>
              <a:rPr lang="ru-RU" sz="1100" dirty="0" smtClean="0"/>
              <a:t>году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№10 от 29.08.19 г.). </a:t>
            </a:r>
            <a:endParaRPr lang="ru-RU" sz="1100" dirty="0"/>
          </a:p>
          <a:p>
            <a:pPr lvl="0" algn="just"/>
            <a:r>
              <a:rPr lang="ru-RU" sz="1100" dirty="0"/>
              <a:t>Обсуждение плана работы по дополнительному образованию (проведение КПК и программ профессиональной переподготовки кафедрами института) (</a:t>
            </a:r>
            <a:r>
              <a:rPr lang="ru-RU" sz="1100" dirty="0" err="1"/>
              <a:t>прот</a:t>
            </a:r>
            <a:r>
              <a:rPr lang="ru-RU" sz="1100" dirty="0"/>
              <a:t>. №10 от 29.08.19 г.). </a:t>
            </a:r>
          </a:p>
          <a:p>
            <a:pPr lvl="0" algn="just"/>
            <a:r>
              <a:rPr lang="ru-RU" sz="1100" dirty="0" smtClean="0"/>
              <a:t>Анализ </a:t>
            </a:r>
            <a:r>
              <a:rPr lang="ru-RU" sz="1100" dirty="0"/>
              <a:t>выполнения требований ФГОС ВО к кадровым условиям реализации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Об итогах проведения </a:t>
            </a:r>
            <a:r>
              <a:rPr lang="ru-RU" sz="1100" dirty="0" smtClean="0"/>
              <a:t>ГИА выпускников </a:t>
            </a:r>
            <a:r>
              <a:rPr lang="ru-RU" sz="1100" dirty="0"/>
              <a:t>2019 и итогах предварительного </a:t>
            </a:r>
            <a:r>
              <a:rPr lang="ru-RU" sz="1100" dirty="0" smtClean="0"/>
              <a:t>трудоустройства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 плане изданий учебно-методической литературы на 2019-2020 </a:t>
            </a:r>
            <a:r>
              <a:rPr lang="ru-RU" sz="1100" dirty="0" smtClean="0"/>
              <a:t>год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 трудоустройстве выпускников 2019 </a:t>
            </a:r>
            <a:r>
              <a:rPr lang="ru-RU" sz="1100" dirty="0" smtClean="0"/>
              <a:t>года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№2 от 24.10.19 г.). </a:t>
            </a:r>
            <a:endParaRPr lang="ru-RU" sz="1100" dirty="0"/>
          </a:p>
          <a:p>
            <a:pPr lvl="0" algn="just"/>
            <a:r>
              <a:rPr lang="ru-RU" sz="1100" dirty="0"/>
              <a:t>Анализ результатов мониторинга уровня подготовки студентов 1 </a:t>
            </a:r>
            <a:r>
              <a:rPr lang="ru-RU" sz="1100" dirty="0" smtClean="0"/>
              <a:t>курса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№3 от 29.11.19 г.).</a:t>
            </a:r>
            <a:endParaRPr lang="ru-RU" sz="1100" dirty="0"/>
          </a:p>
          <a:p>
            <a:pPr lvl="0" algn="just"/>
            <a:r>
              <a:rPr lang="ru-RU" sz="1100" dirty="0"/>
              <a:t>Анализ участия студентов ТИ (ф) СВФУ в предметных олимпиадах различного уровня в 2018-2019 учебном году. Утверждение перечня олимпиад, проводимых ТИ (ф) СВФУ в 2019-2020 учебном году</a:t>
            </a:r>
            <a:r>
              <a:rPr lang="ru-RU" sz="1100" dirty="0" smtClean="0"/>
              <a:t>.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№2 от 26.09.19 г.).</a:t>
            </a:r>
            <a:endParaRPr lang="ru-RU" sz="1100" dirty="0"/>
          </a:p>
          <a:p>
            <a:pPr lvl="0" algn="just"/>
            <a:r>
              <a:rPr lang="ru-RU" sz="1100" dirty="0"/>
              <a:t>Итоги учебных и производственных практик в 2018-2019 учебном </a:t>
            </a:r>
            <a:r>
              <a:rPr lang="ru-RU" sz="1100" dirty="0" smtClean="0"/>
              <a:t>году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/>
              <a:t>Анализ итогов </a:t>
            </a:r>
            <a:r>
              <a:rPr lang="ru-RU" sz="1100" dirty="0" smtClean="0"/>
              <a:t>экзаменационных сессий (</a:t>
            </a:r>
            <a:r>
              <a:rPr lang="ru-RU" sz="1100" dirty="0" err="1" smtClean="0"/>
              <a:t>прот</a:t>
            </a:r>
            <a:r>
              <a:rPr lang="ru-RU" sz="1100" dirty="0"/>
              <a:t>. №3 от 29.11.19 г</a:t>
            </a:r>
            <a:r>
              <a:rPr lang="ru-RU" sz="1100" dirty="0" smtClean="0"/>
              <a:t>., 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О </a:t>
            </a:r>
            <a:r>
              <a:rPr lang="ru-RU" sz="1100" dirty="0" err="1"/>
              <a:t>книгообеспеченности</a:t>
            </a:r>
            <a:r>
              <a:rPr lang="ru-RU" sz="1100" dirty="0"/>
              <a:t> учебной литературой основных профессиональных образовательных программ, реализуемых в </a:t>
            </a:r>
            <a:r>
              <a:rPr lang="ru-RU" sz="1100" dirty="0" smtClean="0"/>
              <a:t>институте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 smtClean="0"/>
              <a:t>Итоги </a:t>
            </a:r>
            <a:r>
              <a:rPr lang="ru-RU" sz="1100" dirty="0"/>
              <a:t>текущих аттестаций </a:t>
            </a:r>
            <a:r>
              <a:rPr lang="ru-RU" sz="1100" dirty="0" smtClean="0"/>
              <a:t>студентов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г., 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№7 от 27.05.20 г.).</a:t>
            </a:r>
            <a:endParaRPr lang="ru-RU" sz="1100" dirty="0"/>
          </a:p>
          <a:p>
            <a:pPr lvl="0" algn="just"/>
            <a:r>
              <a:rPr lang="ru-RU" sz="1100" dirty="0"/>
              <a:t>Анализ обеспеченности образовательного процесса электронными библиотечными системами, необходимыми для реализации </a:t>
            </a:r>
            <a:r>
              <a:rPr lang="ru-RU" sz="1100" dirty="0" smtClean="0"/>
              <a:t>ОПОП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 smtClean="0"/>
              <a:t> Анализ </a:t>
            </a:r>
            <a:r>
              <a:rPr lang="ru-RU" sz="1100" dirty="0"/>
              <a:t>выполнения требований ФГОС ВО к материально-техническому и учебно-методическому обеспечению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№8 от 26.06.20 г.).</a:t>
            </a:r>
            <a:endParaRPr lang="ru-RU" sz="1100" dirty="0"/>
          </a:p>
          <a:p>
            <a:pPr lvl="0" algn="just"/>
            <a:r>
              <a:rPr lang="ru-RU" sz="1100" dirty="0" smtClean="0"/>
              <a:t>О </a:t>
            </a:r>
            <a:r>
              <a:rPr lang="ru-RU" sz="1100" dirty="0"/>
              <a:t>реализации программ ВО по заочной форме </a:t>
            </a:r>
            <a:r>
              <a:rPr lang="ru-RU" sz="1100" dirty="0" smtClean="0"/>
              <a:t>обучения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О ходе подготовки к государственной итоговой </a:t>
            </a:r>
            <a:r>
              <a:rPr lang="ru-RU" sz="1100" dirty="0" smtClean="0"/>
              <a:t>аттестации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Итоги внутреннего аудита по анализу соответствия фактической обеспеченности учебной и учебно-методической литературой требованиям ФГОС </a:t>
            </a:r>
            <a:r>
              <a:rPr lang="ru-RU" sz="1100" dirty="0" smtClean="0"/>
              <a:t>ВО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 8 от 26.06.20 г.). </a:t>
            </a:r>
            <a:endParaRPr lang="ru-RU" sz="1100" dirty="0"/>
          </a:p>
          <a:p>
            <a:pPr lvl="0" algn="just"/>
            <a:r>
              <a:rPr lang="ru-RU" sz="1100" dirty="0" smtClean="0"/>
              <a:t>О </a:t>
            </a:r>
            <a:r>
              <a:rPr lang="ru-RU" sz="1100" dirty="0"/>
              <a:t>подготовке к летним учебным, педагогическим и производственным </a:t>
            </a:r>
            <a:r>
              <a:rPr lang="ru-RU" sz="1100" dirty="0" smtClean="0"/>
              <a:t>практикам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№7 от 27.05.20 г.).</a:t>
            </a:r>
            <a:endParaRPr lang="ru-RU" sz="1100" dirty="0"/>
          </a:p>
          <a:p>
            <a:pPr marL="46037" indent="0">
              <a:buNone/>
            </a:pPr>
            <a:endParaRPr lang="ru-RU" sz="1100" dirty="0"/>
          </a:p>
          <a:p>
            <a:pPr marL="46037" indent="0" algn="just" eaLnBrk="1" hangingPunct="1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uk-U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250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совершенствованием учебно-методического обеспечения ОПОП является одним из важных направлений деятельности кафедр и учебно-методического отдела.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Учебно-методическим 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отделом института систематически проводится мониторинг обеспеченности ОПОП ВО учебно-методическими материалами кафедр: рабочими программами дисциплин, практик, ГИА, фондами оценочных средств, ЭОР, учебно-методическими изданиями кафедр. Результаты мониторинга регулярно освещаются на заседаниях УМС.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Все 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разделы реализуемых ОПОП размещаются на официальном сайте ТИ (ф) СВФУ в подразделе «Образование» (в соответствии с Приказом Федеральной службы по надзору в сфере образования и науки от 29 мая 2014 г. N 785 "Об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информации"), а также на сайте СВФУ.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Содержание 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учебных планов соответствует требованиям ФГОС по направлениям подготовки/специальностям. В соответствии с требованиями ФГОС ВО и Порядком проектирования и разработки базовых учебных планов по направлению подготовки/специальности на основе ФГОС ВО в 2019-2020 уч. году было разработано 15 базовых учебных плана, из них 8 по ФГОС ВО 3++. С 2019-2020 уч. года в перечень ОПОП с сентября 2019 года в перечень ОПОП введены 2 новые образовательные программы: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- 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новое направление подготовки 44.03.05 Педагогическое образование (с двумя профилями подготовки)  «Дошкольное образование и начальное образование»;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- </a:t>
            </a:r>
            <a:r>
              <a:rPr lang="ru-RU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новая специализация «Обогащение полезных ископаемых» по специальности 21.05.04 «Горное дело».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7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7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7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250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2019-2020 </a:t>
            </a:r>
            <a:r>
              <a:rPr lang="ru-RU" sz="9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было разработано 17 индивидуальных учебных планов для студентов, обучающихся по ускоренной образовательной программе (заочная форма) на весь срок обучения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Учебно-методическим 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отделом института систематически проводится мониторинг обеспеченности ОПОП ВО учебно-методическими материалами кафедр: рабочих программ дисциплин, практик, ГИА, электронных образовательных ресурсов  дисциплин и практик, баз тестовых заданий по дисциплинам, учебно-методических изданий </a:t>
            </a:r>
            <a:r>
              <a:rPr lang="ru-RU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кафедр. Результаты 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мониторинга регулярно освещаются на заседаниях УМС. </a:t>
            </a:r>
            <a:r>
              <a:rPr lang="ru-RU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 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2019-2020 </a:t>
            </a:r>
            <a:r>
              <a:rPr lang="ru-RU" sz="9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ППС института было разработано и обновлено 925 рабочих программ дисциплин и практик, разработано и утверждено 499 электронных образовательных ресурсов дисциплин, практик и программ ГИА, 25 учебно-методических изданий.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ru-RU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marL="46037" indent="0" eaLnBrk="1" hangingPunct="1">
              <a:buFont typeface="Georgia" pitchFamily="18" charset="0"/>
              <a:buNone/>
              <a:defRPr/>
            </a:pPr>
            <a:r>
              <a:rPr lang="ru-RU" altLang="uk-UA" sz="2600" dirty="0" smtClean="0"/>
              <a:t>Проект постановления:</a:t>
            </a:r>
          </a:p>
          <a:p>
            <a:pPr eaLnBrk="1" hangingPunct="1">
              <a:defRPr/>
            </a:pPr>
            <a:r>
              <a:rPr lang="ru-RU" altLang="uk-UA" sz="2600" dirty="0" smtClean="0"/>
              <a:t>1. Информацию принять к сведению.</a:t>
            </a:r>
          </a:p>
          <a:p>
            <a:pPr eaLnBrk="1" hangingPunct="1">
              <a:defRPr/>
            </a:pPr>
            <a:r>
              <a:rPr lang="ru-RU" altLang="uk-UA" sz="2600" dirty="0" smtClean="0"/>
              <a:t>2. Признать работу УМС в 2019-2020 </a:t>
            </a:r>
            <a:r>
              <a:rPr lang="ru-RU" altLang="uk-UA" sz="2600" dirty="0" err="1" smtClean="0"/>
              <a:t>уч.г</a:t>
            </a:r>
            <a:r>
              <a:rPr lang="ru-RU" altLang="uk-UA" sz="2600" dirty="0" smtClean="0"/>
              <a:t>. удовлетворительной.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ОБ УЧЕБНО-МЕТОДИЧЕСКОМ СОВЕТЕ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800" b="1" i="1" dirty="0" smtClean="0">
                <a:solidFill>
                  <a:schemeClr val="tx1"/>
                </a:solidFill>
              </a:rPr>
              <a:t>	</a:t>
            </a:r>
            <a:r>
              <a:rPr lang="ru-RU" altLang="ru-RU" sz="2400" dirty="0" smtClean="0">
                <a:solidFill>
                  <a:schemeClr val="tx1"/>
                </a:solidFill>
              </a:rPr>
              <a:t>В целях координации деятельности структурных подразделений, занимающихся образовательной деятельностью в ТИ (ф) СВФУ, и структурных вспомогательных подразделений, обеспечивающих учебный процесс, в Институте функционирует Учебно-методический совет (УМС). 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</a:rPr>
              <a:t>	Деятельность УМС направлена на повышение качества организации учебно-методической работы в Институте, широкое обсуждение ведущими специалистами основных вопросов учебно-методического характера, плана издания учебной, учебно-методической литературы и подготовку рекомендаций для принятия решений по повышению эффективности и качества образовательной деятельности Ученым советом ТИ (ф) СВФУ и директоратом.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2. Состав учебно-методического совета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на 2019/2020 учебный год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219200"/>
            <a:ext cx="8153400" cy="5181600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ТИ (ф) СВФУ в 2019-2020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представлен научно-педагогическими работниками структурных и учебных подразделений ТИ (ф) СВФУ.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Руководство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работой УМС ТИ (ф) СВФУ в отчетном году осуществляли: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Яковлева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Л.А., зам. директора по УР,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к.филол.н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- председатель Совета;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Ядреева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Л.Д., зав. учебно-методическим отделом – заместитель председателя Совета.	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Подготовку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заседаний совета и оформление документации Совета осуществлял секретарь УМС –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Вычужина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Ольга Тимофеевна, ведущий специалист Учебно-методического отдела.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Качественный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обеспечивался 75% кандидатами наук.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Члены УМС: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	Павлова Т.Л., зав. кафедрой филологии,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к.филол.н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	Косарев Л.В.,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СД, к.т.н.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	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Мусакаев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М.А.,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ЭПиАПП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к.ф.-м.н.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	Рочев В.Ф.,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ГД, к.т.н.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	Мамедова Л.В.,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ПиМНО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	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Погуляева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И.А.,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ОД, к.б.н.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	Самохина В.М.,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МиИ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8.	Карпова Е.А.,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ЭиСГД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к.э.н., доцент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9.	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Зангеева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А.Ю., зав. библиотекой (по приглашению).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381000"/>
            <a:ext cx="8610600" cy="59436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План работы УМС ТИ (ф) СВФУ на </a:t>
            </a:r>
            <a:r>
              <a:rPr lang="ru-RU" sz="2900" dirty="0" smtClean="0">
                <a:solidFill>
                  <a:schemeClr val="tx1"/>
                </a:solidFill>
              </a:rPr>
              <a:t>2019-2020 </a:t>
            </a:r>
            <a:r>
              <a:rPr lang="ru-RU" sz="2900" dirty="0" err="1">
                <a:solidFill>
                  <a:schemeClr val="tx1"/>
                </a:solidFill>
              </a:rPr>
              <a:t>уч.г</a:t>
            </a:r>
            <a:r>
              <a:rPr lang="ru-RU" sz="2900" dirty="0">
                <a:solidFill>
                  <a:schemeClr val="tx1"/>
                </a:solidFill>
              </a:rPr>
              <a:t>. был утвержден на заседании Совета </a:t>
            </a:r>
            <a:r>
              <a:rPr lang="ru-RU" sz="2900" dirty="0" smtClean="0">
                <a:solidFill>
                  <a:schemeClr val="tx1"/>
                </a:solidFill>
              </a:rPr>
              <a:t>29 </a:t>
            </a:r>
            <a:r>
              <a:rPr lang="ru-RU" sz="2900" dirty="0">
                <a:solidFill>
                  <a:schemeClr val="tx1"/>
                </a:solidFill>
              </a:rPr>
              <a:t>августа </a:t>
            </a:r>
            <a:r>
              <a:rPr lang="ru-RU" sz="2900" dirty="0" smtClean="0">
                <a:solidFill>
                  <a:schemeClr val="tx1"/>
                </a:solidFill>
              </a:rPr>
              <a:t>2019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№</a:t>
            </a:r>
            <a:r>
              <a:rPr lang="ru-RU" sz="2900" dirty="0" smtClean="0">
                <a:solidFill>
                  <a:schemeClr val="tx1"/>
                </a:solidFill>
              </a:rPr>
              <a:t>10) </a:t>
            </a:r>
            <a:r>
              <a:rPr lang="ru-RU" sz="2900" dirty="0">
                <a:solidFill>
                  <a:schemeClr val="tx1"/>
                </a:solidFill>
              </a:rPr>
              <a:t>и на заседании Ученого Совета от 30 августа </a:t>
            </a:r>
            <a:r>
              <a:rPr lang="ru-RU" sz="2900" dirty="0" smtClean="0">
                <a:solidFill>
                  <a:schemeClr val="tx1"/>
                </a:solidFill>
              </a:rPr>
              <a:t>2019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№</a:t>
            </a:r>
            <a:r>
              <a:rPr lang="ru-RU" sz="2900" dirty="0" smtClean="0">
                <a:solidFill>
                  <a:schemeClr val="tx1"/>
                </a:solidFill>
              </a:rPr>
              <a:t>08).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9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Ежемесячно перед очередным заседанием Совета повестка уточняется и корректируется с учетом поступивших предложений и актуальных вопросов учебно-методической работы института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ru-RU" sz="2900" dirty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С </a:t>
            </a:r>
            <a:r>
              <a:rPr lang="ru-RU" sz="2900" dirty="0" smtClean="0">
                <a:solidFill>
                  <a:schemeClr val="tx1"/>
                </a:solidFill>
              </a:rPr>
              <a:t>2014 </a:t>
            </a:r>
            <a:r>
              <a:rPr lang="ru-RU" sz="2900" dirty="0">
                <a:solidFill>
                  <a:schemeClr val="tx1"/>
                </a:solidFill>
              </a:rPr>
              <a:t>года деятельность УМС </a:t>
            </a:r>
            <a:r>
              <a:rPr lang="ru-RU" sz="2900" dirty="0" smtClean="0">
                <a:solidFill>
                  <a:schemeClr val="tx1"/>
                </a:solidFill>
              </a:rPr>
              <a:t>ТИ (ф) СВФУ </a:t>
            </a:r>
            <a:r>
              <a:rPr lang="ru-RU" sz="2900" dirty="0">
                <a:solidFill>
                  <a:schemeClr val="tx1"/>
                </a:solidFill>
              </a:rPr>
              <a:t>регламентируется </a:t>
            </a:r>
            <a:r>
              <a:rPr lang="ru-RU" sz="2900" dirty="0" smtClean="0">
                <a:solidFill>
                  <a:schemeClr val="tx1"/>
                </a:solidFill>
              </a:rPr>
              <a:t>положением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smtClean="0">
                <a:solidFill>
                  <a:schemeClr val="tx1"/>
                </a:solidFill>
              </a:rPr>
              <a:t>утвержденным </a:t>
            </a:r>
            <a:r>
              <a:rPr lang="ru-RU" sz="2900" dirty="0">
                <a:solidFill>
                  <a:schemeClr val="tx1"/>
                </a:solidFill>
              </a:rPr>
              <a:t>Ученым советом </a:t>
            </a:r>
            <a:r>
              <a:rPr lang="ru-RU" sz="2900" dirty="0" smtClean="0">
                <a:solidFill>
                  <a:schemeClr val="tx1"/>
                </a:solidFill>
              </a:rPr>
              <a:t>ТИ (ф) СВФУ 06 марта 2014 года. </a:t>
            </a:r>
            <a:endParaRPr lang="ru-RU" sz="3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sz="quarter" idx="13"/>
          </p:nvPr>
        </p:nvSpPr>
        <p:spPr>
          <a:xfrm>
            <a:off x="533400" y="457200"/>
            <a:ext cx="7848600" cy="5334000"/>
          </a:xfrm>
        </p:spPr>
        <p:txBody>
          <a:bodyPr rtlCol="0">
            <a:normAutofit fontScale="92500" lnSpcReduction="20000"/>
          </a:bodyPr>
          <a:lstStyle/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Информация по итогам заседаний Совета, постановления регулярно размещаются на официальный сайт института в раздел «Учебно-методический совет» и раздаются в качестве комплектов материалов согласно повесткам заседаний членам Совета для дальнейшего обсуждения на заседаниях кафедр.</a:t>
            </a:r>
          </a:p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За 2019-2020 уч. год состоялось 8 заседаний Учебно-методического Совета. Подробная информация по месяцам учебного года о повестках заседаний, рассмотренных вопросах, утверждении учебно-методических материалов представлена в протоколах Совета.</a:t>
            </a:r>
          </a:p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В условиях пандемии в 1-ом полугодии 2020 года заседания Совета проводились в дистанционной форме на платформе </a:t>
            </a:r>
            <a:r>
              <a:rPr lang="en-US" altLang="ru-RU" sz="2600" dirty="0" smtClean="0">
                <a:solidFill>
                  <a:schemeClr val="tx1"/>
                </a:solidFill>
              </a:rPr>
              <a:t>Zoom.</a:t>
            </a:r>
            <a:r>
              <a:rPr lang="ru-RU" altLang="ru-RU" sz="2600" dirty="0" smtClean="0">
                <a:solidFill>
                  <a:schemeClr val="tx1"/>
                </a:solidFill>
              </a:rPr>
              <a:t> </a:t>
            </a:r>
          </a:p>
          <a:p>
            <a:pPr indent="-182880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endParaRPr lang="ru-RU" altLang="ru-RU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Приоритетные направления работы </a:t>
            </a: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УМС ТИ (ф) СВФУ в 201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-20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уч.г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 smtClean="0"/>
              <a:t>Подготовка и прохождение процедуры </a:t>
            </a:r>
            <a:r>
              <a:rPr lang="ru-RU" sz="2800" dirty="0"/>
              <a:t>профессионально-общественной аккредитации образовательных программ </a:t>
            </a:r>
            <a:r>
              <a:rPr lang="ru-RU" sz="2800" dirty="0" smtClean="0"/>
              <a:t>ВО.</a:t>
            </a: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 smtClean="0"/>
              <a:t>Подготовка </a:t>
            </a:r>
            <a:r>
              <a:rPr lang="ru-RU" sz="2800" dirty="0"/>
              <a:t>к процедуре государственной аккредитации ОПОП </a:t>
            </a:r>
            <a:r>
              <a:rPr lang="ru-RU" sz="2800" dirty="0" smtClean="0"/>
              <a:t>ВО.</a:t>
            </a: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 smtClean="0"/>
              <a:t>Организация </a:t>
            </a:r>
            <a:r>
              <a:rPr lang="ru-RU" sz="2800" dirty="0"/>
              <a:t>и координация деятельности института по учебно-методической работе с целью повышения качества </a:t>
            </a:r>
            <a:r>
              <a:rPr lang="ru-RU" sz="2800" dirty="0" smtClean="0"/>
              <a:t>обучения.</a:t>
            </a: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/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2800" dirty="0" smtClean="0"/>
              <a:t>).</a:t>
            </a:r>
            <a:endParaRPr lang="ru-RU" sz="2800" dirty="0"/>
          </a:p>
          <a:p>
            <a:pPr marL="503237" indent="-457200" eaLnBrk="1" hangingPunct="1">
              <a:buFont typeface="Georgia" pitchFamily="18" charset="0"/>
              <a:buAutoNum type="arabicPeriod"/>
              <a:defRPr/>
            </a:pPr>
            <a:endParaRPr lang="ru-RU" sz="28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uk-UA" sz="2400" dirty="0"/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rgbClr val="92D050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19100" y="704957"/>
            <a:ext cx="8382000" cy="6124575"/>
          </a:xfrm>
        </p:spPr>
        <p:txBody>
          <a:bodyPr rtlCol="0">
            <a:normAutofit fontScale="70000" lnSpcReduction="20000"/>
          </a:bodyPr>
          <a:lstStyle/>
          <a:p>
            <a:pPr marL="46037" indent="0" algn="just" eaLnBrk="1" hangingPunct="1">
              <a:buNone/>
              <a:defRPr/>
            </a:pPr>
            <a:r>
              <a:rPr lang="ru-RU" sz="2400" dirty="0" smtClean="0"/>
              <a:t>	</a:t>
            </a:r>
            <a:r>
              <a:rPr lang="ru-RU" sz="2600" dirty="0" smtClean="0"/>
              <a:t>С июня 2019 года в институте началась подготовка к прохождению профессионально-общественной аккредитации (</a:t>
            </a:r>
            <a:r>
              <a:rPr lang="ru-RU" sz="2600" dirty="0" err="1" smtClean="0"/>
              <a:t>прот</a:t>
            </a:r>
            <a:r>
              <a:rPr lang="ru-RU" sz="2600" dirty="0" smtClean="0"/>
              <a:t>. №9 от 13.06.19 г., </a:t>
            </a:r>
            <a:r>
              <a:rPr lang="ru-RU" sz="2600" dirty="0" err="1" smtClean="0"/>
              <a:t>прот</a:t>
            </a:r>
            <a:r>
              <a:rPr lang="ru-RU" sz="2600" dirty="0" smtClean="0"/>
              <a:t>. №10 от 29.08.19 г., </a:t>
            </a:r>
            <a:r>
              <a:rPr lang="ru-RU" sz="2600" dirty="0" err="1" smtClean="0"/>
              <a:t>прот</a:t>
            </a:r>
            <a:r>
              <a:rPr lang="ru-RU" sz="2600" dirty="0" smtClean="0"/>
              <a:t>. №2 от 24.10.19 г).</a:t>
            </a:r>
          </a:p>
          <a:p>
            <a:pPr marL="46037" indent="0" algn="just" eaLnBrk="1" hangingPunct="1">
              <a:buNone/>
              <a:defRPr/>
            </a:pPr>
            <a:r>
              <a:rPr lang="ru-RU" sz="2600" dirty="0"/>
              <a:t>	Согласно законодательным нормам, профессионально-общественная аккредитация образовательных программ представляет собой «признание качества и уровня подготовки выпускников, освоивших такие образовательные программы в конкретной организации, осуществляющей образовательную деятельность, отвечающими требованиям профессиональных стандартов, требованиям рынка труда к специалистам, рабочим и служащим соответствующего профиля» (часть 4, статья 96 ФЗ № 273 «Об образовании в Российской Федерации»).</a:t>
            </a:r>
          </a:p>
          <a:p>
            <a:pPr marL="46037" indent="0" algn="just" eaLnBrk="1" hangingPunct="1">
              <a:buNone/>
              <a:defRPr/>
            </a:pPr>
            <a:r>
              <a:rPr lang="ru-RU" sz="2600" dirty="0" smtClean="0"/>
              <a:t>	Общественная экспертиза проходила в три этапа:</a:t>
            </a:r>
          </a:p>
          <a:p>
            <a:pPr algn="just" eaLnBrk="1" hangingPunct="1">
              <a:buFontTx/>
              <a:buChar char="-"/>
              <a:defRPr/>
            </a:pPr>
            <a:r>
              <a:rPr lang="ru-RU" sz="2600" dirty="0" smtClean="0"/>
              <a:t>Первый </a:t>
            </a:r>
            <a:r>
              <a:rPr lang="ru-RU" sz="2600" dirty="0"/>
              <a:t>этап </a:t>
            </a:r>
            <a:r>
              <a:rPr lang="ru-RU" sz="2600" dirty="0" smtClean="0"/>
              <a:t>- заочная </a:t>
            </a:r>
            <a:r>
              <a:rPr lang="ru-RU" sz="2600" dirty="0"/>
              <a:t>экспертиза документов (самооценка основной образовательной профессиональной образовательной программы), </a:t>
            </a:r>
            <a:r>
              <a:rPr lang="ru-RU" sz="2600" dirty="0" smtClean="0"/>
              <a:t>предоставленных ТИ (ф) СВФУ.</a:t>
            </a:r>
          </a:p>
          <a:p>
            <a:pPr algn="just" eaLnBrk="1" hangingPunct="1">
              <a:buFontTx/>
              <a:buChar char="-"/>
              <a:defRPr/>
            </a:pPr>
            <a:r>
              <a:rPr lang="ru-RU" sz="2600" dirty="0" smtClean="0"/>
              <a:t>Второй этап </a:t>
            </a:r>
            <a:r>
              <a:rPr lang="ru-RU" sz="2600" dirty="0"/>
              <a:t>– очная экспертиза (визит экспертов) – работодатели, представители администраций субъектов </a:t>
            </a:r>
            <a:r>
              <a:rPr lang="ru-RU" sz="2600" dirty="0" smtClean="0"/>
              <a:t>РФ и </a:t>
            </a:r>
            <a:r>
              <a:rPr lang="ru-RU" sz="2600" dirty="0"/>
              <a:t>эксперты работают в течении трех дней на базе образовательного учреждения</a:t>
            </a:r>
            <a:r>
              <a:rPr lang="ru-RU" sz="2600" dirty="0" smtClean="0"/>
              <a:t>.</a:t>
            </a:r>
          </a:p>
          <a:p>
            <a:pPr algn="just" eaLnBrk="1" hangingPunct="1">
              <a:buFontTx/>
              <a:buChar char="-"/>
              <a:defRPr/>
            </a:pPr>
            <a:r>
              <a:rPr lang="ru-RU" sz="2600" dirty="0" smtClean="0"/>
              <a:t>Третий этап - внешняя </a:t>
            </a:r>
            <a:r>
              <a:rPr lang="ru-RU" sz="2600" dirty="0"/>
              <a:t>оценка основных образовательных </a:t>
            </a:r>
            <a:r>
              <a:rPr lang="ru-RU" sz="2600" dirty="0" smtClean="0"/>
              <a:t>программ.</a:t>
            </a:r>
          </a:p>
          <a:p>
            <a:pPr marL="46037" indent="0" algn="just" eaLnBrk="1" hangingPunct="1">
              <a:buNone/>
              <a:defRPr/>
            </a:pPr>
            <a:r>
              <a:rPr lang="ru-RU" sz="2600" dirty="0" smtClean="0"/>
              <a:t>	В </a:t>
            </a:r>
            <a:r>
              <a:rPr lang="ru-RU" sz="2600" dirty="0"/>
              <a:t>период с 08.10.2019 г. по 12.10.2019 г. </a:t>
            </a:r>
            <a:r>
              <a:rPr lang="ru-RU" sz="2600" dirty="0" smtClean="0"/>
              <a:t>был приезд главного эксперта – директора  </a:t>
            </a:r>
            <a:r>
              <a:rPr lang="ru-RU" sz="2600" dirty="0" err="1" smtClean="0"/>
              <a:t>Аккредитационного</a:t>
            </a:r>
            <a:r>
              <a:rPr lang="ru-RU" sz="2600" dirty="0" smtClean="0"/>
              <a:t> </a:t>
            </a:r>
            <a:r>
              <a:rPr lang="ru-RU" sz="2600" dirty="0"/>
              <a:t>центра «Северная столица</a:t>
            </a:r>
            <a:r>
              <a:rPr lang="ru-RU" sz="2600" dirty="0" smtClean="0"/>
              <a:t>» И.К. </a:t>
            </a:r>
            <a:r>
              <a:rPr lang="ru-RU" sz="2600" dirty="0" err="1" smtClean="0"/>
              <a:t>Дракиной</a:t>
            </a:r>
            <a:r>
              <a:rPr lang="ru-RU" sz="2600" dirty="0" smtClean="0"/>
              <a:t>.</a:t>
            </a:r>
          </a:p>
          <a:p>
            <a:pPr marL="46037" indent="0" algn="just" eaLnBrk="1" hangingPunct="1">
              <a:buNone/>
              <a:defRPr/>
            </a:pPr>
            <a:r>
              <a:rPr lang="ru-RU" sz="2600" dirty="0" smtClean="0"/>
              <a:t>	</a:t>
            </a:r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76200"/>
            <a:ext cx="8153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Подготовка и прохождение процедуры профессионально-общественной аккредитации образовательных программ ВО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4800" y="699755"/>
            <a:ext cx="5029200" cy="5701045"/>
          </a:xfrm>
        </p:spPr>
        <p:txBody>
          <a:bodyPr rtlCol="0">
            <a:noAutofit/>
          </a:bodyPr>
          <a:lstStyle/>
          <a:p>
            <a:pPr marL="46037" indent="0" algn="just" eaLnBrk="1" hangingPunct="1">
              <a:buNone/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результатам экспертизы ТИ (ф) СВФУ получил свидетельство о профессионально-общественной аккредитации всех заявленных образовательных программ: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08.03.01 Строительство (профиль – Промышленное и гражданское строительство),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21.05.04 Горное дело (специализация - Открытые горные работы),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13.03.02 Электроэнергетика и электротехника (профиль - Электрооборудование и электрохозяйство предприятий, организаций, учреждений),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01.03.02 Прикладная математика и информатика (профиль - Системное программирование и компьютерные технологии),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44.03.01 Педагогическое образование (профиль – Начальное образование),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45.03.01 Филология (профиль – Отечественная филология (Русский язык и литература).</a:t>
            </a:r>
          </a:p>
          <a:p>
            <a:pPr marL="46037" indent="0" algn="just" eaLnBrk="1" hangingPunct="1">
              <a:buNone/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3861" y="259049"/>
            <a:ext cx="8001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Подготовка и прохождение процедуры профессионально-общественной аккредитации образовательных программ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700" y="843824"/>
            <a:ext cx="3534888" cy="5556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239000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Подготовка к процедуре государственной аккредитации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ОПОП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5943600"/>
          </a:xfrm>
        </p:spPr>
        <p:txBody>
          <a:bodyPr/>
          <a:lstStyle/>
          <a:p>
            <a:pPr marL="46037" indent="0" algn="just" eaLnBrk="1" hangingPunct="1">
              <a:buFont typeface="Georgia" pitchFamily="18" charset="0"/>
              <a:buNone/>
              <a:defRPr/>
            </a:pPr>
            <a:r>
              <a:rPr lang="ru-RU" sz="1400" dirty="0"/>
              <a:t>	</a:t>
            </a:r>
            <a:r>
              <a:rPr lang="ru-RU" sz="1650" dirty="0" smtClean="0"/>
              <a:t>В 2020 году институту предстоит прохождение процедуры государственной аккредитации образовательных программ ВО. </a:t>
            </a:r>
          </a:p>
          <a:p>
            <a:pPr marL="46037" indent="0" algn="just" eaLnBrk="1" hangingPunct="1">
              <a:buFont typeface="Georgia" pitchFamily="18" charset="0"/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В 2019/2020 учебном году началась планомерная работа по подготовке к данной процедуре. Вопросы по организации и подведению этапов работы неоднократно рассматривались на заседаниях Совета.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Итоги </a:t>
            </a:r>
            <a:r>
              <a:rPr lang="ru-RU" sz="1650" dirty="0"/>
              <a:t>анкетирования обучающихся и ППС по вопросу качества </a:t>
            </a:r>
            <a:r>
              <a:rPr lang="ru-RU" sz="1650" dirty="0" smtClean="0"/>
              <a:t>обучения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№3 от 29.11.19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О </a:t>
            </a:r>
            <a:r>
              <a:rPr lang="ru-RU" sz="1650" dirty="0"/>
              <a:t>реализации практико-ориентированного обучения по реализуемым </a:t>
            </a:r>
            <a:r>
              <a:rPr lang="ru-RU" sz="1650" dirty="0" smtClean="0"/>
              <a:t>ОП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№5 от 23.01.20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Об </a:t>
            </a:r>
            <a:r>
              <a:rPr lang="ru-RU" sz="1650" dirty="0"/>
              <a:t>анализе кадровых справок к </a:t>
            </a:r>
            <a:r>
              <a:rPr lang="ru-RU" sz="1650" dirty="0" smtClean="0"/>
              <a:t>аккредитации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№6 от  27.04.20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 smtClean="0"/>
              <a:t>	Об </a:t>
            </a:r>
            <a:r>
              <a:rPr lang="ru-RU" sz="1650" dirty="0"/>
              <a:t>анализе справок о материально-техническом обеспечении </a:t>
            </a:r>
            <a:r>
              <a:rPr lang="ru-RU" sz="1650" dirty="0" smtClean="0"/>
              <a:t>ОПОП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№6 от 27.04.20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 smtClean="0"/>
              <a:t>	Результаты </a:t>
            </a:r>
            <a:r>
              <a:rPr lang="ru-RU" sz="1650" dirty="0"/>
              <a:t>"сквозной проверки" реализуемых </a:t>
            </a:r>
            <a:r>
              <a:rPr lang="ru-RU" sz="1650" dirty="0" smtClean="0"/>
              <a:t>ОП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№7 от 27.05.20 г.); 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Анализ </a:t>
            </a:r>
            <a:r>
              <a:rPr lang="ru-RU" sz="1650" dirty="0"/>
              <a:t>размещения информации на сайте </a:t>
            </a:r>
            <a:r>
              <a:rPr lang="ru-RU" sz="1650" dirty="0" smtClean="0"/>
              <a:t>института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№7 от 27.05.20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 	</a:t>
            </a:r>
            <a:r>
              <a:rPr lang="ru-RU" sz="1650" dirty="0" smtClean="0"/>
              <a:t>О </a:t>
            </a:r>
            <a:r>
              <a:rPr lang="ru-RU" sz="1650" dirty="0"/>
              <a:t>готовности к государственной </a:t>
            </a:r>
            <a:r>
              <a:rPr lang="ru-RU" sz="1650" dirty="0" smtClean="0"/>
              <a:t>аккредитации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 7 от 27.05.20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Утверждение </a:t>
            </a:r>
            <a:r>
              <a:rPr lang="ru-RU" sz="1650" dirty="0"/>
              <a:t>плана подготовки к государственной аккредитации ОПОП  с сентября по ноябрь 2020 г</a:t>
            </a:r>
            <a:r>
              <a:rPr lang="ru-RU" sz="1650" dirty="0" smtClean="0"/>
              <a:t>. (</a:t>
            </a:r>
            <a:r>
              <a:rPr lang="ru-RU" sz="1650" dirty="0" err="1" smtClean="0"/>
              <a:t>прот</a:t>
            </a:r>
            <a:r>
              <a:rPr lang="ru-RU" sz="1650" dirty="0" smtClean="0"/>
              <a:t>. №1 от 27.08.20 г.).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 smtClean="0"/>
              <a:t> 	</a:t>
            </a:r>
            <a:endParaRPr lang="ru-RU" sz="1650" dirty="0"/>
          </a:p>
          <a:p>
            <a:pPr marL="46037" indent="0" algn="just" eaLnBrk="1" hangingPunct="1">
              <a:buNone/>
              <a:defRPr/>
            </a:pPr>
            <a:endParaRPr lang="ru-RU" sz="1600" dirty="0" smtClean="0"/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</a:p>
          <a:p>
            <a:pPr marL="46037" indent="0" algn="just" eaLnBrk="1" hangingPunct="1">
              <a:buFont typeface="Georgia" pitchFamily="18" charset="0"/>
              <a:buNone/>
              <a:defRPr/>
            </a:pPr>
            <a:endParaRPr lang="ru-RU" sz="16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6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6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eaLnBrk="1" hangingPunct="1">
              <a:buFontTx/>
              <a:buChar char="-"/>
              <a:defRPr/>
            </a:pPr>
            <a:endParaRPr lang="uk-U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2070</TotalTime>
  <Words>382</Words>
  <Application>Microsoft Office PowerPoint</Application>
  <PresentationFormat>Экран (4:3)</PresentationFormat>
  <Paragraphs>122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Отчет о работе  УЧЕБНО-МЕТОДИЧЕСКОГО СОВЕТА в 2019/2020 учебном году</vt:lpstr>
      <vt:lpstr>I. ОБ УЧЕБНО-МЕТОДИЧЕСКОМ СОВЕТЕ</vt:lpstr>
      <vt:lpstr>2. Состав учебно-методического совета  на 2019/2020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Подготовка к процедуре государственной аккредитации  ОПОП ВО  </vt:lpstr>
      <vt:lpstr>Организация и координация деятельности института по учебно-методической работе с целью повышения качества обучения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Nikolay</dc:creator>
  <cp:lastModifiedBy>User</cp:lastModifiedBy>
  <cp:revision>255</cp:revision>
  <cp:lastPrinted>2016-10-17T06:36:05Z</cp:lastPrinted>
  <dcterms:created xsi:type="dcterms:W3CDTF">2013-09-23T12:03:54Z</dcterms:created>
  <dcterms:modified xsi:type="dcterms:W3CDTF">2020-10-27T07:39:51Z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