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19" r:id="rId4"/>
    <p:sldId id="303" r:id="rId5"/>
    <p:sldId id="321" r:id="rId6"/>
    <p:sldId id="318" r:id="rId7"/>
    <p:sldId id="338" r:id="rId8"/>
    <p:sldId id="340" r:id="rId9"/>
    <p:sldId id="325" r:id="rId10"/>
    <p:sldId id="345" r:id="rId11"/>
    <p:sldId id="344" r:id="rId12"/>
    <p:sldId id="33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76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5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3E3FB2-85B7-4602-B046-90A0D03E7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02206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7E186BB-0F68-4DAD-AA7B-8619848B9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13105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EA635E-DFEC-4FEA-AAFD-E0905192C667}" type="slidenum">
              <a:rPr lang="ru-RU" altLang="ru-RU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0485" name="Дата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1508" name="Дата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1509" name="Номер слайда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980C3B-2F5D-4B96-B407-9D10A515E2D9}" type="slidenum">
              <a:rPr lang="ru-RU" altLang="ru-RU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050F-CC0E-45B3-BE81-1648AC1E9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91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FE55-6330-41C6-B042-59AF1D7E3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16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57F7F-7AE6-4FE5-AD79-D826AA9F2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C053-8AD1-4E55-8F82-52FA81F7C5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856B8-9A5C-4A8C-BF13-2EF85BE8D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64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BB15B-2AED-4C84-BC34-817118AAC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52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50931-95EA-412B-8700-99885DB36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82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AFEC-2EC9-449D-84D7-34048BB3B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6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2BA76-A866-4C19-9EE4-0FFC3B48A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83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1813-0D2D-4AEE-999F-E41EE972E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77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80B0-9F4A-4D06-B7E8-D1AEFAC5D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11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D1012A9-56D9-439D-962D-EFFAAA5CC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50" r:id="rId2"/>
    <p:sldLayoutId id="2147484259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60" r:id="rId9"/>
    <p:sldLayoutId id="2147484256" r:id="rId10"/>
    <p:sldLayoutId id="2147484257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8458200" cy="2517775"/>
          </a:xfrm>
        </p:spPr>
        <p:txBody>
          <a:bodyPr/>
          <a:lstStyle/>
          <a:p>
            <a:pPr marL="18288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400" dirty="0" smtClean="0">
                <a:solidFill>
                  <a:srgbClr val="800000"/>
                </a:solidFill>
              </a:rPr>
              <a:t>Отчет о работе </a:t>
            </a:r>
            <a:br>
              <a:rPr lang="ru-RU" sz="4400" dirty="0" smtClean="0">
                <a:solidFill>
                  <a:srgbClr val="800000"/>
                </a:solidFill>
              </a:rPr>
            </a:br>
            <a:r>
              <a:rPr lang="ru-RU" sz="4400" dirty="0" smtClean="0">
                <a:solidFill>
                  <a:srgbClr val="800000"/>
                </a:solidFill>
              </a:rPr>
              <a:t>УЧЕБНО-МЕТОДИЧЕСКОГО СОВЕТА</a:t>
            </a:r>
            <a:br>
              <a:rPr lang="ru-RU" sz="4400" dirty="0" smtClean="0">
                <a:solidFill>
                  <a:srgbClr val="800000"/>
                </a:solidFill>
              </a:rPr>
            </a:br>
            <a:r>
              <a:rPr lang="ru-RU" sz="4400" dirty="0" smtClean="0">
                <a:solidFill>
                  <a:srgbClr val="800000"/>
                </a:solidFill>
              </a:rPr>
              <a:t>в 2020/2021 учебном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fontScale="40000" lnSpcReduction="2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6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литературы)</a:t>
            </a:r>
            <a:endParaRPr lang="ru-RU" sz="6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7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2020 </a:t>
            </a:r>
            <a:r>
              <a:rPr lang="ru-RU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году на основании приказа № 26-ОД от </a:t>
            </a:r>
            <a:r>
              <a:rPr lang="ru-RU" sz="7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26.03.2020 г. с </a:t>
            </a:r>
            <a:r>
              <a:rPr lang="ru-RU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целью качественной подготовки к государственной аккредитации в срок со 2 марта 2020 г. по 30 апреля 2020 г. были организованы перекрестные проверки рабочих программ дисциплин и фондов оценочных средств по всем выходящим на аккредитацию ОПОП. </a:t>
            </a:r>
            <a:endParaRPr lang="ru-RU" sz="7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7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ru-RU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результате проверки была проведена экспертиза более 4 000 рабочих программ дисциплин, практик, ГИА, ФОС и других учебно-методических материалов.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7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86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fontScale="32500" lnSpcReduction="2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6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литературы)</a:t>
            </a:r>
            <a:endParaRPr lang="ru-RU" sz="6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 2020 г. ППС института было разработано и обновлено 833 рабочих программ дисциплин и практик, разработано и утверждено 780 электронных образовательных ресурсов дисциплин, практик и программ ГИА, 12 учебно- </a:t>
            </a:r>
            <a:r>
              <a:rPr lang="ru-RU" sz="5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методических </a:t>
            </a: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изданий</a:t>
            </a:r>
            <a:r>
              <a:rPr lang="ru-RU" sz="5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В </a:t>
            </a: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2020 г. был продолжена работа по разработке фондов оценочных средств как неотъемлемой части нормативно-методического обеспечения системы оценки качества освоения обучающимися образовательных программ. За 2020 г. были качественно разработаны и качественно обновлены </a:t>
            </a:r>
            <a:r>
              <a:rPr lang="ru-RU" sz="5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ФОСы</a:t>
            </a: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по всем реализуемым дисциплинам ОПОП института.</a:t>
            </a:r>
            <a:endParaRPr lang="ru-RU" sz="5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5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Содержание </a:t>
            </a: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учебных планов соответствует требованиям ФГОС по направлениям подготовки/специальностям. В соответствии с требованиями ФГОС ВО и Порядком проектирования и разработки базовых учебных планов по направлению подготовки/специальности на основе ФГОС ВО в </a:t>
            </a:r>
            <a:r>
              <a:rPr lang="ru-RU" sz="5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2020-2021 </a:t>
            </a: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уч. году было разработано </a:t>
            </a:r>
            <a:r>
              <a:rPr lang="ru-RU" sz="5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13 </a:t>
            </a: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базовых учебных плана, из них 8 по ФГОС ВО 3++. </a:t>
            </a:r>
            <a:endParaRPr lang="ru-RU" sz="5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5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2020-2021 </a:t>
            </a:r>
            <a:r>
              <a:rPr lang="ru-RU" sz="5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уч.г</a:t>
            </a: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было разработано 13 индивидуальных учебных планов для студентов, обучающихся по ускоренной образовательной программе (заочная форма) на весь срок </a:t>
            </a:r>
            <a:r>
              <a:rPr lang="ru-RU" sz="5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обучения.</a:t>
            </a:r>
            <a:endParaRPr lang="ru-RU" sz="5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4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39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marL="46037" indent="0" eaLnBrk="1" hangingPunct="1">
              <a:buFont typeface="Georgia" pitchFamily="18" charset="0"/>
              <a:buNone/>
              <a:defRPr/>
            </a:pPr>
            <a:r>
              <a:rPr lang="ru-RU" altLang="uk-UA" sz="2600" dirty="0" smtClean="0"/>
              <a:t>Проект постановления:</a:t>
            </a:r>
          </a:p>
          <a:p>
            <a:pPr eaLnBrk="1" hangingPunct="1">
              <a:defRPr/>
            </a:pPr>
            <a:r>
              <a:rPr lang="ru-RU" altLang="uk-UA" sz="2600" dirty="0" smtClean="0"/>
              <a:t>1. Информацию принять к сведению.</a:t>
            </a:r>
          </a:p>
          <a:p>
            <a:pPr eaLnBrk="1" hangingPunct="1">
              <a:defRPr/>
            </a:pPr>
            <a:r>
              <a:rPr lang="ru-RU" altLang="uk-UA" sz="2600" dirty="0" smtClean="0"/>
              <a:t>2. Признать работу УМС в 2020-2021 </a:t>
            </a:r>
            <a:r>
              <a:rPr lang="ru-RU" altLang="uk-UA" sz="2600" dirty="0" err="1" smtClean="0"/>
              <a:t>уч.г</a:t>
            </a:r>
            <a:r>
              <a:rPr lang="ru-RU" altLang="uk-UA" sz="2600" dirty="0" smtClean="0"/>
              <a:t>. удовлетворительной.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. ОБ УЧЕБНО-МЕТОДИЧЕСКОМ СОВЕТЕ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800" b="1" i="1" dirty="0" smtClean="0">
                <a:solidFill>
                  <a:schemeClr val="tx1"/>
                </a:solidFill>
              </a:rPr>
              <a:t>	</a:t>
            </a:r>
            <a:r>
              <a:rPr lang="ru-RU" altLang="ru-RU" sz="2400" dirty="0" smtClean="0">
                <a:solidFill>
                  <a:schemeClr val="tx1"/>
                </a:solidFill>
              </a:rPr>
              <a:t>В целях координации деятельности структурных подразделений, занимающихся образовательной деятельностью в ТИ (ф) СВФУ, и структурных вспомогательных подразделений, обеспечивающих учебный процесс, в Институте функционирует Учебно-методический совет (УМС). </a:t>
            </a:r>
          </a:p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</a:rPr>
              <a:t>	Деятельность УМС направлена на повышение качества организации учебно-методической работы в Институте, широкое обсуждение ведущими специалистами основных вопросов учебно-методического характера, плана издания учебной, учебно-методической литературы и подготовку рекомендаций для принятия решений по повышению эффективности и качества образовательной деятельности Ученым советом ТИ (ф) СВФУ и директоратом.</a:t>
            </a:r>
          </a:p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altLang="ru-RU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86800" cy="838200"/>
          </a:xfrm>
        </p:spPr>
        <p:txBody>
          <a:bodyPr/>
          <a:lstStyle/>
          <a:p>
            <a:pPr marL="0" indent="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2. Состав учебно-методического совета 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на 2020/2021 учебный год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1219200"/>
            <a:ext cx="8153400" cy="5181600"/>
          </a:xfrm>
        </p:spPr>
        <p:txBody>
          <a:bodyPr rtlCol="0">
            <a:normAutofit fontScale="700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Состав УМС ТИ (ф) СВФУ в 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2020-2021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уч.г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представлен научно-педагогическими работниками структурных и учебных подразделений ТИ (ф) СВФУ.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Руководство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работой УМС ТИ (ф) СВФУ в отчетном году осуществляли: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Яковлева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Л.А., зам. директора по УР,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к.филол.н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- председатель Совета;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Ядреева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Л.Д., зав. учебно-методическим отделом – заместитель председателя Совета.	</a:t>
            </a: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Подготовку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заседаний совета и оформление документации Совета осуществлял секретарь УМС –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Вычужина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Ольга Тимофеевна, ведущий специалист Учебно-методического отдела.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Качественный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состав УМС обеспечивался 75% кандидатами наук. 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Члены УМС: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Косарев Л.В.,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СД, к.т.н.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Рукович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А.В.,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ЭПиАПП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к.г.-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доцент.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Рочев В.Ф.,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ГД, к.т.н., доцент.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Мамедова Л.В.,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ПиМНО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к.п.н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доцент.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Погуляева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И.А.,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ОД, к.б.н. 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6.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Самохина В.М.,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МиИ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к.п.н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7. Ахмедов Т.А.,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ЭиСГД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к.и.н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доцент.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8.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Булгатова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Н.С., зав. библиотекой (по приглашению).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28600" y="381000"/>
            <a:ext cx="8610600" cy="59436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План работы УМС ТИ (ф) СВФУ на </a:t>
            </a:r>
            <a:r>
              <a:rPr lang="ru-RU" sz="2900" dirty="0" smtClean="0">
                <a:solidFill>
                  <a:schemeClr val="tx1"/>
                </a:solidFill>
              </a:rPr>
              <a:t>2020-2021 </a:t>
            </a:r>
            <a:r>
              <a:rPr lang="ru-RU" sz="2900" dirty="0" err="1">
                <a:solidFill>
                  <a:schemeClr val="tx1"/>
                </a:solidFill>
              </a:rPr>
              <a:t>уч.г</a:t>
            </a:r>
            <a:r>
              <a:rPr lang="ru-RU" sz="2900" dirty="0">
                <a:solidFill>
                  <a:schemeClr val="tx1"/>
                </a:solidFill>
              </a:rPr>
              <a:t>. был утвержден на заседании Совета </a:t>
            </a:r>
            <a:r>
              <a:rPr lang="ru-RU" sz="2900" dirty="0" smtClean="0">
                <a:solidFill>
                  <a:schemeClr val="tx1"/>
                </a:solidFill>
              </a:rPr>
              <a:t>27 </a:t>
            </a:r>
            <a:r>
              <a:rPr lang="ru-RU" sz="2900" dirty="0">
                <a:solidFill>
                  <a:schemeClr val="tx1"/>
                </a:solidFill>
              </a:rPr>
              <a:t>августа </a:t>
            </a:r>
            <a:r>
              <a:rPr lang="ru-RU" sz="2900" dirty="0" smtClean="0">
                <a:solidFill>
                  <a:schemeClr val="tx1"/>
                </a:solidFill>
              </a:rPr>
              <a:t>2020 </a:t>
            </a:r>
            <a:r>
              <a:rPr lang="ru-RU" sz="2900" dirty="0">
                <a:solidFill>
                  <a:schemeClr val="tx1"/>
                </a:solidFill>
              </a:rPr>
              <a:t>года (</a:t>
            </a:r>
            <a:r>
              <a:rPr lang="ru-RU" sz="2900" dirty="0" err="1">
                <a:solidFill>
                  <a:schemeClr val="tx1"/>
                </a:solidFill>
              </a:rPr>
              <a:t>прот</a:t>
            </a:r>
            <a:r>
              <a:rPr lang="ru-RU" sz="2900" dirty="0">
                <a:solidFill>
                  <a:schemeClr val="tx1"/>
                </a:solidFill>
              </a:rPr>
              <a:t>. </a:t>
            </a:r>
            <a:r>
              <a:rPr lang="ru-RU" sz="2900" dirty="0" smtClean="0">
                <a:solidFill>
                  <a:schemeClr val="tx1"/>
                </a:solidFill>
              </a:rPr>
              <a:t>№01) </a:t>
            </a:r>
            <a:r>
              <a:rPr lang="ru-RU" sz="2900" dirty="0">
                <a:solidFill>
                  <a:schemeClr val="tx1"/>
                </a:solidFill>
              </a:rPr>
              <a:t>и на заседании Ученого Совета от </a:t>
            </a:r>
            <a:r>
              <a:rPr lang="ru-RU" sz="2900" dirty="0" smtClean="0">
                <a:solidFill>
                  <a:schemeClr val="tx1"/>
                </a:solidFill>
              </a:rPr>
              <a:t>31 </a:t>
            </a:r>
            <a:r>
              <a:rPr lang="ru-RU" sz="2900" dirty="0">
                <a:solidFill>
                  <a:schemeClr val="tx1"/>
                </a:solidFill>
              </a:rPr>
              <a:t>августа </a:t>
            </a:r>
            <a:r>
              <a:rPr lang="ru-RU" sz="2900" dirty="0" smtClean="0">
                <a:solidFill>
                  <a:schemeClr val="tx1"/>
                </a:solidFill>
              </a:rPr>
              <a:t>2020 </a:t>
            </a:r>
            <a:r>
              <a:rPr lang="ru-RU" sz="2900" dirty="0">
                <a:solidFill>
                  <a:schemeClr val="tx1"/>
                </a:solidFill>
              </a:rPr>
              <a:t>года (</a:t>
            </a:r>
            <a:r>
              <a:rPr lang="ru-RU" sz="2900" dirty="0" err="1">
                <a:solidFill>
                  <a:schemeClr val="tx1"/>
                </a:solidFill>
              </a:rPr>
              <a:t>прот</a:t>
            </a:r>
            <a:r>
              <a:rPr lang="ru-RU" sz="2900" dirty="0">
                <a:solidFill>
                  <a:schemeClr val="tx1"/>
                </a:solidFill>
              </a:rPr>
              <a:t>. №</a:t>
            </a:r>
            <a:r>
              <a:rPr lang="ru-RU" sz="2900" dirty="0" smtClean="0">
                <a:solidFill>
                  <a:schemeClr val="tx1"/>
                </a:solidFill>
              </a:rPr>
              <a:t>06).</a:t>
            </a: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9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Ежемесячно перед очередным заседанием Совета повестка уточняется и корректируется с учетом поступивших предложений и актуальных вопросов учебно-методической работы института</a:t>
            </a:r>
            <a:r>
              <a:rPr lang="ru-RU" sz="2900" dirty="0" smtClean="0">
                <a:solidFill>
                  <a:schemeClr val="tx1"/>
                </a:solidFill>
              </a:rPr>
              <a:t>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ru-RU" sz="2900" dirty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С </a:t>
            </a:r>
            <a:r>
              <a:rPr lang="ru-RU" sz="2900" dirty="0" smtClean="0">
                <a:solidFill>
                  <a:schemeClr val="tx1"/>
                </a:solidFill>
              </a:rPr>
              <a:t>2014 </a:t>
            </a:r>
            <a:r>
              <a:rPr lang="ru-RU" sz="2900" dirty="0">
                <a:solidFill>
                  <a:schemeClr val="tx1"/>
                </a:solidFill>
              </a:rPr>
              <a:t>года деятельность УМС </a:t>
            </a:r>
            <a:r>
              <a:rPr lang="ru-RU" sz="2900" dirty="0" smtClean="0">
                <a:solidFill>
                  <a:schemeClr val="tx1"/>
                </a:solidFill>
              </a:rPr>
              <a:t>ТИ (ф) СВФУ </a:t>
            </a:r>
            <a:r>
              <a:rPr lang="ru-RU" sz="2900" dirty="0">
                <a:solidFill>
                  <a:schemeClr val="tx1"/>
                </a:solidFill>
              </a:rPr>
              <a:t>регламентируется </a:t>
            </a:r>
            <a:r>
              <a:rPr lang="ru-RU" sz="2900" dirty="0" smtClean="0">
                <a:solidFill>
                  <a:schemeClr val="tx1"/>
                </a:solidFill>
              </a:rPr>
              <a:t>положением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smtClean="0">
                <a:solidFill>
                  <a:schemeClr val="tx1"/>
                </a:solidFill>
              </a:rPr>
              <a:t>утвержденным </a:t>
            </a:r>
            <a:r>
              <a:rPr lang="ru-RU" sz="2900" dirty="0">
                <a:solidFill>
                  <a:schemeClr val="tx1"/>
                </a:solidFill>
              </a:rPr>
              <a:t>Ученым советом </a:t>
            </a:r>
            <a:r>
              <a:rPr lang="ru-RU" sz="2900" dirty="0" smtClean="0">
                <a:solidFill>
                  <a:schemeClr val="tx1"/>
                </a:solidFill>
              </a:rPr>
              <a:t>ТИ (ф) СВФУ 06 марта 2014 года. </a:t>
            </a:r>
            <a:endParaRPr lang="ru-RU" sz="3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/>
          <p:cNvSpPr>
            <a:spLocks noGrp="1"/>
          </p:cNvSpPr>
          <p:nvPr>
            <p:ph sz="quarter" idx="13"/>
          </p:nvPr>
        </p:nvSpPr>
        <p:spPr>
          <a:xfrm>
            <a:off x="533400" y="457200"/>
            <a:ext cx="7848600" cy="5334000"/>
          </a:xfrm>
        </p:spPr>
        <p:txBody>
          <a:bodyPr rtlCol="0">
            <a:normAutofit lnSpcReduction="10000"/>
          </a:bodyPr>
          <a:lstStyle/>
          <a:p>
            <a:pPr indent="-182880" algn="just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r>
              <a:rPr lang="ru-RU" altLang="ru-RU" sz="2600" dirty="0" smtClean="0">
                <a:solidFill>
                  <a:schemeClr val="tx1"/>
                </a:solidFill>
              </a:rPr>
              <a:t>Информация по итогам заседаний Совета, постановления регулярно размещаются на официальный сайт института в раздел «Учебно-методический совет» и раздаются в качестве комплектов материалов согласно повесткам заседаний членам Совета для дальнейшего обсуждения на заседаниях кафедр.</a:t>
            </a:r>
          </a:p>
          <a:p>
            <a:pPr indent="-182880" algn="just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r>
              <a:rPr lang="ru-RU" altLang="ru-RU" sz="2600" dirty="0" smtClean="0">
                <a:solidFill>
                  <a:schemeClr val="tx1"/>
                </a:solidFill>
              </a:rPr>
              <a:t>За 2020-2021 уч. год состоялось 9 заседаний Учебно-методического Совета. Подробная информация по месяцам учебного года о повестках заседаний, рассмотренных вопросах, утверждении учебно-методических материалов представлена в протоколах Совета. </a:t>
            </a:r>
          </a:p>
          <a:p>
            <a:pPr indent="-182880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endParaRPr lang="ru-RU" altLang="ru-RU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Приоритетные направления работы </a:t>
            </a:r>
          </a:p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УМС ТИ (ф) СВФУ в 2020-20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уч.г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.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503237" indent="-457200" algn="just" eaLnBrk="1" hangingPunct="1">
              <a:buFont typeface="Georgia" pitchFamily="18" charset="0"/>
              <a:buAutoNum type="arabicPeriod"/>
              <a:defRPr/>
            </a:pPr>
            <a:r>
              <a:rPr lang="ru-RU" sz="2800" dirty="0" smtClean="0"/>
              <a:t>Итоговая подготовка </a:t>
            </a:r>
            <a:r>
              <a:rPr lang="ru-RU" sz="2800" dirty="0"/>
              <a:t>к процедуре </a:t>
            </a:r>
            <a:r>
              <a:rPr lang="ru-RU" sz="2800" dirty="0" smtClean="0"/>
              <a:t>государственной </a:t>
            </a:r>
            <a:r>
              <a:rPr lang="ru-RU" sz="2800" dirty="0"/>
              <a:t>аккредитации ОПОП </a:t>
            </a:r>
            <a:r>
              <a:rPr lang="ru-RU" sz="2800" dirty="0" smtClean="0"/>
              <a:t>ВО.</a:t>
            </a:r>
          </a:p>
          <a:p>
            <a:pPr marL="503237" indent="-457200" algn="just" eaLnBrk="1" hangingPunct="1">
              <a:buFont typeface="Georgia" pitchFamily="18" charset="0"/>
              <a:buAutoNum type="arabicPeriod"/>
              <a:defRPr/>
            </a:pPr>
            <a:r>
              <a:rPr lang="ru-RU" sz="2800" dirty="0" smtClean="0"/>
              <a:t>Организация </a:t>
            </a:r>
            <a:r>
              <a:rPr lang="ru-RU" sz="2800" dirty="0"/>
              <a:t>и координация деятельности института по учебно-методической работе с целью повышения качества </a:t>
            </a:r>
            <a:r>
              <a:rPr lang="ru-RU" sz="2800" dirty="0" smtClean="0"/>
              <a:t>обучения.</a:t>
            </a:r>
          </a:p>
          <a:p>
            <a:pPr marL="503237" indent="-457200" algn="just" eaLnBrk="1" hangingPunct="1">
              <a:buFont typeface="Georgia" pitchFamily="18" charset="0"/>
              <a:buAutoNum type="arabicPeriod"/>
              <a:defRPr/>
            </a:pPr>
            <a:r>
              <a:rPr lang="ru-RU" sz="2800" dirty="0"/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</a:t>
            </a:r>
            <a:r>
              <a:rPr lang="ru-RU" sz="2800" dirty="0" smtClean="0"/>
              <a:t>).</a:t>
            </a:r>
            <a:endParaRPr lang="ru-RU" sz="2800" dirty="0"/>
          </a:p>
          <a:p>
            <a:pPr marL="503237" indent="-457200" eaLnBrk="1" hangingPunct="1">
              <a:buFont typeface="Georgia" pitchFamily="18" charset="0"/>
              <a:buAutoNum type="arabicPeriod"/>
              <a:defRPr/>
            </a:pPr>
            <a:endParaRPr lang="ru-RU" sz="2800" dirty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uk-UA" sz="2400" dirty="0"/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000" dirty="0">
              <a:solidFill>
                <a:srgbClr val="92D050"/>
              </a:solidFill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239000" cy="11430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Подготовка к процедуре государственной аккредитации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ОПОП ВО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uk-UA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3400" y="685800"/>
            <a:ext cx="8229600" cy="5943600"/>
          </a:xfrm>
        </p:spPr>
        <p:txBody>
          <a:bodyPr/>
          <a:lstStyle/>
          <a:p>
            <a:pPr marL="46037" indent="0" algn="just" eaLnBrk="1" hangingPunct="1">
              <a:buFont typeface="Georgia" pitchFamily="18" charset="0"/>
              <a:buNone/>
              <a:defRPr/>
            </a:pPr>
            <a:r>
              <a:rPr lang="ru-RU" sz="1400" dirty="0"/>
              <a:t>	</a:t>
            </a:r>
            <a:r>
              <a:rPr lang="ru-RU" sz="1650" dirty="0" smtClean="0"/>
              <a:t>В 2020/2021 году институту предстояло прохождение процедуры государственной аккредитации образовательных программ ВО. </a:t>
            </a:r>
          </a:p>
          <a:p>
            <a:pPr marL="46037" indent="0" algn="just" eaLnBrk="1" hangingPunct="1">
              <a:buFont typeface="Georgia" pitchFamily="18" charset="0"/>
              <a:buNone/>
              <a:defRPr/>
            </a:pPr>
            <a:r>
              <a:rPr lang="ru-RU" sz="1650" dirty="0"/>
              <a:t>	</a:t>
            </a:r>
            <a:r>
              <a:rPr lang="ru-RU" sz="1650" dirty="0" smtClean="0"/>
              <a:t>Еще в 2019/2020 учебном году началась планомерная работа по подготовке к данной процедуре, которая продолжилась в 2020/2021 году. Вопросы по организации и подведению этапов работы неоднократно рассматривались на заседаниях Совета.</a:t>
            </a:r>
          </a:p>
          <a:p>
            <a:pPr marL="46037" indent="0" algn="just" eaLnBrk="1" hangingPunct="1">
              <a:buNone/>
              <a:defRPr/>
            </a:pPr>
            <a:r>
              <a:rPr lang="ru-RU" sz="1650" dirty="0"/>
              <a:t>	</a:t>
            </a:r>
            <a:r>
              <a:rPr lang="ru-RU" sz="1600" dirty="0" smtClean="0"/>
              <a:t>Утверждение </a:t>
            </a:r>
            <a:r>
              <a:rPr lang="ru-RU" sz="1600" dirty="0"/>
              <a:t>плана подготовки к государственной аккредитации ОПОП  с сентября по ноябрь 2020 г</a:t>
            </a:r>
            <a:r>
              <a:rPr lang="ru-RU" sz="1600" dirty="0" smtClean="0"/>
              <a:t>. (</a:t>
            </a:r>
            <a:r>
              <a:rPr lang="ru-RU" sz="1600" dirty="0" err="1" smtClean="0"/>
              <a:t>прот</a:t>
            </a:r>
            <a:r>
              <a:rPr lang="ru-RU" sz="1600" dirty="0" smtClean="0"/>
              <a:t>. №1 от 27.08.20 г.);</a:t>
            </a:r>
          </a:p>
          <a:p>
            <a:pPr marL="46037" indent="0" algn="just" eaLnBrk="1" hangingPunct="1">
              <a:buNone/>
              <a:defRPr/>
            </a:pPr>
            <a:r>
              <a:rPr lang="ru-RU" sz="1600" dirty="0"/>
              <a:t>	</a:t>
            </a:r>
            <a:r>
              <a:rPr lang="ru-RU" sz="1600" dirty="0" smtClean="0"/>
              <a:t>О </a:t>
            </a:r>
            <a:r>
              <a:rPr lang="ru-RU" sz="1600" dirty="0"/>
              <a:t>ходе подготовки к процедуре государственной аккредитации. Анализ выполнения требований ФГОС ВО к кадровым условиям реализации программ </a:t>
            </a:r>
            <a:r>
              <a:rPr lang="ru-RU" sz="1600" dirty="0" err="1"/>
              <a:t>бакалавриата</a:t>
            </a:r>
            <a:r>
              <a:rPr lang="ru-RU" sz="1600" dirty="0"/>
              <a:t> и </a:t>
            </a:r>
            <a:r>
              <a:rPr lang="ru-RU" sz="1600" dirty="0" err="1" smtClean="0"/>
              <a:t>специалитета</a:t>
            </a:r>
            <a:r>
              <a:rPr lang="ru-RU" sz="1600" dirty="0" smtClean="0"/>
              <a:t> (</a:t>
            </a:r>
            <a:r>
              <a:rPr lang="ru-RU" sz="1600" dirty="0" err="1" smtClean="0"/>
              <a:t>прот</a:t>
            </a:r>
            <a:r>
              <a:rPr lang="ru-RU" sz="1600" dirty="0" smtClean="0"/>
              <a:t>. №2 от 01.10.20 г.);</a:t>
            </a:r>
          </a:p>
          <a:p>
            <a:pPr marL="46037" indent="0" algn="just" eaLnBrk="1" hangingPunct="1">
              <a:buNone/>
              <a:defRPr/>
            </a:pPr>
            <a:r>
              <a:rPr lang="ru-RU" sz="1600" dirty="0"/>
              <a:t>	</a:t>
            </a:r>
            <a:r>
              <a:rPr lang="ru-RU" sz="1600" dirty="0" smtClean="0"/>
              <a:t>Анализ </a:t>
            </a:r>
            <a:r>
              <a:rPr lang="ru-RU" sz="1600" dirty="0"/>
              <a:t>справок по материально-техническому </a:t>
            </a:r>
            <a:r>
              <a:rPr lang="ru-RU" sz="1600" dirty="0" smtClean="0"/>
              <a:t>оснащению (</a:t>
            </a:r>
            <a:r>
              <a:rPr lang="ru-RU" sz="1600" dirty="0" err="1" smtClean="0"/>
              <a:t>прот</a:t>
            </a:r>
            <a:r>
              <a:rPr lang="ru-RU" sz="1600" dirty="0" smtClean="0"/>
              <a:t>. №2 от 01.10.20 г.);</a:t>
            </a:r>
          </a:p>
          <a:p>
            <a:pPr marL="46037" indent="0" algn="just" eaLnBrk="1" hangingPunct="1">
              <a:buNone/>
              <a:defRPr/>
            </a:pPr>
            <a:r>
              <a:rPr lang="ru-RU" sz="1600" dirty="0"/>
              <a:t>	</a:t>
            </a:r>
            <a:r>
              <a:rPr lang="ru-RU" sz="1600" dirty="0" smtClean="0"/>
              <a:t>О </a:t>
            </a:r>
            <a:r>
              <a:rPr lang="ru-RU" sz="1600" dirty="0"/>
              <a:t>подготовке к государственной </a:t>
            </a:r>
            <a:r>
              <a:rPr lang="ru-RU" sz="1600" dirty="0" smtClean="0"/>
              <a:t>аккредитации (</a:t>
            </a:r>
            <a:r>
              <a:rPr lang="ru-RU" sz="1600" dirty="0" err="1" smtClean="0"/>
              <a:t>прот</a:t>
            </a:r>
            <a:r>
              <a:rPr lang="ru-RU" sz="1600" dirty="0" smtClean="0"/>
              <a:t>. №3 от 26.10.20 г.);  </a:t>
            </a:r>
            <a:endParaRPr lang="ru-RU" sz="1600" dirty="0"/>
          </a:p>
          <a:p>
            <a:pPr marL="46037" indent="0" algn="just" eaLnBrk="1" hangingPunct="1">
              <a:buNone/>
              <a:defRPr/>
            </a:pPr>
            <a:r>
              <a:rPr lang="ru-RU" sz="1600" dirty="0"/>
              <a:t>	</a:t>
            </a:r>
            <a:r>
              <a:rPr lang="ru-RU" sz="1600" dirty="0" smtClean="0"/>
              <a:t>Анализ </a:t>
            </a:r>
            <a:r>
              <a:rPr lang="ru-RU" sz="1600" dirty="0"/>
              <a:t>результатов мониторинга уровня подготовки студентов 1 </a:t>
            </a:r>
            <a:r>
              <a:rPr lang="ru-RU" sz="1600" dirty="0" smtClean="0"/>
              <a:t>курса (</a:t>
            </a:r>
            <a:r>
              <a:rPr lang="ru-RU" sz="1600" dirty="0" err="1"/>
              <a:t>прот</a:t>
            </a:r>
            <a:r>
              <a:rPr lang="ru-RU" sz="1600" dirty="0"/>
              <a:t>. №3 от 26.10.20 г.);  </a:t>
            </a:r>
          </a:p>
          <a:p>
            <a:pPr marL="46037" indent="0" algn="just" eaLnBrk="1" hangingPunct="1">
              <a:buNone/>
              <a:defRPr/>
            </a:pPr>
            <a:r>
              <a:rPr lang="ru-RU" sz="1600" dirty="0"/>
              <a:t>	</a:t>
            </a:r>
            <a:r>
              <a:rPr lang="ru-RU" sz="1600" dirty="0" smtClean="0"/>
              <a:t>Анализ </a:t>
            </a:r>
            <a:r>
              <a:rPr lang="ru-RU" sz="1600" dirty="0"/>
              <a:t>размещения обязательной информации на сайте института (</a:t>
            </a:r>
            <a:r>
              <a:rPr lang="ru-RU" sz="1600" dirty="0" err="1"/>
              <a:t>прот</a:t>
            </a:r>
            <a:r>
              <a:rPr lang="ru-RU" sz="1600" dirty="0"/>
              <a:t>. №3 от 26.10.20 г.); </a:t>
            </a:r>
            <a:r>
              <a:rPr lang="ru-RU" sz="1600" dirty="0" smtClean="0"/>
              <a:t> </a:t>
            </a:r>
            <a:endParaRPr lang="ru-RU" sz="1600" dirty="0"/>
          </a:p>
          <a:p>
            <a:pPr marL="46037" indent="0" algn="just" eaLnBrk="1" hangingPunct="1">
              <a:buNone/>
              <a:defRPr/>
            </a:pPr>
            <a:r>
              <a:rPr lang="ru-RU" sz="1600" dirty="0"/>
              <a:t>	</a:t>
            </a:r>
            <a:r>
              <a:rPr lang="ru-RU" sz="1600" dirty="0" smtClean="0"/>
              <a:t>О </a:t>
            </a:r>
            <a:r>
              <a:rPr lang="ru-RU" sz="1600" dirty="0" err="1"/>
              <a:t>книгообеспеченности</a:t>
            </a:r>
            <a:r>
              <a:rPr lang="ru-RU" sz="1600" dirty="0"/>
              <a:t> учебной литературой основных профессиональных образовательных программ, реализуемых в </a:t>
            </a:r>
            <a:r>
              <a:rPr lang="ru-RU" sz="1600" dirty="0" smtClean="0"/>
              <a:t>институте (</a:t>
            </a:r>
            <a:r>
              <a:rPr lang="ru-RU" sz="1600" dirty="0" err="1"/>
              <a:t>прот</a:t>
            </a:r>
            <a:r>
              <a:rPr lang="ru-RU" sz="1600" dirty="0"/>
              <a:t>. №3 от 26.10.20 г</a:t>
            </a:r>
            <a:r>
              <a:rPr lang="ru-RU" sz="1600" dirty="0" smtClean="0"/>
              <a:t>.).</a:t>
            </a:r>
            <a:endParaRPr lang="ru-RU" sz="1600" dirty="0"/>
          </a:p>
          <a:p>
            <a:pPr marL="46037" indent="0" algn="just" eaLnBrk="1" hangingPunct="1">
              <a:buNone/>
              <a:defRPr/>
            </a:pPr>
            <a:endParaRPr lang="ru-RU" sz="1650" dirty="0"/>
          </a:p>
          <a:p>
            <a:pPr marL="46037" indent="0" algn="just" eaLnBrk="1" hangingPunct="1">
              <a:buNone/>
              <a:defRPr/>
            </a:pPr>
            <a:endParaRPr lang="ru-RU" sz="1650" dirty="0" smtClean="0"/>
          </a:p>
          <a:p>
            <a:pPr marL="46037" indent="0" algn="just" eaLnBrk="1" hangingPunct="1">
              <a:buNone/>
              <a:defRPr/>
            </a:pPr>
            <a:endParaRPr lang="ru-RU" sz="1650" dirty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600" dirty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400" dirty="0" smtClean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400" dirty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400" dirty="0" smtClean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ru-RU" sz="1400" dirty="0" smtClean="0"/>
          </a:p>
          <a:p>
            <a:pPr eaLnBrk="1" hangingPunct="1">
              <a:buFontTx/>
              <a:buChar char="-"/>
              <a:defRPr/>
            </a:pPr>
            <a:endParaRPr lang="uk-UA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6511925" cy="11430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Организация и координация деятельности института по учебно-методической работе с целью повышения качества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обучения</a:t>
            </a:r>
            <a:endParaRPr lang="uk-UA" sz="1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3400" y="685800"/>
            <a:ext cx="8229600" cy="5943600"/>
          </a:xfrm>
        </p:spPr>
        <p:txBody>
          <a:bodyPr/>
          <a:lstStyle/>
          <a:p>
            <a:pPr marL="46037" indent="0" algn="just">
              <a:buNone/>
            </a:pPr>
            <a:r>
              <a:rPr lang="ru-RU" sz="1400" dirty="0"/>
              <a:t>	</a:t>
            </a:r>
            <a:r>
              <a:rPr lang="ru-RU" sz="1100" dirty="0" smtClean="0"/>
              <a:t>В </a:t>
            </a:r>
            <a:r>
              <a:rPr lang="ru-RU" sz="1100" dirty="0"/>
              <a:t>рамках </a:t>
            </a:r>
            <a:r>
              <a:rPr lang="ru-RU" sz="1100" dirty="0" smtClean="0"/>
              <a:t>данного направления были </a:t>
            </a:r>
            <a:r>
              <a:rPr lang="ru-RU" sz="1100" dirty="0"/>
              <a:t>проанализированы актуальные вопросы по оценке качества образовательного процесса</a:t>
            </a:r>
            <a:r>
              <a:rPr lang="ru-RU" sz="1100" dirty="0" smtClean="0"/>
              <a:t>:</a:t>
            </a:r>
          </a:p>
          <a:p>
            <a:pPr marL="46037" indent="0" algn="just">
              <a:buNone/>
            </a:pPr>
            <a:r>
              <a:rPr lang="ru-RU" sz="1100" dirty="0" smtClean="0"/>
              <a:t>Организация </a:t>
            </a:r>
            <a:r>
              <a:rPr lang="ru-RU" sz="1100" dirty="0"/>
              <a:t>учебного процесса студентов 2-5 курсов  после 15 сентября 2020 г</a:t>
            </a:r>
            <a:r>
              <a:rPr lang="ru-RU" sz="1100" dirty="0" smtClean="0"/>
              <a:t>.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№1 от 27.08.20 г.);</a:t>
            </a:r>
          </a:p>
          <a:p>
            <a:pPr marL="46037" indent="0" algn="just">
              <a:buNone/>
            </a:pPr>
            <a:r>
              <a:rPr lang="ru-RU" sz="1100" dirty="0"/>
              <a:t>Итоги внутреннего аудита по анализу соответствия фактической обеспеченности учебной и учебно-методической литературой требованиям ФГОС ВО (</a:t>
            </a:r>
            <a:r>
              <a:rPr lang="ru-RU" sz="1100" dirty="0" err="1"/>
              <a:t>прот</a:t>
            </a:r>
            <a:r>
              <a:rPr lang="ru-RU" sz="1100" dirty="0"/>
              <a:t>. №1 от 27.08.20 г.);</a:t>
            </a:r>
          </a:p>
          <a:p>
            <a:pPr marL="46037" indent="0" algn="just">
              <a:buNone/>
            </a:pPr>
            <a:r>
              <a:rPr lang="ru-RU" sz="1100" dirty="0" smtClean="0"/>
              <a:t>Об </a:t>
            </a:r>
            <a:r>
              <a:rPr lang="ru-RU" sz="1100" dirty="0"/>
              <a:t>итогах проведения государственной итоговой аттестации выпускников 2020 и итогах предварительного </a:t>
            </a:r>
            <a:r>
              <a:rPr lang="ru-RU" sz="1100" dirty="0" smtClean="0"/>
              <a:t>трудоустройства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№2 от 01.10.20 г.);</a:t>
            </a:r>
          </a:p>
          <a:p>
            <a:pPr marL="46037" indent="0" algn="just">
              <a:buNone/>
            </a:pPr>
            <a:r>
              <a:rPr lang="ru-RU" sz="1100" dirty="0" smtClean="0"/>
              <a:t>О </a:t>
            </a:r>
            <a:r>
              <a:rPr lang="ru-RU" sz="1100" dirty="0"/>
              <a:t>трудоустройстве выпускников 2020 </a:t>
            </a:r>
            <a:r>
              <a:rPr lang="ru-RU" sz="1100" dirty="0" smtClean="0"/>
              <a:t>года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№3 от 26.10.20 г.); </a:t>
            </a:r>
            <a:endParaRPr lang="ru-RU" sz="1100" dirty="0"/>
          </a:p>
          <a:p>
            <a:pPr marL="46037" indent="0" algn="just">
              <a:buNone/>
            </a:pPr>
            <a:r>
              <a:rPr lang="ru-RU" sz="1100" dirty="0" smtClean="0"/>
              <a:t>Анализ </a:t>
            </a:r>
            <a:r>
              <a:rPr lang="ru-RU" sz="1100" dirty="0"/>
              <a:t>результатов мониторинга уровня подготовки студентов 1 </a:t>
            </a:r>
            <a:r>
              <a:rPr lang="ru-RU" sz="1100" dirty="0" smtClean="0"/>
              <a:t>курса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№3 от 26.10.20 г.);</a:t>
            </a:r>
            <a:endParaRPr lang="ru-RU" sz="1100" dirty="0"/>
          </a:p>
          <a:p>
            <a:pPr marL="46037" indent="0" algn="just">
              <a:buNone/>
            </a:pPr>
            <a:r>
              <a:rPr lang="ru-RU" sz="1100" dirty="0" smtClean="0"/>
              <a:t>Анализ </a:t>
            </a:r>
            <a:r>
              <a:rPr lang="ru-RU" sz="1100" dirty="0"/>
              <a:t>итогов летней экзаменационной сессии 2019-2020 учебного </a:t>
            </a:r>
            <a:r>
              <a:rPr lang="ru-RU" sz="1100" dirty="0" smtClean="0"/>
              <a:t>года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№4 от 24.10.20 г.);</a:t>
            </a:r>
            <a:endParaRPr lang="ru-RU" sz="1100" dirty="0"/>
          </a:p>
          <a:p>
            <a:pPr marL="46037" indent="0" algn="just">
              <a:buNone/>
            </a:pPr>
            <a:r>
              <a:rPr lang="ru-RU" sz="1100" dirty="0" smtClean="0"/>
              <a:t>Итоги </a:t>
            </a:r>
            <a:r>
              <a:rPr lang="ru-RU" sz="1100" dirty="0"/>
              <a:t>текущей аттестации студентов в </a:t>
            </a:r>
            <a:r>
              <a:rPr lang="ru-RU" sz="1100" dirty="0" smtClean="0"/>
              <a:t>осеннем/весеннем </a:t>
            </a:r>
            <a:r>
              <a:rPr lang="ru-RU" sz="1100" dirty="0"/>
              <a:t>семестре 2020-2021 учебного года (</a:t>
            </a:r>
            <a:r>
              <a:rPr lang="ru-RU" sz="1100" dirty="0" err="1"/>
              <a:t>прот</a:t>
            </a:r>
            <a:r>
              <a:rPr lang="ru-RU" sz="1100" dirty="0"/>
              <a:t>. №4 от 24.10.20 г</a:t>
            </a:r>
            <a:r>
              <a:rPr lang="ru-RU" sz="1100" dirty="0" smtClean="0"/>
              <a:t>., 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№7 от 08.04.21 г.);</a:t>
            </a:r>
            <a:endParaRPr lang="ru-RU" sz="1100" dirty="0"/>
          </a:p>
          <a:p>
            <a:pPr marL="46037" indent="0" algn="just">
              <a:buNone/>
            </a:pPr>
            <a:r>
              <a:rPr lang="ru-RU" sz="1100" dirty="0" smtClean="0"/>
              <a:t>Итоги </a:t>
            </a:r>
            <a:r>
              <a:rPr lang="ru-RU" sz="1100" dirty="0"/>
              <a:t>летних учебных и производственных практик в 2019-2020 учебном году </a:t>
            </a:r>
            <a:r>
              <a:rPr lang="ru-RU" sz="1100" dirty="0" smtClean="0"/>
              <a:t>(</a:t>
            </a:r>
            <a:r>
              <a:rPr lang="ru-RU" sz="1100" dirty="0" err="1"/>
              <a:t>прот</a:t>
            </a:r>
            <a:r>
              <a:rPr lang="ru-RU" sz="1100" dirty="0"/>
              <a:t>. №4 от 24.10.20 г.);</a:t>
            </a:r>
          </a:p>
          <a:p>
            <a:pPr marL="46037" indent="0" algn="just">
              <a:buNone/>
            </a:pPr>
            <a:r>
              <a:rPr lang="ru-RU" sz="1100" dirty="0" smtClean="0"/>
              <a:t>Анализ </a:t>
            </a:r>
            <a:r>
              <a:rPr lang="ru-RU" sz="1100" dirty="0"/>
              <a:t>обеспеченности образовательного процесса электронными библиотечными системами, необходимыми для реализации </a:t>
            </a:r>
            <a:r>
              <a:rPr lang="ru-RU" sz="1100" dirty="0" smtClean="0"/>
              <a:t>ОПОП (</a:t>
            </a:r>
            <a:r>
              <a:rPr lang="ru-RU" sz="1100" dirty="0" err="1"/>
              <a:t>прот</a:t>
            </a:r>
            <a:r>
              <a:rPr lang="ru-RU" sz="1100" dirty="0"/>
              <a:t>. №4 от 24.10.20 г</a:t>
            </a:r>
            <a:r>
              <a:rPr lang="ru-RU" sz="1100" dirty="0" smtClean="0"/>
              <a:t>.); </a:t>
            </a:r>
            <a:endParaRPr lang="ru-RU" sz="1100" dirty="0"/>
          </a:p>
          <a:p>
            <a:pPr marL="46037" indent="0" algn="just">
              <a:buNone/>
            </a:pPr>
            <a:r>
              <a:rPr lang="ru-RU" sz="1100" dirty="0" smtClean="0"/>
              <a:t>Анализ </a:t>
            </a:r>
            <a:r>
              <a:rPr lang="ru-RU" sz="1100" dirty="0"/>
              <a:t>участия студентов ТИ (ф) СВФУ в предметных олимпиадах различного уровня в 2019-2020 учебном </a:t>
            </a:r>
            <a:r>
              <a:rPr lang="ru-RU" sz="1100" dirty="0" smtClean="0"/>
              <a:t>году </a:t>
            </a:r>
            <a:r>
              <a:rPr lang="ru-RU" sz="1100" dirty="0"/>
              <a:t>(</a:t>
            </a:r>
            <a:r>
              <a:rPr lang="ru-RU" sz="1100" dirty="0" err="1"/>
              <a:t>прот</a:t>
            </a:r>
            <a:r>
              <a:rPr lang="ru-RU" sz="1100" dirty="0"/>
              <a:t>. №4 от 24.10.20 г</a:t>
            </a:r>
            <a:r>
              <a:rPr lang="ru-RU" sz="1100" dirty="0" smtClean="0"/>
              <a:t>.);</a:t>
            </a:r>
          </a:p>
          <a:p>
            <a:pPr marL="46037" indent="0" algn="just">
              <a:buNone/>
            </a:pPr>
            <a:r>
              <a:rPr lang="ru-RU" sz="1100" dirty="0" smtClean="0"/>
              <a:t>Утверждение </a:t>
            </a:r>
            <a:r>
              <a:rPr lang="ru-RU" sz="1100" dirty="0"/>
              <a:t>ОПОП по реализуемым направлениям подготовки (специальностям) на 2021-2022 учебный </a:t>
            </a:r>
            <a:r>
              <a:rPr lang="ru-RU" sz="1100" dirty="0" smtClean="0"/>
              <a:t>год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№5 от 26.01.21 г.);</a:t>
            </a:r>
            <a:endParaRPr lang="ru-RU" sz="1100" dirty="0"/>
          </a:p>
          <a:p>
            <a:pPr marL="46037" indent="0" algn="just">
              <a:buNone/>
            </a:pPr>
            <a:r>
              <a:rPr lang="ru-RU" sz="1100" dirty="0" smtClean="0"/>
              <a:t>О </a:t>
            </a:r>
            <a:r>
              <a:rPr lang="ru-RU" sz="1100" dirty="0"/>
              <a:t>реализации практико-ориентированного обучения по реализуемым </a:t>
            </a:r>
            <a:r>
              <a:rPr lang="ru-RU" sz="1100" dirty="0" smtClean="0"/>
              <a:t>ОП</a:t>
            </a:r>
            <a:r>
              <a:rPr lang="ru-RU" sz="1100" dirty="0"/>
              <a:t> (</a:t>
            </a:r>
            <a:r>
              <a:rPr lang="ru-RU" sz="1100" dirty="0" err="1"/>
              <a:t>прот</a:t>
            </a:r>
            <a:r>
              <a:rPr lang="ru-RU" sz="1100" dirty="0"/>
              <a:t>. №5 от 26.01.21 г.);</a:t>
            </a:r>
          </a:p>
          <a:p>
            <a:pPr marL="46037" indent="0" algn="just">
              <a:buNone/>
            </a:pPr>
            <a:r>
              <a:rPr lang="ru-RU" sz="1100" dirty="0" smtClean="0"/>
              <a:t>Анализ </a:t>
            </a:r>
            <a:r>
              <a:rPr lang="ru-RU" sz="1100" dirty="0"/>
              <a:t>выполнения требований ФГОС ВО к материально-техническому и учебно-методическому обеспечению программ </a:t>
            </a:r>
            <a:r>
              <a:rPr lang="ru-RU" sz="1100" dirty="0" err="1"/>
              <a:t>бакалавриата</a:t>
            </a:r>
            <a:r>
              <a:rPr lang="ru-RU" sz="1100" dirty="0"/>
              <a:t> и </a:t>
            </a:r>
            <a:r>
              <a:rPr lang="ru-RU" sz="1100" dirty="0" err="1" smtClean="0"/>
              <a:t>специалитета</a:t>
            </a:r>
            <a:r>
              <a:rPr lang="ru-RU" sz="1100" dirty="0" smtClean="0"/>
              <a:t>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№6 от 26.03.21 г.); </a:t>
            </a:r>
            <a:endParaRPr lang="ru-RU" sz="1100" dirty="0"/>
          </a:p>
          <a:p>
            <a:pPr marL="46037" indent="0" algn="just">
              <a:buNone/>
            </a:pPr>
            <a:r>
              <a:rPr lang="ru-RU" sz="1100" dirty="0" smtClean="0"/>
              <a:t>Анализ </a:t>
            </a:r>
            <a:r>
              <a:rPr lang="ru-RU" sz="1100" dirty="0"/>
              <a:t>итогов зимней экзаменационной сессии 2020/2021 учебного </a:t>
            </a:r>
            <a:r>
              <a:rPr lang="ru-RU" sz="1100" dirty="0" smtClean="0"/>
              <a:t>года </a:t>
            </a:r>
            <a:r>
              <a:rPr lang="ru-RU" sz="1100" dirty="0"/>
              <a:t>(</a:t>
            </a:r>
            <a:r>
              <a:rPr lang="ru-RU" sz="1100" dirty="0" err="1"/>
              <a:t>прот</a:t>
            </a:r>
            <a:r>
              <a:rPr lang="ru-RU" sz="1100" dirty="0"/>
              <a:t>. №6 от 26.03.21 г.); </a:t>
            </a:r>
          </a:p>
          <a:p>
            <a:pPr marL="46037" indent="0" algn="just">
              <a:buNone/>
            </a:pPr>
            <a:r>
              <a:rPr lang="ru-RU" sz="1100" dirty="0" smtClean="0"/>
              <a:t>О </a:t>
            </a:r>
            <a:r>
              <a:rPr lang="ru-RU" sz="1100" dirty="0"/>
              <a:t>реализации программ ВО по заочной форме </a:t>
            </a:r>
            <a:r>
              <a:rPr lang="ru-RU" sz="1100" dirty="0" smtClean="0"/>
              <a:t>обучения </a:t>
            </a:r>
            <a:r>
              <a:rPr lang="ru-RU" sz="1100" dirty="0"/>
              <a:t>(</a:t>
            </a:r>
            <a:r>
              <a:rPr lang="ru-RU" sz="1100" dirty="0" err="1"/>
              <a:t>прот</a:t>
            </a:r>
            <a:r>
              <a:rPr lang="ru-RU" sz="1100" dirty="0"/>
              <a:t>. №6 от 26.03.21 г.); </a:t>
            </a:r>
            <a:endParaRPr lang="ru-RU" sz="1100" dirty="0" smtClean="0"/>
          </a:p>
          <a:p>
            <a:pPr marL="46037" indent="0" algn="just">
              <a:buNone/>
            </a:pPr>
            <a:r>
              <a:rPr lang="ru-RU" sz="1100" dirty="0" smtClean="0"/>
              <a:t>О </a:t>
            </a:r>
            <a:r>
              <a:rPr lang="ru-RU" sz="1100" dirty="0"/>
              <a:t>подготовке к летним учебным, педагогическим и производственным </a:t>
            </a:r>
            <a:r>
              <a:rPr lang="ru-RU" sz="1100" dirty="0" smtClean="0"/>
              <a:t>практикам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№8 от 27.05.21 г.);</a:t>
            </a:r>
            <a:endParaRPr lang="ru-RU" sz="1100" dirty="0"/>
          </a:p>
          <a:p>
            <a:pPr marL="46037" indent="0" algn="just">
              <a:buNone/>
            </a:pPr>
            <a:r>
              <a:rPr lang="ru-RU" sz="1100" dirty="0" smtClean="0"/>
              <a:t>Планирование </a:t>
            </a:r>
            <a:r>
              <a:rPr lang="ru-RU" sz="1100" dirty="0"/>
              <a:t>штатного расписания кафедр на 2021/2022 учебный год и анализ выполнения требований ФГОС ВО к кадровым условиям реализации программ </a:t>
            </a:r>
            <a:r>
              <a:rPr lang="ru-RU" sz="1100" dirty="0" err="1"/>
              <a:t>бакалавриата</a:t>
            </a:r>
            <a:r>
              <a:rPr lang="ru-RU" sz="1100" dirty="0"/>
              <a:t> и </a:t>
            </a:r>
            <a:r>
              <a:rPr lang="ru-RU" sz="1100" dirty="0" err="1" smtClean="0"/>
              <a:t>специалитета</a:t>
            </a:r>
            <a:r>
              <a:rPr lang="ru-RU" sz="1100" dirty="0" smtClean="0"/>
              <a:t>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№9 от 10.06.21 г.).</a:t>
            </a:r>
            <a:endParaRPr lang="ru-RU" sz="1100" dirty="0"/>
          </a:p>
          <a:p>
            <a:pPr marL="46037" indent="0" algn="just">
              <a:buNone/>
            </a:pPr>
            <a:endParaRPr lang="ru-RU" sz="1100" dirty="0"/>
          </a:p>
          <a:p>
            <a:pPr marL="46037" indent="0" algn="just">
              <a:buNone/>
            </a:pPr>
            <a:endParaRPr lang="ru-RU" sz="1100" dirty="0"/>
          </a:p>
          <a:p>
            <a:pPr marL="46037" indent="0" algn="just">
              <a:buNone/>
            </a:pPr>
            <a:endParaRPr lang="ru-RU" sz="1100" dirty="0"/>
          </a:p>
          <a:p>
            <a:pPr marL="46037" indent="0" algn="just">
              <a:buNone/>
            </a:pPr>
            <a:endParaRPr lang="ru-RU" sz="1100" dirty="0" smtClean="0"/>
          </a:p>
          <a:p>
            <a:pPr marL="46037" indent="0" algn="just">
              <a:buNone/>
            </a:pPr>
            <a:endParaRPr lang="ru-RU" sz="1100" dirty="0"/>
          </a:p>
          <a:p>
            <a:pPr marL="46037" indent="0" algn="just">
              <a:buNone/>
            </a:pPr>
            <a:endParaRPr lang="ru-RU" sz="1100" dirty="0"/>
          </a:p>
          <a:p>
            <a:pPr algn="just"/>
            <a:r>
              <a:rPr lang="ru-RU" dirty="0"/>
              <a:t>3. Организация учебного процесса студентов 2-5 курсов  после 15 сентября 2020 г.</a:t>
            </a:r>
          </a:p>
          <a:p>
            <a:pPr lvl="0" algn="just"/>
            <a:r>
              <a:rPr lang="ru-RU" sz="1100" dirty="0" smtClean="0"/>
              <a:t>Обсуждение </a:t>
            </a:r>
            <a:r>
              <a:rPr lang="ru-RU" sz="1100" dirty="0"/>
              <a:t>заявляемых профилей и специализаций на набор абитуриентов в 2020/2021 учебном </a:t>
            </a:r>
            <a:r>
              <a:rPr lang="ru-RU" sz="1100" dirty="0" smtClean="0"/>
              <a:t>году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№10 от 29.08.19 г.). </a:t>
            </a:r>
            <a:endParaRPr lang="ru-RU" sz="1100" dirty="0"/>
          </a:p>
          <a:p>
            <a:pPr lvl="0" algn="just"/>
            <a:r>
              <a:rPr lang="ru-RU" sz="1100" dirty="0"/>
              <a:t>Обсуждение плана работы по дополнительному образованию (проведение КПК и программ профессиональной переподготовки кафедрами института) (</a:t>
            </a:r>
            <a:r>
              <a:rPr lang="ru-RU" sz="1100" dirty="0" err="1"/>
              <a:t>прот</a:t>
            </a:r>
            <a:r>
              <a:rPr lang="ru-RU" sz="1100" dirty="0"/>
              <a:t>. №10 от 29.08.19 г.). </a:t>
            </a:r>
          </a:p>
          <a:p>
            <a:pPr lvl="0" algn="just"/>
            <a:r>
              <a:rPr lang="ru-RU" sz="1100" dirty="0" smtClean="0"/>
              <a:t>Анализ </a:t>
            </a:r>
            <a:r>
              <a:rPr lang="ru-RU" sz="1100" dirty="0"/>
              <a:t>выполнения требований ФГОС ВО к кадровым условиям реализации программ </a:t>
            </a:r>
            <a:r>
              <a:rPr lang="ru-RU" sz="1100" dirty="0" err="1"/>
              <a:t>бакалавриата</a:t>
            </a:r>
            <a:r>
              <a:rPr lang="ru-RU" sz="1100" dirty="0"/>
              <a:t> и </a:t>
            </a:r>
            <a:r>
              <a:rPr lang="ru-RU" sz="1100" dirty="0" err="1" smtClean="0"/>
              <a:t>специалитета</a:t>
            </a:r>
            <a:r>
              <a:rPr lang="ru-RU" sz="1100" dirty="0" smtClean="0"/>
              <a:t>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№1 от 26.09.19 г.).</a:t>
            </a:r>
            <a:endParaRPr lang="ru-RU" sz="1100" dirty="0"/>
          </a:p>
          <a:p>
            <a:pPr lvl="0" algn="just"/>
            <a:r>
              <a:rPr lang="ru-RU" sz="1100" dirty="0"/>
              <a:t>Об итогах проведения </a:t>
            </a:r>
            <a:r>
              <a:rPr lang="ru-RU" sz="1100" dirty="0" smtClean="0"/>
              <a:t>ГИА выпускников </a:t>
            </a:r>
            <a:r>
              <a:rPr lang="ru-RU" sz="1100" dirty="0"/>
              <a:t>2019 и итогах предварительного </a:t>
            </a:r>
            <a:r>
              <a:rPr lang="ru-RU" sz="1100" dirty="0" smtClean="0"/>
              <a:t>трудоустройства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№1 от 26.09.19 г.).</a:t>
            </a:r>
            <a:endParaRPr lang="ru-RU" sz="1100" dirty="0"/>
          </a:p>
          <a:p>
            <a:pPr lvl="0" algn="just"/>
            <a:r>
              <a:rPr lang="ru-RU" sz="1100" dirty="0"/>
              <a:t>О плане изданий учебно-методической литературы на 2019-2020 </a:t>
            </a:r>
            <a:r>
              <a:rPr lang="ru-RU" sz="1100" dirty="0" smtClean="0"/>
              <a:t>год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№1 от 26.09.19 г.).</a:t>
            </a:r>
            <a:endParaRPr lang="ru-RU" sz="1100" dirty="0"/>
          </a:p>
          <a:p>
            <a:pPr lvl="0" algn="just"/>
            <a:r>
              <a:rPr lang="ru-RU" sz="1100" dirty="0"/>
              <a:t>О трудоустройстве выпускников 2019 </a:t>
            </a:r>
            <a:r>
              <a:rPr lang="ru-RU" sz="1100" dirty="0" smtClean="0"/>
              <a:t>года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№2 от 24.10.19 г.). </a:t>
            </a:r>
            <a:endParaRPr lang="ru-RU" sz="1100" dirty="0"/>
          </a:p>
          <a:p>
            <a:pPr lvl="0" algn="just"/>
            <a:r>
              <a:rPr lang="ru-RU" sz="1100" dirty="0"/>
              <a:t>Анализ результатов мониторинга уровня подготовки студентов 1 </a:t>
            </a:r>
            <a:r>
              <a:rPr lang="ru-RU" sz="1100" dirty="0" smtClean="0"/>
              <a:t>курса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№3 от 29.11.19 г.).</a:t>
            </a:r>
            <a:endParaRPr lang="ru-RU" sz="1100" dirty="0"/>
          </a:p>
          <a:p>
            <a:pPr lvl="0" algn="just"/>
            <a:r>
              <a:rPr lang="ru-RU" sz="1100" dirty="0"/>
              <a:t>Анализ участия студентов ТИ (ф) СВФУ в предметных олимпиадах различного уровня в 2018-2019 учебном году. Утверждение перечня олимпиад, проводимых ТИ (ф) СВФУ в 2019-2020 учебном году</a:t>
            </a:r>
            <a:r>
              <a:rPr lang="ru-RU" sz="1100" dirty="0" smtClean="0"/>
              <a:t>.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№2 от 26.09.19 г.).</a:t>
            </a:r>
            <a:endParaRPr lang="ru-RU" sz="1100" dirty="0"/>
          </a:p>
          <a:p>
            <a:pPr lvl="0" algn="just"/>
            <a:r>
              <a:rPr lang="ru-RU" sz="1100" dirty="0"/>
              <a:t>Итоги учебных и производственных практик в 2018-2019 учебном </a:t>
            </a:r>
            <a:r>
              <a:rPr lang="ru-RU" sz="1100" dirty="0" smtClean="0"/>
              <a:t>году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№4 от 29.12.19 г.). </a:t>
            </a:r>
            <a:endParaRPr lang="ru-RU" sz="1100" dirty="0"/>
          </a:p>
          <a:p>
            <a:pPr lvl="0" algn="just"/>
            <a:r>
              <a:rPr lang="ru-RU" sz="1100" dirty="0"/>
              <a:t>Анализ итогов </a:t>
            </a:r>
            <a:r>
              <a:rPr lang="ru-RU" sz="1100" dirty="0" smtClean="0"/>
              <a:t>экзаменационных сессий (</a:t>
            </a:r>
            <a:r>
              <a:rPr lang="ru-RU" sz="1100" dirty="0" err="1" smtClean="0"/>
              <a:t>прот</a:t>
            </a:r>
            <a:r>
              <a:rPr lang="ru-RU" sz="1100" dirty="0"/>
              <a:t>. №3 от 29.11.19 г</a:t>
            </a:r>
            <a:r>
              <a:rPr lang="ru-RU" sz="1100" dirty="0" smtClean="0"/>
              <a:t>., 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№6 от 27.04.20 г.).</a:t>
            </a:r>
            <a:endParaRPr lang="ru-RU" sz="1100" dirty="0"/>
          </a:p>
          <a:p>
            <a:pPr lvl="0" algn="just"/>
            <a:r>
              <a:rPr lang="ru-RU" sz="1100" dirty="0"/>
              <a:t>О </a:t>
            </a:r>
            <a:r>
              <a:rPr lang="ru-RU" sz="1100" dirty="0" err="1"/>
              <a:t>книгообеспеченности</a:t>
            </a:r>
            <a:r>
              <a:rPr lang="ru-RU" sz="1100" dirty="0"/>
              <a:t> учебной литературой основных профессиональных образовательных программ, реализуемых в </a:t>
            </a:r>
            <a:r>
              <a:rPr lang="ru-RU" sz="1100" dirty="0" smtClean="0"/>
              <a:t>институте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№4 от 29.12.19 г.). </a:t>
            </a:r>
            <a:endParaRPr lang="ru-RU" sz="1100" dirty="0"/>
          </a:p>
          <a:p>
            <a:pPr lvl="0" algn="just"/>
            <a:r>
              <a:rPr lang="ru-RU" sz="1100" dirty="0" smtClean="0"/>
              <a:t>Итоги </a:t>
            </a:r>
            <a:r>
              <a:rPr lang="ru-RU" sz="1100" dirty="0"/>
              <a:t>текущих аттестаций </a:t>
            </a:r>
            <a:r>
              <a:rPr lang="ru-RU" sz="1100" dirty="0" smtClean="0"/>
              <a:t>студентов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№4 от 29.12.19 г., 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№7 от 27.05.20 г.).</a:t>
            </a:r>
            <a:endParaRPr lang="ru-RU" sz="1100" dirty="0"/>
          </a:p>
          <a:p>
            <a:pPr lvl="0" algn="just"/>
            <a:r>
              <a:rPr lang="ru-RU" sz="1100" dirty="0"/>
              <a:t>Анализ обеспеченности образовательного процесса электронными библиотечными системами, необходимыми для реализации </a:t>
            </a:r>
            <a:r>
              <a:rPr lang="ru-RU" sz="1100" dirty="0" smtClean="0"/>
              <a:t>ОПОП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№4 от 29.12.19 г.). </a:t>
            </a:r>
            <a:endParaRPr lang="ru-RU" sz="1100" dirty="0"/>
          </a:p>
          <a:p>
            <a:pPr lvl="0" algn="just"/>
            <a:r>
              <a:rPr lang="ru-RU" sz="1100" dirty="0" smtClean="0"/>
              <a:t> Анализ </a:t>
            </a:r>
            <a:r>
              <a:rPr lang="ru-RU" sz="1100" dirty="0"/>
              <a:t>выполнения требований ФГОС ВО к материально-техническому и учебно-методическому обеспечению программ </a:t>
            </a:r>
            <a:r>
              <a:rPr lang="ru-RU" sz="1100" dirty="0" err="1"/>
              <a:t>бакалавриата</a:t>
            </a:r>
            <a:r>
              <a:rPr lang="ru-RU" sz="1100" dirty="0"/>
              <a:t> и </a:t>
            </a:r>
            <a:r>
              <a:rPr lang="ru-RU" sz="1100" dirty="0" err="1" smtClean="0"/>
              <a:t>специалитета</a:t>
            </a:r>
            <a:r>
              <a:rPr lang="ru-RU" sz="1100" dirty="0" smtClean="0"/>
              <a:t>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№8 от 26.06.20 г.).</a:t>
            </a:r>
            <a:endParaRPr lang="ru-RU" sz="1100" dirty="0"/>
          </a:p>
          <a:p>
            <a:pPr lvl="0" algn="just"/>
            <a:r>
              <a:rPr lang="ru-RU" sz="1100" dirty="0" smtClean="0"/>
              <a:t>О </a:t>
            </a:r>
            <a:r>
              <a:rPr lang="ru-RU" sz="1100" dirty="0"/>
              <a:t>реализации программ ВО по заочной форме </a:t>
            </a:r>
            <a:r>
              <a:rPr lang="ru-RU" sz="1100" dirty="0" smtClean="0"/>
              <a:t>обучения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№6 от 27.04.20 г.).</a:t>
            </a:r>
            <a:endParaRPr lang="ru-RU" sz="1100" dirty="0"/>
          </a:p>
          <a:p>
            <a:pPr lvl="0" algn="just"/>
            <a:r>
              <a:rPr lang="ru-RU" sz="1100" dirty="0"/>
              <a:t>О ходе подготовки к государственной итоговой </a:t>
            </a:r>
            <a:r>
              <a:rPr lang="ru-RU" sz="1100" dirty="0" smtClean="0"/>
              <a:t>аттестации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№6 от 27.04.20 г.).</a:t>
            </a:r>
            <a:endParaRPr lang="ru-RU" sz="1100" dirty="0"/>
          </a:p>
          <a:p>
            <a:pPr lvl="0" algn="just"/>
            <a:r>
              <a:rPr lang="ru-RU" sz="1100" dirty="0"/>
              <a:t>Итоги внутреннего аудита по анализу соответствия фактической обеспеченности учебной и учебно-методической литературой требованиям ФГОС </a:t>
            </a:r>
            <a:r>
              <a:rPr lang="ru-RU" sz="1100" dirty="0" smtClean="0"/>
              <a:t>ВО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 8 от 26.06.20 г.). </a:t>
            </a:r>
            <a:endParaRPr lang="ru-RU" sz="1100" dirty="0"/>
          </a:p>
          <a:p>
            <a:pPr lvl="0" algn="just"/>
            <a:r>
              <a:rPr lang="ru-RU" sz="1100" dirty="0" smtClean="0"/>
              <a:t>О </a:t>
            </a:r>
            <a:r>
              <a:rPr lang="ru-RU" sz="1100" dirty="0"/>
              <a:t>подготовке к летним учебным, педагогическим и производственным </a:t>
            </a:r>
            <a:r>
              <a:rPr lang="ru-RU" sz="1100" dirty="0" smtClean="0"/>
              <a:t>практикам (</a:t>
            </a:r>
            <a:r>
              <a:rPr lang="ru-RU" sz="1100" dirty="0" err="1" smtClean="0"/>
              <a:t>прот</a:t>
            </a:r>
            <a:r>
              <a:rPr lang="ru-RU" sz="1100" dirty="0" smtClean="0"/>
              <a:t>. №7 от 27.05.20 г.).</a:t>
            </a:r>
            <a:endParaRPr lang="ru-RU" sz="1100" dirty="0"/>
          </a:p>
          <a:p>
            <a:pPr marL="46037" indent="0">
              <a:buNone/>
            </a:pPr>
            <a:endParaRPr lang="ru-RU" sz="1100" dirty="0"/>
          </a:p>
          <a:p>
            <a:pPr marL="46037" indent="0" algn="just" eaLnBrk="1" hangingPunct="1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endParaRPr lang="uk-U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fontScale="25000" lnSpcReduction="2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6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литературы)</a:t>
            </a:r>
            <a:endParaRPr lang="ru-RU" sz="6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совершенствованием учебно-методического обеспечения ОПОП является одним из важных направлений деятельности кафедр и учебно-методического отдела.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Учебно-методическим </a:t>
            </a: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отделом института систематически проводится мониторинг обеспеченности ОПОП ВО учебно-методическими материалами кафедр: рабочими программами дисциплин, практик, ГИА, фондами оценочных средств, ЭОР, учебно-методическими изданиями кафедр. Результаты мониторинга регулярно освещаются на заседаниях УМС.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Все </a:t>
            </a: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разделы реализуемых ОПОП размещаются на официальном сайте ТИ (ф) СВФУ в подразделе «Образование» (в соответствии с Приказом Федеральной службы по надзору в сфере образования и науки от 29 мая 2014 г. N 785 "Об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на нем информации"), а также на сайте СВФУ.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состоянию на 01.01.2021 г. обеспеченность основных профессиональных образовательных программ учебно-методическими материалами составляет 100</a:t>
            </a: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ru-RU" sz="8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2267</TotalTime>
  <Words>365</Words>
  <Application>Microsoft Office PowerPoint</Application>
  <PresentationFormat>Экран (4:3)</PresentationFormat>
  <Paragraphs>121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Воздушный поток</vt:lpstr>
      <vt:lpstr>Отчет о работе  УЧЕБНО-МЕТОДИЧЕСКОГО СОВЕТА в 2020/2021 учебном году</vt:lpstr>
      <vt:lpstr>I. ОБ УЧЕБНО-МЕТОДИЧЕСКОМ СОВЕТЕ</vt:lpstr>
      <vt:lpstr>2. Состав учебно-методического совета  на 2020/2021 учебный год</vt:lpstr>
      <vt:lpstr>Презентация PowerPoint</vt:lpstr>
      <vt:lpstr>Презентация PowerPoint</vt:lpstr>
      <vt:lpstr>Презентация PowerPoint</vt:lpstr>
      <vt:lpstr>Подготовка к процедуре государственной аккредитации  ОПОП ВО  </vt:lpstr>
      <vt:lpstr>Организация и координация деятельности института по учебно-методической работе с целью повышения качества обучения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Nikolay</dc:creator>
  <cp:lastModifiedBy>Ольга Тимофеевна</cp:lastModifiedBy>
  <cp:revision>265</cp:revision>
  <cp:lastPrinted>2016-10-17T06:36:05Z</cp:lastPrinted>
  <dcterms:created xsi:type="dcterms:W3CDTF">2013-09-23T12:03:54Z</dcterms:created>
  <dcterms:modified xsi:type="dcterms:W3CDTF">2021-10-25T06:25:04Z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