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3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19" r:id="rId4"/>
    <p:sldId id="303" r:id="rId5"/>
    <p:sldId id="321" r:id="rId6"/>
    <p:sldId id="318" r:id="rId7"/>
    <p:sldId id="340" r:id="rId8"/>
    <p:sldId id="325" r:id="rId9"/>
    <p:sldId id="344" r:id="rId10"/>
    <p:sldId id="333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5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3E3FB2-85B7-4602-B046-90A0D03E70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0220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E186BB-0F68-4DAD-AA7B-8619848B9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13105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EA635E-DFEC-4FEA-AAFD-E0905192C667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0485" name="Дата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1508" name="Дата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21509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980C3B-2F5D-4B96-B407-9D10A515E2D9}" type="slidenum">
              <a:rPr lang="ru-RU" altLang="ru-RU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D050F-CC0E-45B3-BE81-1648AC1E9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91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FE55-6330-41C6-B042-59AF1D7E3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6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57F7F-7AE6-4FE5-AD79-D826AA9F2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C053-8AD1-4E55-8F82-52FA81F7C5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856B8-9A5C-4A8C-BF13-2EF85BE8D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64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BB15B-2AED-4C84-BC34-817118AAC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52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50931-95EA-412B-8700-99885DB36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82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AFEC-2EC9-449D-84D7-34048BB3B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6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2BA76-A866-4C19-9EE4-0FFC3B48A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83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1813-0D2D-4AEE-999F-E41EE972E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77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80B0-9F4A-4D06-B7E8-D1AEFAC5D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1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BD1012A9-56D9-439D-962D-EFFAAA5CC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0" r:id="rId2"/>
    <p:sldLayoutId id="2147484259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60" r:id="rId9"/>
    <p:sldLayoutId id="2147484256" r:id="rId10"/>
    <p:sldLayoutId id="2147484257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458200" cy="2517775"/>
          </a:xfrm>
        </p:spPr>
        <p:txBody>
          <a:bodyPr/>
          <a:lstStyle/>
          <a:p>
            <a:pPr marL="18288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4400" dirty="0" smtClean="0">
                <a:solidFill>
                  <a:srgbClr val="800000"/>
                </a:solidFill>
              </a:rPr>
              <a:t>Отчет о работе </a:t>
            </a:r>
            <a:br>
              <a:rPr lang="ru-RU" sz="4400" dirty="0" smtClean="0">
                <a:solidFill>
                  <a:srgbClr val="800000"/>
                </a:solidFill>
              </a:rPr>
            </a:br>
            <a:r>
              <a:rPr lang="ru-RU" sz="4400" dirty="0" smtClean="0">
                <a:solidFill>
                  <a:srgbClr val="800000"/>
                </a:solidFill>
              </a:rPr>
              <a:t>УЧЕБНО-МЕТОДИЧЕСКОГО СОВЕТА</a:t>
            </a:r>
            <a:br>
              <a:rPr lang="ru-RU" sz="4400" dirty="0" smtClean="0">
                <a:solidFill>
                  <a:srgbClr val="800000"/>
                </a:solidFill>
              </a:rPr>
            </a:br>
            <a:r>
              <a:rPr lang="ru-RU" sz="4400" dirty="0" smtClean="0">
                <a:solidFill>
                  <a:srgbClr val="800000"/>
                </a:solidFill>
              </a:rPr>
              <a:t>в 2021/2022 учебном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marL="46037" indent="0" eaLnBrk="1" hangingPunct="1">
              <a:buFont typeface="Georgia" pitchFamily="18" charset="0"/>
              <a:buNone/>
              <a:defRPr/>
            </a:pPr>
            <a:r>
              <a:rPr lang="ru-RU" altLang="uk-UA" sz="2600" dirty="0" smtClean="0"/>
              <a:t>Проект постановления:</a:t>
            </a:r>
          </a:p>
          <a:p>
            <a:pPr marL="46037" indent="0" eaLnBrk="1" hangingPunct="1">
              <a:buNone/>
              <a:defRPr/>
            </a:pPr>
            <a:r>
              <a:rPr lang="ru-RU" altLang="uk-UA" sz="2600" dirty="0" smtClean="0"/>
              <a:t>1. Информацию принять к сведению.</a:t>
            </a:r>
          </a:p>
          <a:p>
            <a:pPr marL="46037" indent="0" eaLnBrk="1" hangingPunct="1">
              <a:buNone/>
              <a:defRPr/>
            </a:pPr>
            <a:r>
              <a:rPr lang="ru-RU" altLang="uk-UA" sz="2600" dirty="0" smtClean="0"/>
              <a:t>2. Признать работу УМС в 202</a:t>
            </a:r>
            <a:r>
              <a:rPr lang="en-US" altLang="uk-UA" sz="2600" dirty="0" smtClean="0"/>
              <a:t>1</a:t>
            </a:r>
            <a:r>
              <a:rPr lang="ru-RU" altLang="uk-UA" sz="2600" dirty="0" smtClean="0"/>
              <a:t>-202</a:t>
            </a:r>
            <a:r>
              <a:rPr lang="en-US" altLang="uk-UA" sz="2600" dirty="0" smtClean="0"/>
              <a:t>2</a:t>
            </a:r>
            <a:r>
              <a:rPr lang="ru-RU" altLang="uk-UA" sz="2600" dirty="0" smtClean="0"/>
              <a:t> </a:t>
            </a:r>
            <a:r>
              <a:rPr lang="ru-RU" altLang="uk-UA" sz="2600" dirty="0" err="1" smtClean="0"/>
              <a:t>уч.г</a:t>
            </a:r>
            <a:r>
              <a:rPr lang="ru-RU" altLang="uk-UA" sz="2600" dirty="0" smtClean="0"/>
              <a:t>. удовлетворительной.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. ОБ УЧЕБНО-МЕТОДИЧЕСКОМ СОВЕТЕ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143000"/>
            <a:ext cx="8229600" cy="54864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800" b="1" i="1" dirty="0" smtClean="0">
                <a:solidFill>
                  <a:schemeClr val="tx1"/>
                </a:solidFill>
              </a:rPr>
              <a:t>	</a:t>
            </a:r>
            <a:r>
              <a:rPr lang="ru-RU" altLang="ru-RU" sz="2400" dirty="0" smtClean="0">
                <a:solidFill>
                  <a:schemeClr val="tx1"/>
                </a:solidFill>
              </a:rPr>
              <a:t>В целях координации деятельности структурных подразделений, занимающихся образовательной деятельностью в ТИ (ф) СВФУ, и структурных вспомогательных подразделений, обеспечивающих учебный процесс, в Институте функционирует Учебно-методический совет (УМС). </a:t>
            </a: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</a:rPr>
              <a:t>	Деятельность УМС направлена на повышение качества организации учебно-методической работы в Институте, широкое обсуждение ведущими специалистами основных вопросов учебно-методического характера, плана издания учебной, учебно-методической литературы и подготовку рекомендаций для принятия решений по повышению эффективности и качества образовательной деятельности Ученым советом ТИ (ф) СВФУ и директоратом.</a:t>
            </a:r>
          </a:p>
          <a:p>
            <a:pPr marL="0" indent="0"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altLang="ru-R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86800" cy="838200"/>
          </a:xfrm>
        </p:spPr>
        <p:txBody>
          <a:bodyPr/>
          <a:lstStyle/>
          <a:p>
            <a:pPr marL="0" indent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2. Состав учебно-методического совета 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на 2021/2022 учебный год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219200"/>
            <a:ext cx="8153400" cy="5181600"/>
          </a:xfrm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 УМС ТИ (ф) СВФУ в 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2021-2022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уч.г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представлен научно-педагогическими работниками структурных и учебных подразделений ТИ (ф) СВФУ.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Руководство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работой УМС ТИ (ф) СВФУ в отчетном году осуществляли: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Яковлева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Л.А., зам. директора по УР,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к.филол.н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- председатель Совета;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Ядреева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Л.Д., зав. учебно-методическим отделом – заместитель председателя Совета.	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Подготовку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заседаний совета и оформление документации Совета осуществлял секретарь УМС –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Вычужина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Ольга Тимофеевна, ведущий специалист Учебно-методического отдела.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Качественный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состав УМС обеспечивался 75% кандидатами наук.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Члены УМС: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Косарев Л.В.,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СД, к.т.н.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Рукович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А.В.,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ЭПиАПП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к.г.-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Рочев В.Ф.,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ГД, к.т.н.,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Мамедова Л.В.,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ПиМНО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к.п.н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Погуляева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И.А.,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ОД, к.б.н.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6.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Самохина В.М.,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МиИ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к.п.н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 Ахмедов Т.А.,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и.о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зав. кафедрой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ЭиСГД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alt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к.и.н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 доцент.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8. </a:t>
            </a:r>
            <a:r>
              <a:rPr lang="ru-RU" alt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Булгатова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Н.С., зав. библиотекой (по приглашению).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20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9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8600" y="381000"/>
            <a:ext cx="8610600" cy="59436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План работы УМС ТИ (ф) СВФУ на </a:t>
            </a:r>
            <a:r>
              <a:rPr lang="ru-RU" sz="2900" dirty="0" smtClean="0">
                <a:solidFill>
                  <a:schemeClr val="tx1"/>
                </a:solidFill>
              </a:rPr>
              <a:t>2021-2022 </a:t>
            </a:r>
            <a:r>
              <a:rPr lang="ru-RU" sz="2900" dirty="0" err="1">
                <a:solidFill>
                  <a:schemeClr val="tx1"/>
                </a:solidFill>
              </a:rPr>
              <a:t>уч.г</a:t>
            </a:r>
            <a:r>
              <a:rPr lang="ru-RU" sz="2900" dirty="0">
                <a:solidFill>
                  <a:schemeClr val="tx1"/>
                </a:solidFill>
              </a:rPr>
              <a:t>. был утвержден на заседании Совета </a:t>
            </a:r>
            <a:r>
              <a:rPr lang="ru-RU" sz="2900" dirty="0" smtClean="0">
                <a:solidFill>
                  <a:schemeClr val="tx1"/>
                </a:solidFill>
              </a:rPr>
              <a:t>30 </a:t>
            </a:r>
            <a:r>
              <a:rPr lang="ru-RU" sz="2900" dirty="0">
                <a:solidFill>
                  <a:schemeClr val="tx1"/>
                </a:solidFill>
              </a:rPr>
              <a:t>августа </a:t>
            </a:r>
            <a:r>
              <a:rPr lang="ru-RU" sz="2900" dirty="0" smtClean="0">
                <a:solidFill>
                  <a:schemeClr val="tx1"/>
                </a:solidFill>
              </a:rPr>
              <a:t>2021 </a:t>
            </a:r>
            <a:r>
              <a:rPr lang="ru-RU" sz="2900" dirty="0">
                <a:solidFill>
                  <a:schemeClr val="tx1"/>
                </a:solidFill>
              </a:rPr>
              <a:t>года (</a:t>
            </a:r>
            <a:r>
              <a:rPr lang="ru-RU" sz="2900" dirty="0" err="1">
                <a:solidFill>
                  <a:schemeClr val="tx1"/>
                </a:solidFill>
              </a:rPr>
              <a:t>прот</a:t>
            </a:r>
            <a:r>
              <a:rPr lang="ru-RU" sz="2900" dirty="0">
                <a:solidFill>
                  <a:schemeClr val="tx1"/>
                </a:solidFill>
              </a:rPr>
              <a:t>. </a:t>
            </a:r>
            <a:r>
              <a:rPr lang="ru-RU" sz="2900" dirty="0" smtClean="0">
                <a:solidFill>
                  <a:schemeClr val="tx1"/>
                </a:solidFill>
              </a:rPr>
              <a:t>№01) </a:t>
            </a:r>
            <a:r>
              <a:rPr lang="ru-RU" sz="2900" dirty="0">
                <a:solidFill>
                  <a:schemeClr val="tx1"/>
                </a:solidFill>
              </a:rPr>
              <a:t>и на заседании Ученого Совета от </a:t>
            </a:r>
            <a:r>
              <a:rPr lang="ru-RU" sz="2900" dirty="0" smtClean="0">
                <a:solidFill>
                  <a:schemeClr val="tx1"/>
                </a:solidFill>
              </a:rPr>
              <a:t>31 </a:t>
            </a:r>
            <a:r>
              <a:rPr lang="ru-RU" sz="2900" dirty="0">
                <a:solidFill>
                  <a:schemeClr val="tx1"/>
                </a:solidFill>
              </a:rPr>
              <a:t>августа </a:t>
            </a:r>
            <a:r>
              <a:rPr lang="ru-RU" sz="2900" dirty="0" smtClean="0">
                <a:solidFill>
                  <a:schemeClr val="tx1"/>
                </a:solidFill>
              </a:rPr>
              <a:t>2021 </a:t>
            </a:r>
            <a:r>
              <a:rPr lang="ru-RU" sz="2900" dirty="0">
                <a:solidFill>
                  <a:schemeClr val="tx1"/>
                </a:solidFill>
              </a:rPr>
              <a:t>года (</a:t>
            </a:r>
            <a:r>
              <a:rPr lang="ru-RU" sz="2900" dirty="0" err="1">
                <a:solidFill>
                  <a:schemeClr val="tx1"/>
                </a:solidFill>
              </a:rPr>
              <a:t>прот</a:t>
            </a:r>
            <a:r>
              <a:rPr lang="ru-RU" sz="2900" dirty="0">
                <a:solidFill>
                  <a:schemeClr val="tx1"/>
                </a:solidFill>
              </a:rPr>
              <a:t>. №</a:t>
            </a:r>
            <a:r>
              <a:rPr lang="ru-RU" sz="2900" dirty="0" smtClean="0">
                <a:solidFill>
                  <a:schemeClr val="tx1"/>
                </a:solidFill>
              </a:rPr>
              <a:t>07).</a:t>
            </a: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9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Ежемесячно перед очередным заседанием Совета повестка уточняется и корректируется с учетом поступивших предложений и актуальных вопросов учебно-методической работы института</a:t>
            </a:r>
            <a:r>
              <a:rPr lang="ru-RU" sz="2900" dirty="0" smtClean="0">
                <a:solidFill>
                  <a:schemeClr val="tx1"/>
                </a:solidFill>
              </a:rPr>
              <a:t>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ru-RU" sz="2900" dirty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ru-RU" sz="2900" dirty="0">
                <a:solidFill>
                  <a:schemeClr val="tx1"/>
                </a:solidFill>
              </a:rPr>
              <a:t>С </a:t>
            </a:r>
            <a:r>
              <a:rPr lang="ru-RU" sz="2900" dirty="0" smtClean="0">
                <a:solidFill>
                  <a:schemeClr val="tx1"/>
                </a:solidFill>
              </a:rPr>
              <a:t>2014 </a:t>
            </a:r>
            <a:r>
              <a:rPr lang="ru-RU" sz="2900" dirty="0">
                <a:solidFill>
                  <a:schemeClr val="tx1"/>
                </a:solidFill>
              </a:rPr>
              <a:t>года деятельность УМС </a:t>
            </a:r>
            <a:r>
              <a:rPr lang="ru-RU" sz="2900" dirty="0" smtClean="0">
                <a:solidFill>
                  <a:schemeClr val="tx1"/>
                </a:solidFill>
              </a:rPr>
              <a:t>ТИ (ф) СВФУ </a:t>
            </a:r>
            <a:r>
              <a:rPr lang="ru-RU" sz="2900" dirty="0">
                <a:solidFill>
                  <a:schemeClr val="tx1"/>
                </a:solidFill>
              </a:rPr>
              <a:t>регламентируется </a:t>
            </a:r>
            <a:r>
              <a:rPr lang="ru-RU" sz="2900" dirty="0" smtClean="0">
                <a:solidFill>
                  <a:schemeClr val="tx1"/>
                </a:solidFill>
              </a:rPr>
              <a:t>положением</a:t>
            </a:r>
            <a:r>
              <a:rPr lang="ru-RU" sz="2900" dirty="0">
                <a:solidFill>
                  <a:schemeClr val="tx1"/>
                </a:solidFill>
              </a:rPr>
              <a:t>, </a:t>
            </a:r>
            <a:r>
              <a:rPr lang="ru-RU" sz="2900" dirty="0" smtClean="0">
                <a:solidFill>
                  <a:schemeClr val="tx1"/>
                </a:solidFill>
              </a:rPr>
              <a:t>утвержденным </a:t>
            </a:r>
            <a:r>
              <a:rPr lang="ru-RU" sz="2900" dirty="0">
                <a:solidFill>
                  <a:schemeClr val="tx1"/>
                </a:solidFill>
              </a:rPr>
              <a:t>Ученым советом </a:t>
            </a:r>
            <a:r>
              <a:rPr lang="ru-RU" sz="2900" dirty="0" smtClean="0">
                <a:solidFill>
                  <a:schemeClr val="tx1"/>
                </a:solidFill>
              </a:rPr>
              <a:t>ТИ (ф) СВФУ 06 марта 2014 года. </a:t>
            </a:r>
            <a:endParaRPr lang="ru-RU" sz="3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sz="quarter" idx="13"/>
          </p:nvPr>
        </p:nvSpPr>
        <p:spPr>
          <a:xfrm>
            <a:off x="533400" y="457200"/>
            <a:ext cx="7848600" cy="5334000"/>
          </a:xfrm>
        </p:spPr>
        <p:txBody>
          <a:bodyPr rtlCol="0">
            <a:normAutofit lnSpcReduction="10000"/>
          </a:bodyPr>
          <a:lstStyle/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Информация по итогам заседаний Совета, постановления регулярно размещаются на официальный сайт института в раздел «Учебно-методический совет» и раздаются в качестве комплектов материалов согласно повесткам заседаний членам Совета для дальнейшего обсуждения на заседаниях кафедр.</a:t>
            </a:r>
          </a:p>
          <a:p>
            <a:pPr indent="-182880" algn="just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r>
              <a:rPr lang="ru-RU" altLang="ru-RU" sz="2600" dirty="0" smtClean="0">
                <a:solidFill>
                  <a:schemeClr val="tx1"/>
                </a:solidFill>
              </a:rPr>
              <a:t>За 2021-2022 уч. год состоялось 11 заседаний Учебно-методического Совета. Подробная информация по месяцам учебного года о повестках заседаний, рассмотренных вопросах, утверждении учебно-методических материалов представлена в протоколах Совета. </a:t>
            </a:r>
          </a:p>
          <a:p>
            <a:pPr indent="-182880" eaLnBrk="1" fontAlgn="auto" hangingPunct="1">
              <a:buClr>
                <a:srgbClr val="F0A22E"/>
              </a:buClr>
              <a:buFont typeface="Wingdings" pitchFamily="2" charset="2"/>
              <a:buChar char="§"/>
              <a:defRPr/>
            </a:pPr>
            <a:endParaRPr lang="ru-RU" altLang="ru-RU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925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Приоритетные направления работы </a:t>
            </a: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УМС ТИ (ф) СВФУ в 2021-20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уч.г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46037" indent="0" eaLnBrk="1" hangingPunct="1">
              <a:buNone/>
              <a:defRPr/>
            </a:pPr>
            <a:r>
              <a:rPr lang="ru-RU" sz="3200" dirty="0"/>
              <a:t>1. Организация и координация деятельности института по учебно-методической работе с целью повышения качества обучения.</a:t>
            </a:r>
          </a:p>
          <a:p>
            <a:pPr marL="46037" indent="0" eaLnBrk="1" hangingPunct="1">
              <a:buNone/>
              <a:defRPr/>
            </a:pPr>
            <a:r>
              <a:rPr lang="ru-RU" sz="3200" dirty="0"/>
              <a:t>2. 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литературы</a:t>
            </a:r>
            <a:r>
              <a:rPr lang="ru-RU" sz="3200" dirty="0" smtClean="0"/>
              <a:t>).</a:t>
            </a:r>
            <a:endParaRPr lang="ru-RU" sz="3200" dirty="0"/>
          </a:p>
          <a:p>
            <a:pPr marL="46037" indent="0" eaLnBrk="1" hangingPunct="1">
              <a:buFont typeface="Georgia" pitchFamily="18" charset="0"/>
              <a:buNone/>
              <a:defRPr/>
            </a:pPr>
            <a:endParaRPr lang="uk-UA" sz="2400" dirty="0"/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defRPr/>
            </a:pP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>
              <a:solidFill>
                <a:srgbClr val="92D050"/>
              </a:solidFill>
            </a:endParaRPr>
          </a:p>
          <a:p>
            <a:pPr marL="0" indent="0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511925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Организация и координация деятельности института по учебно-методической работе с целью повышения качества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обучения</a:t>
            </a:r>
            <a:endParaRPr lang="uk-UA" sz="1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3400" y="609600"/>
            <a:ext cx="8229600" cy="6019800"/>
          </a:xfrm>
        </p:spPr>
        <p:txBody>
          <a:bodyPr/>
          <a:lstStyle/>
          <a:p>
            <a:pPr marL="46037" indent="0" algn="just">
              <a:buNone/>
            </a:pPr>
            <a:r>
              <a:rPr lang="en-US" sz="1400" dirty="0"/>
              <a:t>	</a:t>
            </a:r>
            <a:r>
              <a:rPr lang="ru-RU" sz="1000" dirty="0" smtClean="0"/>
              <a:t>В </a:t>
            </a:r>
            <a:r>
              <a:rPr lang="ru-RU" sz="1000" dirty="0"/>
              <a:t>рамках </a:t>
            </a:r>
            <a:r>
              <a:rPr lang="ru-RU" sz="1000" dirty="0" smtClean="0"/>
              <a:t>данного направления были </a:t>
            </a:r>
            <a:r>
              <a:rPr lang="ru-RU" sz="1000" dirty="0"/>
              <a:t>проанализированы актуальные вопросы по оценке качества образовательного процесса</a:t>
            </a:r>
            <a:r>
              <a:rPr lang="ru-RU" sz="1000" dirty="0" smtClean="0"/>
              <a:t>:</a:t>
            </a:r>
          </a:p>
          <a:p>
            <a:pPr marL="46037" indent="0" algn="just">
              <a:buNone/>
            </a:pPr>
            <a:r>
              <a:rPr lang="ru-RU" sz="1000" dirty="0" smtClean="0"/>
              <a:t>Организация </a:t>
            </a:r>
            <a:r>
              <a:rPr lang="ru-RU" sz="1000" dirty="0"/>
              <a:t>учебного процесса студентов заочной формы </a:t>
            </a:r>
            <a:r>
              <a:rPr lang="ru-RU" sz="1000" dirty="0" smtClean="0"/>
              <a:t>обучения (протокол №1 от 30.08.2021 г.);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Обсуждение </a:t>
            </a:r>
            <a:r>
              <a:rPr lang="ru-RU" sz="1000" dirty="0"/>
              <a:t>новой нормативной документации по высшему образованию </a:t>
            </a:r>
            <a:r>
              <a:rPr lang="ru-RU" sz="1000" dirty="0" smtClean="0"/>
              <a:t>(</a:t>
            </a:r>
            <a:r>
              <a:rPr lang="ru-RU" sz="1000" dirty="0"/>
              <a:t>протокол №1 от 30.08.2021 г</a:t>
            </a:r>
            <a:r>
              <a:rPr lang="ru-RU" sz="1000" dirty="0" smtClean="0"/>
              <a:t>.);</a:t>
            </a:r>
          </a:p>
          <a:p>
            <a:pPr marL="46037" indent="0" algn="just">
              <a:buNone/>
            </a:pPr>
            <a:r>
              <a:rPr lang="ru-RU" sz="1000" dirty="0" smtClean="0"/>
              <a:t>Об </a:t>
            </a:r>
            <a:r>
              <a:rPr lang="ru-RU" sz="1000" dirty="0"/>
              <a:t>итогах проведения государственной итоговой аттестации выпускников 2021 и итогах предварительного </a:t>
            </a:r>
            <a:r>
              <a:rPr lang="ru-RU" sz="1000" dirty="0" smtClean="0"/>
              <a:t>трудоустройства (протокол №2 от 23.09.2021 г);</a:t>
            </a:r>
            <a:endParaRPr lang="en-US" sz="1000" dirty="0" smtClean="0"/>
          </a:p>
          <a:p>
            <a:pPr marL="46037" indent="0" algn="just">
              <a:buNone/>
            </a:pPr>
            <a:r>
              <a:rPr lang="ru-RU" sz="1000" dirty="0" smtClean="0"/>
              <a:t>О </a:t>
            </a:r>
            <a:r>
              <a:rPr lang="ru-RU" sz="1000" dirty="0"/>
              <a:t>трудоустройстве выпускников 2021 </a:t>
            </a:r>
            <a:r>
              <a:rPr lang="ru-RU" sz="1000" dirty="0" smtClean="0"/>
              <a:t>года</a:t>
            </a:r>
            <a:r>
              <a:rPr lang="en-US" sz="1000" dirty="0" smtClean="0"/>
              <a:t> </a:t>
            </a:r>
            <a:r>
              <a:rPr lang="ru-RU" sz="1000" dirty="0" smtClean="0"/>
              <a:t>(протокол №3 от 28.10.2021 г.);</a:t>
            </a:r>
          </a:p>
          <a:p>
            <a:pPr marL="46037" indent="0" algn="just">
              <a:buNone/>
            </a:pPr>
            <a:r>
              <a:rPr lang="ru-RU" sz="1000" dirty="0" smtClean="0"/>
              <a:t>Анализ </a:t>
            </a:r>
            <a:r>
              <a:rPr lang="ru-RU" sz="1000" dirty="0"/>
              <a:t>результатов мониторинга уровня подготовки студентов 1 </a:t>
            </a:r>
            <a:r>
              <a:rPr lang="ru-RU" sz="1000" dirty="0" smtClean="0"/>
              <a:t>курса (протокол </a:t>
            </a:r>
            <a:r>
              <a:rPr lang="ru-RU" sz="1000" dirty="0"/>
              <a:t>№3 от 28.10.2021 г</a:t>
            </a:r>
            <a:r>
              <a:rPr lang="ru-RU" sz="1000" dirty="0" smtClean="0"/>
              <a:t>.);</a:t>
            </a:r>
          </a:p>
          <a:p>
            <a:pPr marL="46037" indent="0" algn="just">
              <a:buNone/>
            </a:pPr>
            <a:r>
              <a:rPr lang="ru-RU" sz="1000" dirty="0" smtClean="0"/>
              <a:t>Анализ </a:t>
            </a:r>
            <a:r>
              <a:rPr lang="ru-RU" sz="1000" dirty="0"/>
              <a:t>итогов летней экзаменационной сессии 2020-2021 учебного </a:t>
            </a:r>
            <a:r>
              <a:rPr lang="ru-RU" sz="1000" dirty="0" smtClean="0"/>
              <a:t>года (протокол №4 от 25.11.2021 г.);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Итоги </a:t>
            </a:r>
            <a:r>
              <a:rPr lang="ru-RU" sz="1000" dirty="0"/>
              <a:t>текущей аттестации студентов в осеннем семестре 2021-2022 учебного </a:t>
            </a:r>
            <a:r>
              <a:rPr lang="ru-RU" sz="1000" dirty="0" smtClean="0"/>
              <a:t>года (протокол </a:t>
            </a:r>
            <a:r>
              <a:rPr lang="ru-RU" sz="1000" dirty="0"/>
              <a:t>№4 от 25.11.2021 г</a:t>
            </a:r>
            <a:r>
              <a:rPr lang="ru-RU" sz="1000" dirty="0" smtClean="0"/>
              <a:t>.);</a:t>
            </a:r>
          </a:p>
          <a:p>
            <a:pPr marL="46037" indent="0" algn="just">
              <a:buNone/>
            </a:pPr>
            <a:r>
              <a:rPr lang="ru-RU" sz="1000" dirty="0" smtClean="0"/>
              <a:t>Итоги </a:t>
            </a:r>
            <a:r>
              <a:rPr lang="ru-RU" sz="1000" dirty="0"/>
              <a:t>летних учебных и производственных практик в 2020-2021 учебном </a:t>
            </a:r>
            <a:r>
              <a:rPr lang="ru-RU" sz="1000" dirty="0" smtClean="0"/>
              <a:t>году (протокол №5 от 23.12.2021 г.); 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Анализ </a:t>
            </a:r>
            <a:r>
              <a:rPr lang="ru-RU" sz="1000" dirty="0"/>
              <a:t>участия студентов ТИ (ф) СВФУ в предметных олимпиадах различного уровня в 2020-2021 учебном году. Утверждение перечня олимпиад, проводимых ТИ (ф) СВФУ в 2021-2022 учебном </a:t>
            </a:r>
            <a:r>
              <a:rPr lang="ru-RU" sz="1000" dirty="0" smtClean="0"/>
              <a:t>году (протокол </a:t>
            </a:r>
            <a:r>
              <a:rPr lang="ru-RU" sz="1000" dirty="0"/>
              <a:t>№5 от 23.12.2021 г.); </a:t>
            </a:r>
          </a:p>
          <a:p>
            <a:pPr marL="46037" indent="0" algn="just">
              <a:buNone/>
            </a:pPr>
            <a:r>
              <a:rPr lang="ru-RU" sz="1000" dirty="0" smtClean="0"/>
              <a:t>Утверждение </a:t>
            </a:r>
            <a:r>
              <a:rPr lang="ru-RU" sz="1000" dirty="0"/>
              <a:t>базовых учебных планов 2022 года набора и перечня ОПОП по реализуемым направлениям подготовки (специальностям) на 2022-2023 учебный </a:t>
            </a:r>
            <a:r>
              <a:rPr lang="ru-RU" sz="1000" dirty="0" smtClean="0"/>
              <a:t>год (протокол №6 от 20.01.2022 г.);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О </a:t>
            </a:r>
            <a:r>
              <a:rPr lang="ru-RU" sz="1000" dirty="0"/>
              <a:t>реализации проектно-ориентированного обучения по реализуемым ОП (протокол №6 от 20.01.2022 г.); </a:t>
            </a:r>
            <a:endParaRPr lang="ru-RU" sz="1000" dirty="0" smtClean="0"/>
          </a:p>
          <a:p>
            <a:pPr marL="46037" indent="0" algn="just">
              <a:buNone/>
            </a:pPr>
            <a:r>
              <a:rPr lang="ru-RU" sz="1000" dirty="0"/>
              <a:t> </a:t>
            </a:r>
            <a:r>
              <a:rPr lang="ru-RU" sz="1000" dirty="0" smtClean="0"/>
              <a:t>Анализ </a:t>
            </a:r>
            <a:r>
              <a:rPr lang="ru-RU" sz="1000" dirty="0"/>
              <a:t>выполнения требований ФГОС ВО к материально-техническому и учебно-методическому обеспечению программ </a:t>
            </a:r>
            <a:r>
              <a:rPr lang="ru-RU" sz="1000" dirty="0" err="1"/>
              <a:t>бакалавриата</a:t>
            </a:r>
            <a:r>
              <a:rPr lang="ru-RU" sz="1000" dirty="0"/>
              <a:t> и </a:t>
            </a:r>
            <a:r>
              <a:rPr lang="ru-RU" sz="1000" dirty="0" err="1" smtClean="0"/>
              <a:t>специалитета</a:t>
            </a:r>
            <a:r>
              <a:rPr lang="ru-RU" sz="1000" dirty="0" smtClean="0"/>
              <a:t> (протокол №7 от 10.02.2022 г.); 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О </a:t>
            </a:r>
            <a:r>
              <a:rPr lang="ru-RU" sz="1000" dirty="0" err="1"/>
              <a:t>книгообеспеченности</a:t>
            </a:r>
            <a:r>
              <a:rPr lang="ru-RU" sz="1000" dirty="0"/>
              <a:t> учебной литературой основных профессиональных образовательных программ, реализуемых в </a:t>
            </a:r>
            <a:r>
              <a:rPr lang="ru-RU" sz="1000" dirty="0" smtClean="0"/>
              <a:t>институте (протокол №8 от 17.03.2022 г.);</a:t>
            </a:r>
          </a:p>
          <a:p>
            <a:pPr marL="46037" indent="0" algn="just">
              <a:buNone/>
            </a:pPr>
            <a:r>
              <a:rPr lang="ru-RU" sz="1000" dirty="0" smtClean="0"/>
              <a:t>Анализ </a:t>
            </a:r>
            <a:r>
              <a:rPr lang="ru-RU" sz="1000" dirty="0"/>
              <a:t>обеспеченности образовательного процесса электронными библиотечными системами, необходимыми для реализации ОПОП (протокол №8 от 17.03.2022 г.); </a:t>
            </a:r>
            <a:endParaRPr lang="ru-RU" sz="1000" dirty="0" smtClean="0"/>
          </a:p>
          <a:p>
            <a:pPr marL="46037" indent="0" algn="just">
              <a:buNone/>
            </a:pPr>
            <a:r>
              <a:rPr lang="ru-RU" sz="1000" dirty="0" smtClean="0"/>
              <a:t>О </a:t>
            </a:r>
            <a:r>
              <a:rPr lang="ru-RU" sz="1000" dirty="0"/>
              <a:t>реализации программ ВО по заочной форме обучения (протокол №8 от 17.03.2022 г</a:t>
            </a:r>
            <a:r>
              <a:rPr lang="ru-RU" sz="1000" dirty="0" smtClean="0"/>
              <a:t>.);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Анализ </a:t>
            </a:r>
            <a:r>
              <a:rPr lang="ru-RU" sz="1000" dirty="0"/>
              <a:t>итогов зимней экзаменационной сессии 2021-2022 учебного года (протокол №8 от 17.03.2022 г</a:t>
            </a:r>
            <a:r>
              <a:rPr lang="ru-RU" sz="1000" dirty="0" smtClean="0"/>
              <a:t>.);</a:t>
            </a:r>
          </a:p>
          <a:p>
            <a:pPr marL="46037" indent="0" algn="just">
              <a:buNone/>
            </a:pPr>
            <a:r>
              <a:rPr lang="ru-RU" sz="1000" dirty="0" smtClean="0"/>
              <a:t>О </a:t>
            </a:r>
            <a:r>
              <a:rPr lang="ru-RU" sz="1000" dirty="0"/>
              <a:t>ходе подготовки к государственной итоговой </a:t>
            </a:r>
            <a:r>
              <a:rPr lang="ru-RU" sz="1000" dirty="0" smtClean="0"/>
              <a:t>аттестации (протокол №9 от 21.04.2022 г.);</a:t>
            </a:r>
            <a:endParaRPr lang="ru-RU" sz="1000" dirty="0"/>
          </a:p>
          <a:p>
            <a:pPr marL="46037" indent="0" algn="just">
              <a:buNone/>
            </a:pPr>
            <a:r>
              <a:rPr lang="ru-RU" sz="1000" dirty="0" smtClean="0"/>
              <a:t>Итоги </a:t>
            </a:r>
            <a:r>
              <a:rPr lang="ru-RU" sz="1000" dirty="0"/>
              <a:t>текущей аттестации студентов в весеннем семестре 2021-2022 учебного </a:t>
            </a:r>
            <a:r>
              <a:rPr lang="ru-RU" sz="1000" dirty="0" smtClean="0"/>
              <a:t>года (протокол №9 от 21.04.2022 г.);</a:t>
            </a:r>
          </a:p>
          <a:p>
            <a:pPr marL="46037" indent="0" algn="just">
              <a:buNone/>
            </a:pPr>
            <a:r>
              <a:rPr lang="ru-RU" sz="1000" dirty="0" smtClean="0"/>
              <a:t>О </a:t>
            </a:r>
            <a:r>
              <a:rPr lang="ru-RU" sz="1000" dirty="0"/>
              <a:t>подготовке к летним учебным, педагогическим и производственным </a:t>
            </a:r>
            <a:r>
              <a:rPr lang="ru-RU" sz="1000" dirty="0" smtClean="0"/>
              <a:t>практикам</a:t>
            </a:r>
            <a:r>
              <a:rPr lang="ru-RU" sz="1000" dirty="0"/>
              <a:t> </a:t>
            </a:r>
            <a:r>
              <a:rPr lang="ru-RU" sz="1000" dirty="0" smtClean="0"/>
              <a:t>(протокол №10 от 26.05.2022 г.);</a:t>
            </a:r>
          </a:p>
          <a:p>
            <a:pPr marL="46037" indent="0" algn="just">
              <a:buNone/>
            </a:pPr>
            <a:r>
              <a:rPr lang="ru-RU" sz="1000" dirty="0" smtClean="0"/>
              <a:t>Итоги </a:t>
            </a:r>
            <a:r>
              <a:rPr lang="ru-RU" sz="1000" dirty="0"/>
              <a:t>проведения открытых занятий ППС в 2021-2022 учебном </a:t>
            </a:r>
            <a:r>
              <a:rPr lang="ru-RU" sz="1000" dirty="0" smtClean="0"/>
              <a:t>году (протокол № 11 от 30.06.2022 г.);</a:t>
            </a:r>
          </a:p>
          <a:p>
            <a:pPr marL="46037" indent="0" algn="just">
              <a:buNone/>
            </a:pPr>
            <a:r>
              <a:rPr lang="ru-RU" sz="1000" dirty="0" smtClean="0"/>
              <a:t>Планирование </a:t>
            </a:r>
            <a:r>
              <a:rPr lang="ru-RU" sz="1000" dirty="0"/>
              <a:t>штатного расписания </a:t>
            </a:r>
            <a:r>
              <a:rPr lang="ru-RU" sz="1000" dirty="0" smtClean="0"/>
              <a:t>кафедр</a:t>
            </a:r>
            <a:r>
              <a:rPr lang="ru-RU" sz="1000" dirty="0"/>
              <a:t> </a:t>
            </a:r>
            <a:r>
              <a:rPr lang="ru-RU" sz="1000" dirty="0" smtClean="0"/>
              <a:t>(протокол </a:t>
            </a:r>
            <a:r>
              <a:rPr lang="ru-RU" sz="1000" dirty="0"/>
              <a:t>№ 11 от 30.06.2022 г</a:t>
            </a:r>
            <a:r>
              <a:rPr lang="ru-RU" sz="1000" dirty="0" smtClean="0"/>
              <a:t>.).</a:t>
            </a:r>
            <a:endParaRPr lang="ru-RU" sz="1000" dirty="0"/>
          </a:p>
          <a:p>
            <a:pPr marL="46037" indent="0" algn="just">
              <a:buNone/>
            </a:pPr>
            <a:endParaRPr lang="uk-U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250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4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Работа над совершенствованием учебно-методического обеспечения ОПОП является одним из важных направлений деятельности кафедр и учебно-методического отдела.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Учебно-методическим 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отделом института систематически проводится мониторинг обеспеченности ОПОП ВО учебно-методическими материалами кафедр: рабочими программами дисциплин, практик, ГИА, фондами оценочных средств, ЭОР, учебно-методическими изданиями </a:t>
            </a: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кафедр. Результаты 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мониторинга регулярно освещаются на заседаниях УМС.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Все </a:t>
            </a:r>
            <a:r>
              <a:rPr lang="ru-RU" sz="8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разделы реализуемых ОПОП размещаются на официальном сайте ТИ (ф) СВФУ в подразделе «Образование» (в соответствии с Приказом Федеральной службы по надзору в сфере образования и науки от 29 мая 2014 г. N 785 "Об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на нем информации"), а также на сайте СВФУ. 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8000" dirty="0">
                <a:solidFill>
                  <a:srgbClr val="FF0000"/>
                </a:solidFill>
              </a:rPr>
              <a:t>По состоянию на </a:t>
            </a:r>
            <a:r>
              <a:rPr lang="ru-RU" sz="8000" dirty="0" smtClean="0">
                <a:solidFill>
                  <a:srgbClr val="FF0000"/>
                </a:solidFill>
              </a:rPr>
              <a:t>01.01.202</a:t>
            </a:r>
            <a:r>
              <a:rPr lang="en-US" sz="8000" dirty="0" smtClean="0">
                <a:solidFill>
                  <a:srgbClr val="FF0000"/>
                </a:solidFill>
              </a:rPr>
              <a:t>2</a:t>
            </a:r>
            <a:r>
              <a:rPr lang="ru-RU" sz="8000" dirty="0" smtClean="0">
                <a:solidFill>
                  <a:srgbClr val="FF0000"/>
                </a:solidFill>
              </a:rPr>
              <a:t> </a:t>
            </a:r>
            <a:r>
              <a:rPr lang="ru-RU" sz="8000" dirty="0">
                <a:solidFill>
                  <a:srgbClr val="FF0000"/>
                </a:solidFill>
              </a:rPr>
              <a:t>г. обеспеченность основных профессиональных образовательных программ учебно-методическими материалами составляет 100</a:t>
            </a:r>
            <a:r>
              <a:rPr lang="ru-RU" sz="8000" dirty="0" smtClean="0">
                <a:solidFill>
                  <a:srgbClr val="FF0000"/>
                </a:solidFill>
              </a:rPr>
              <a:t>%.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ru-RU" sz="8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81000" y="152400"/>
            <a:ext cx="8305800" cy="6477000"/>
          </a:xfrm>
        </p:spPr>
        <p:txBody>
          <a:bodyPr rtlCol="0">
            <a:normAutofit fontScale="32500" lnSpcReduction="20000"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6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Формирование эффективной системы организации экспертной работы в рамках деятельности института по учебно-методической работе вуза (экспертиза ОПОП как совокупности учебно-методических документов, экспертиза учебной и учебно-методической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литературы)</a:t>
            </a:r>
            <a:endParaRPr lang="ru-RU" sz="6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ru-RU" sz="5500" dirty="0">
                <a:solidFill>
                  <a:schemeClr val="tx1"/>
                </a:solidFill>
              </a:rPr>
              <a:t>За </a:t>
            </a:r>
            <a:r>
              <a:rPr lang="ru-RU" sz="5500" dirty="0" smtClean="0">
                <a:solidFill>
                  <a:schemeClr val="tx1"/>
                </a:solidFill>
              </a:rPr>
              <a:t>2021/2022 уч. г</a:t>
            </a:r>
            <a:r>
              <a:rPr lang="ru-RU" sz="5500" dirty="0">
                <a:solidFill>
                  <a:schemeClr val="tx1"/>
                </a:solidFill>
              </a:rPr>
              <a:t>. ППС института было разработано и обновлено </a:t>
            </a:r>
            <a:r>
              <a:rPr lang="ru-RU" sz="5500" dirty="0" smtClean="0">
                <a:solidFill>
                  <a:schemeClr val="tx1"/>
                </a:solidFill>
              </a:rPr>
              <a:t>791 рабочая программа </a:t>
            </a:r>
            <a:r>
              <a:rPr lang="ru-RU" sz="5500" dirty="0">
                <a:solidFill>
                  <a:schemeClr val="tx1"/>
                </a:solidFill>
              </a:rPr>
              <a:t>дисциплин и практик, разработано и утверждено </a:t>
            </a:r>
            <a:r>
              <a:rPr lang="ru-RU" sz="5500" dirty="0" smtClean="0">
                <a:solidFill>
                  <a:schemeClr val="tx1"/>
                </a:solidFill>
              </a:rPr>
              <a:t>321 электронных </a:t>
            </a:r>
            <a:r>
              <a:rPr lang="ru-RU" sz="5500" dirty="0">
                <a:solidFill>
                  <a:schemeClr val="tx1"/>
                </a:solidFill>
              </a:rPr>
              <a:t>образовательных ресурсов дисциплин, практик и программ ГИА, </a:t>
            </a:r>
            <a:r>
              <a:rPr lang="ru-RU" sz="5500" dirty="0" smtClean="0">
                <a:solidFill>
                  <a:schemeClr val="tx1"/>
                </a:solidFill>
              </a:rPr>
              <a:t>25 </a:t>
            </a:r>
            <a:r>
              <a:rPr lang="ru-RU" sz="5500" dirty="0">
                <a:solidFill>
                  <a:schemeClr val="tx1"/>
                </a:solidFill>
              </a:rPr>
              <a:t>учебно- </a:t>
            </a:r>
            <a:r>
              <a:rPr lang="ru-RU" sz="5500" dirty="0" smtClean="0">
                <a:solidFill>
                  <a:schemeClr val="tx1"/>
                </a:solidFill>
              </a:rPr>
              <a:t>методических </a:t>
            </a:r>
            <a:r>
              <a:rPr lang="ru-RU" sz="5500" dirty="0" smtClean="0">
                <a:solidFill>
                  <a:schemeClr val="tx1"/>
                </a:solidFill>
              </a:rPr>
              <a:t>изданий, 21 база тестовых заданий.</a:t>
            </a:r>
            <a:endParaRPr lang="ru-RU" sz="5500" dirty="0" smtClean="0">
              <a:solidFill>
                <a:schemeClr val="tx1"/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 smtClean="0">
                <a:solidFill>
                  <a:schemeClr val="tx1"/>
                </a:solidFill>
              </a:rPr>
              <a:t>	</a:t>
            </a:r>
            <a:r>
              <a:rPr lang="ru-RU" sz="5500" dirty="0" smtClean="0">
                <a:solidFill>
                  <a:schemeClr val="tx1"/>
                </a:solidFill>
              </a:rPr>
              <a:t>Продолжена </a:t>
            </a:r>
            <a:r>
              <a:rPr lang="ru-RU" sz="5500" dirty="0">
                <a:solidFill>
                  <a:schemeClr val="tx1"/>
                </a:solidFill>
              </a:rPr>
              <a:t>работа по разработке фондов оценочных средств как неотъемлемой части нормативно-методического обеспечения системы оценки качества освоения обучающимися образовательных программ. </a:t>
            </a:r>
            <a:r>
              <a:rPr lang="ru-RU" sz="5500" dirty="0" smtClean="0">
                <a:solidFill>
                  <a:schemeClr val="tx1"/>
                </a:solidFill>
              </a:rPr>
              <a:t>Были </a:t>
            </a:r>
            <a:r>
              <a:rPr lang="ru-RU" sz="5500" dirty="0">
                <a:solidFill>
                  <a:schemeClr val="tx1"/>
                </a:solidFill>
              </a:rPr>
              <a:t>качественно разработаны и качественно обновлены </a:t>
            </a:r>
            <a:r>
              <a:rPr lang="ru-RU" sz="5500" dirty="0" err="1">
                <a:solidFill>
                  <a:schemeClr val="tx1"/>
                </a:solidFill>
              </a:rPr>
              <a:t>ФОСы</a:t>
            </a:r>
            <a:r>
              <a:rPr lang="ru-RU" sz="5500" dirty="0">
                <a:solidFill>
                  <a:schemeClr val="tx1"/>
                </a:solidFill>
              </a:rPr>
              <a:t> по всем реализуемым дисциплинам ОПОП института.</a:t>
            </a: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 smtClean="0">
                <a:solidFill>
                  <a:schemeClr val="tx1"/>
                </a:solidFill>
              </a:rPr>
              <a:t> 	Содержание </a:t>
            </a:r>
            <a:r>
              <a:rPr lang="ru-RU" sz="5500" dirty="0">
                <a:solidFill>
                  <a:schemeClr val="tx1"/>
                </a:solidFill>
              </a:rPr>
              <a:t>учебных планов соответствует требованиям ФГОС по направлениям подготовки/специальностям. В соответствии с требованиями ФГОС ВО и Порядком проектирования и разработки базовых учебных планов по направлению подготовки/специальности на основе ФГОС ВО в </a:t>
            </a:r>
            <a:r>
              <a:rPr lang="ru-RU" sz="5500" dirty="0" smtClean="0">
                <a:solidFill>
                  <a:schemeClr val="tx1"/>
                </a:solidFill>
              </a:rPr>
              <a:t>202</a:t>
            </a:r>
            <a:r>
              <a:rPr lang="en-US" sz="5500" dirty="0" smtClean="0">
                <a:solidFill>
                  <a:schemeClr val="tx1"/>
                </a:solidFill>
              </a:rPr>
              <a:t>1</a:t>
            </a:r>
            <a:r>
              <a:rPr lang="ru-RU" sz="5500" dirty="0" smtClean="0">
                <a:solidFill>
                  <a:schemeClr val="tx1"/>
                </a:solidFill>
              </a:rPr>
              <a:t>-202</a:t>
            </a:r>
            <a:r>
              <a:rPr lang="en-US" sz="5500" dirty="0" smtClean="0">
                <a:solidFill>
                  <a:schemeClr val="tx1"/>
                </a:solidFill>
              </a:rPr>
              <a:t>2</a:t>
            </a:r>
            <a:r>
              <a:rPr lang="ru-RU" sz="5500" dirty="0" smtClean="0">
                <a:solidFill>
                  <a:schemeClr val="tx1"/>
                </a:solidFill>
              </a:rPr>
              <a:t> </a:t>
            </a:r>
            <a:r>
              <a:rPr lang="ru-RU" sz="5500" dirty="0">
                <a:solidFill>
                  <a:schemeClr val="tx1"/>
                </a:solidFill>
              </a:rPr>
              <a:t>уч. </a:t>
            </a:r>
            <a:r>
              <a:rPr lang="ru-RU" sz="5500" dirty="0" smtClean="0">
                <a:solidFill>
                  <a:schemeClr val="tx1"/>
                </a:solidFill>
              </a:rPr>
              <a:t>году было </a:t>
            </a:r>
            <a:r>
              <a:rPr lang="ru-RU" sz="5500" dirty="0">
                <a:solidFill>
                  <a:schemeClr val="tx1"/>
                </a:solidFill>
              </a:rPr>
              <a:t>разработано </a:t>
            </a:r>
            <a:r>
              <a:rPr lang="ru-RU" sz="5500" dirty="0" smtClean="0">
                <a:solidFill>
                  <a:schemeClr val="tx1"/>
                </a:solidFill>
              </a:rPr>
              <a:t>14 </a:t>
            </a:r>
            <a:r>
              <a:rPr lang="ru-RU" sz="5500" dirty="0">
                <a:solidFill>
                  <a:schemeClr val="tx1"/>
                </a:solidFill>
              </a:rPr>
              <a:t>базовых учебных </a:t>
            </a:r>
            <a:r>
              <a:rPr lang="ru-RU" sz="5500" dirty="0" smtClean="0">
                <a:solidFill>
                  <a:schemeClr val="tx1"/>
                </a:solidFill>
              </a:rPr>
              <a:t>плана</a:t>
            </a:r>
            <a:r>
              <a:rPr lang="en-US" sz="5500" dirty="0" smtClean="0">
                <a:solidFill>
                  <a:schemeClr val="tx1"/>
                </a:solidFill>
              </a:rPr>
              <a:t> </a:t>
            </a:r>
            <a:r>
              <a:rPr lang="ru-RU" sz="5500" dirty="0" smtClean="0">
                <a:solidFill>
                  <a:schemeClr val="tx1"/>
                </a:solidFill>
              </a:rPr>
              <a:t>по ФГОС </a:t>
            </a:r>
            <a:r>
              <a:rPr lang="ru-RU" sz="5500" dirty="0">
                <a:solidFill>
                  <a:schemeClr val="tx1"/>
                </a:solidFill>
              </a:rPr>
              <a:t>ВО 3</a:t>
            </a:r>
            <a:r>
              <a:rPr lang="ru-RU" sz="5500" dirty="0" smtClean="0">
                <a:solidFill>
                  <a:schemeClr val="tx1"/>
                </a:solidFill>
              </a:rPr>
              <a:t>++: 8 по очной, 4 по заочной, 2 по очно-заочной формам. </a:t>
            </a:r>
            <a:endParaRPr lang="ru-RU" sz="5500" dirty="0" smtClean="0">
              <a:solidFill>
                <a:schemeClr val="tx1"/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5500" dirty="0">
                <a:solidFill>
                  <a:schemeClr val="tx1"/>
                </a:solidFill>
              </a:rPr>
              <a:t>	</a:t>
            </a:r>
            <a:r>
              <a:rPr lang="ru-RU" sz="5500" dirty="0" smtClean="0">
                <a:solidFill>
                  <a:schemeClr val="tx1"/>
                </a:solidFill>
              </a:rPr>
              <a:t>В </a:t>
            </a:r>
            <a:r>
              <a:rPr lang="ru-RU" sz="5500" dirty="0" smtClean="0">
                <a:solidFill>
                  <a:schemeClr val="tx1"/>
                </a:solidFill>
              </a:rPr>
              <a:t>2021-2022 </a:t>
            </a:r>
            <a:r>
              <a:rPr lang="ru-RU" sz="5500" dirty="0" err="1">
                <a:solidFill>
                  <a:schemeClr val="tx1"/>
                </a:solidFill>
              </a:rPr>
              <a:t>уч.г</a:t>
            </a:r>
            <a:r>
              <a:rPr lang="ru-RU" sz="5500" dirty="0">
                <a:solidFill>
                  <a:schemeClr val="tx1"/>
                </a:solidFill>
              </a:rPr>
              <a:t>. было разработано </a:t>
            </a:r>
            <a:r>
              <a:rPr lang="ru-RU" sz="5500" dirty="0" smtClean="0">
                <a:solidFill>
                  <a:schemeClr val="tx1"/>
                </a:solidFill>
              </a:rPr>
              <a:t>7 </a:t>
            </a:r>
            <a:r>
              <a:rPr lang="ru-RU" sz="5500" dirty="0">
                <a:solidFill>
                  <a:schemeClr val="tx1"/>
                </a:solidFill>
              </a:rPr>
              <a:t>индивидуальных учебных планов для студентов, обучающихся по ускоренной образовательной программе (заочная форма) на весь срок </a:t>
            </a:r>
            <a:r>
              <a:rPr lang="ru-RU" sz="5500" dirty="0" smtClean="0">
                <a:solidFill>
                  <a:schemeClr val="tx1"/>
                </a:solidFill>
              </a:rPr>
              <a:t>обучения.</a:t>
            </a:r>
            <a:endParaRPr lang="ru-RU" sz="5500" dirty="0">
              <a:solidFill>
                <a:schemeClr val="tx1"/>
              </a:solidFill>
            </a:endParaRPr>
          </a:p>
          <a:p>
            <a:pPr marL="0" indent="0" algn="just" eaLnBrk="1" fontAlgn="auto" hangingPunct="1"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sz="4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9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2667</TotalTime>
  <Words>329</Words>
  <Application>Microsoft Office PowerPoint</Application>
  <PresentationFormat>Экран (4:3)</PresentationFormat>
  <Paragraphs>78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Воздушный поток</vt:lpstr>
      <vt:lpstr>Отчет о работе  УЧЕБНО-МЕТОДИЧЕСКОГО СОВЕТА в 2021/2022 учебном году</vt:lpstr>
      <vt:lpstr>I. ОБ УЧЕБНО-МЕТОДИЧЕСКОМ СОВЕТЕ</vt:lpstr>
      <vt:lpstr>2. Состав учебно-методического совета  на 2021/2022 учебный год</vt:lpstr>
      <vt:lpstr>Презентация PowerPoint</vt:lpstr>
      <vt:lpstr>Презентация PowerPoint</vt:lpstr>
      <vt:lpstr>Презентация PowerPoint</vt:lpstr>
      <vt:lpstr>Организация и координация деятельности института по учебно-методической работе с целью повышения качества обучения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Nikolay</dc:creator>
  <cp:lastModifiedBy>Ольга Тимофеевна Вычужина</cp:lastModifiedBy>
  <cp:revision>279</cp:revision>
  <cp:lastPrinted>2016-10-17T06:36:05Z</cp:lastPrinted>
  <dcterms:created xsi:type="dcterms:W3CDTF">2013-09-23T12:03:54Z</dcterms:created>
  <dcterms:modified xsi:type="dcterms:W3CDTF">2022-10-25T06:54:34Z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