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4" r:id="rId2"/>
    <p:sldId id="265" r:id="rId3"/>
    <p:sldId id="267" r:id="rId4"/>
    <p:sldId id="266" r:id="rId5"/>
    <p:sldId id="268" r:id="rId6"/>
    <p:sldId id="269" r:id="rId7"/>
    <p:sldId id="272" r:id="rId8"/>
    <p:sldId id="271" r:id="rId9"/>
    <p:sldId id="270" r:id="rId10"/>
    <p:sldId id="274" r:id="rId11"/>
    <p:sldId id="275" r:id="rId12"/>
    <p:sldId id="276" r:id="rId13"/>
    <p:sldId id="277" r:id="rId14"/>
    <p:sldId id="278" r:id="rId15"/>
    <p:sldId id="273" r:id="rId16"/>
  </p:sldIdLst>
  <p:sldSz cx="12192000" cy="6858000"/>
  <p:notesSz cx="6761163" cy="9942513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F51"/>
    <a:srgbClr val="533341"/>
    <a:srgbClr val="3F5879"/>
    <a:srgbClr val="486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Приложение 1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E447F-315D-466B-B3DF-B1DC9968D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15179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Приложение 1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0A7E0-F259-40C5-8BB4-F6FFFE88E0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83644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3FDFB60-5F61-ABEA-8AFB-D3FBCB8744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7CAD71-9A0A-9D10-6AF9-5E393DE07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 b="1">
                <a:solidFill>
                  <a:srgbClr val="53334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F14808-F260-59E7-CCFD-B735BEF12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3F587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ru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286B23-B9C9-F12F-D6EE-4EA487CB0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10/31/2023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AAB207-35B9-0525-EC30-38AE54351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36CE3A-E28F-A395-AAF4-55AC6A5C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53384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98D8EB-BDF6-C6C6-F7ED-D4BE5C62E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98C41F-F7FE-A277-4781-E804576BF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367072-0B35-09BC-4C6A-E18F56A3B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10/31/2023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CCF250-DD0B-E4EB-BE7C-0C7C402A2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AEB394-E0C7-7024-9D61-CADF1C0B7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5984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43DE0B0-5B0C-2371-5B3E-B11A18471F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F66EC76-B1CD-AD23-29D4-5669FF827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85B3CF-5E36-CC7D-9535-6E4A9DA40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10/31/2023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C18915-3361-FCC2-9DE3-93F8A9114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9F60F3-7A4F-78A6-D307-C8B662E0C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6630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19D405-41F8-A522-2671-1DF43D6C6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C7254F-3F2B-D499-BD77-DC8621BAC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813BF5-A80C-8440-2C50-D6364EE04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10/31/2023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57A006-713A-02D7-D8D2-1FEDCB41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7892A7-B905-B831-B546-267240AFF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18634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B3C75-59B4-45A4-8852-7DAE6001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09D9F6-4F65-162C-2B8C-CCF764408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FA40A8-8873-F77A-1B4D-062732FD9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10/31/2023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74C2F8-9A66-0614-7950-4845AA538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8DE6B9-EE31-DBD1-1CF3-00F29EE2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5252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9908DB-0DE4-C986-3D26-1D06A08FA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B59F74-5889-5855-D709-760DD8195A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FC7D28-8445-7BDE-6BDE-2520BC6B6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C0BAD7-8E5A-83D9-EFCD-C3E5FCE0B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10/31/2023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6C58FE-EC16-21CF-E43A-D1D5A2EFC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276F1D-7A97-365E-F15C-C913ECA1F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5342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4F0C82-EB4A-9D09-BEB6-CFCF97175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36DA8C-5651-826C-E020-776B67290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12904A4-ED9A-B227-F826-0FF23B30A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5B3EC1F-630A-DB8A-3DFF-CC12631D4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AE5C6AA-B91B-5D28-E69F-E95896B34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5FFFF8E-DC62-3DBC-B741-C1279D7F0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10/31/2023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F1B1566-B9D5-CC3E-5246-E7304042F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9232A9B-3287-D612-39EE-76F100D4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4210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177C20-9A31-4A52-80CC-706A89D16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5A46854-889B-AD85-D2A8-1A9F7763A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10/31/2023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F4F5146-1CB5-8F3D-0BC3-8797C6DD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74B18E3-B723-DC39-A85F-2367FA4AA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1529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25AA852-8EB0-3DF3-2385-BB35A9801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10/31/2023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3BF3F7-0FB9-14BC-0C8C-93A9C9E52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246171B-5DBB-6A84-11E2-34602DB87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4944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F2BCA-CF20-CC38-FEC3-F7D30E64B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202BD5-579D-7CBE-7E58-5E5E464C0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A8B6A8-303F-CF0E-0D77-7FA4D9ECA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B9D470-ED57-7174-58CF-87305EBF7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10/31/2023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E3D96E-07C4-5785-9542-8FBD40305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FCD2C0-240F-80BB-A53A-60B5A213D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8139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FA36AE-3BD9-4B95-A468-C56D5BB0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583F6B-2891-8049-1BAE-A7F5316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288888B-40AF-FA6C-F715-0EC3CCEE2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96B2A9-6E61-8DFC-14C5-DBD58BC37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10/31/2023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E0C3DA-6B73-D244-DF6B-02316320C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5BD708-3D59-CEC3-E303-B80B31748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7501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29B0CED-A3BD-C960-73B0-A120D68BBC9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B15477-CD3A-F530-34D6-24819BFEB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ru-UA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CBC49E-37B1-B1C5-E03D-04A72DEF0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2FE455-76DC-E405-A28E-620A06D5B8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FE502-1779-4699-BCA4-4EAA993183E6}" type="datetimeFigureOut">
              <a:rPr lang="ru-UA" smtClean="0"/>
              <a:t>10/31/2023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A33FE3-B0C2-8936-63E9-623B359C2B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CC3936-3C2D-666B-1BB7-65CAAF617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4137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3334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76325"/>
            <a:ext cx="10515600" cy="51006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500" b="1" dirty="0">
                <a:latin typeface="Calibri Light" panose="020F0302020204030204"/>
                <a:ea typeface="+mj-ea"/>
                <a:cs typeface="+mj-cs"/>
              </a:rPr>
              <a:t>Отчет о работе </a:t>
            </a:r>
            <a:br>
              <a:rPr lang="ru-RU" sz="6500" b="1" dirty="0">
                <a:latin typeface="Calibri Light" panose="020F0302020204030204"/>
                <a:ea typeface="+mj-ea"/>
                <a:cs typeface="+mj-cs"/>
              </a:rPr>
            </a:br>
            <a:r>
              <a:rPr lang="ru-RU" sz="6500" b="1" dirty="0">
                <a:latin typeface="Calibri Light" panose="020F0302020204030204"/>
                <a:ea typeface="+mj-ea"/>
                <a:cs typeface="+mj-cs"/>
              </a:rPr>
              <a:t>УЧЕБНО-МЕТОДИЧЕСКОГО СОВЕТА</a:t>
            </a:r>
            <a:br>
              <a:rPr lang="ru-RU" sz="6500" b="1" dirty="0">
                <a:latin typeface="Calibri Light" panose="020F0302020204030204"/>
                <a:ea typeface="+mj-ea"/>
                <a:cs typeface="+mj-cs"/>
              </a:rPr>
            </a:br>
            <a:r>
              <a:rPr lang="ru-RU" sz="6500" b="1" dirty="0">
                <a:latin typeface="Calibri Light" panose="020F0302020204030204"/>
                <a:ea typeface="+mj-ea"/>
                <a:cs typeface="+mj-cs"/>
              </a:rPr>
              <a:t>в </a:t>
            </a:r>
            <a:r>
              <a:rPr lang="ru-RU" sz="6500" b="1" dirty="0" smtClean="0">
                <a:latin typeface="Calibri Light" panose="020F0302020204030204"/>
                <a:ea typeface="+mj-ea"/>
                <a:cs typeface="+mj-cs"/>
              </a:rPr>
              <a:t>2022/2023 </a:t>
            </a:r>
            <a:r>
              <a:rPr lang="ru-RU" sz="6500" b="1" dirty="0">
                <a:latin typeface="Calibri Light" panose="020F0302020204030204"/>
                <a:ea typeface="+mj-ea"/>
                <a:cs typeface="+mj-cs"/>
              </a:rPr>
              <a:t>учебном году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1538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3577"/>
            <a:ext cx="10515600" cy="569338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6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литературы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r>
              <a:rPr lang="ru-RU" sz="3100" dirty="0" smtClean="0"/>
              <a:t>В </a:t>
            </a:r>
            <a:r>
              <a:rPr lang="ru-RU" sz="3100" dirty="0"/>
              <a:t>соответствии с требованиями ФГОС ВО и Порядком проектирования и разработки базовых учебных планов по направлению подготовки/специальности на основе ФГОС ВО в 2022 году было разработано 16 базовых учебных </a:t>
            </a:r>
            <a:r>
              <a:rPr lang="ru-RU" sz="3100" dirty="0" smtClean="0"/>
              <a:t>планов, </a:t>
            </a:r>
            <a:r>
              <a:rPr lang="ru-RU" sz="3100" dirty="0"/>
              <a:t>из них впервые разработано 2 учебных плана очно-заочной формы по направлениям подготовки </a:t>
            </a:r>
            <a:r>
              <a:rPr lang="ru-RU" sz="3100" dirty="0" smtClean="0"/>
              <a:t>08.03.01 «</a:t>
            </a:r>
            <a:r>
              <a:rPr lang="ru-RU" sz="3100" dirty="0"/>
              <a:t>Строительство», профиль «Промышленное и гражданское строительство</a:t>
            </a:r>
            <a:r>
              <a:rPr lang="ru-RU" sz="3100" dirty="0" smtClean="0"/>
              <a:t>», 38.03.01 </a:t>
            </a:r>
            <a:r>
              <a:rPr lang="en-US" sz="3100" dirty="0" smtClean="0"/>
              <a:t>«</a:t>
            </a:r>
            <a:r>
              <a:rPr lang="en-US" sz="3100" dirty="0" err="1" smtClean="0"/>
              <a:t>Экономика</a:t>
            </a:r>
            <a:r>
              <a:rPr lang="en-US" sz="3100" dirty="0"/>
              <a:t>», </a:t>
            </a:r>
            <a:r>
              <a:rPr lang="en-US" sz="3100" dirty="0" err="1"/>
              <a:t>профиль</a:t>
            </a:r>
            <a:r>
              <a:rPr lang="en-US" sz="3100" dirty="0"/>
              <a:t> «</a:t>
            </a:r>
            <a:r>
              <a:rPr lang="en-US" sz="3100" dirty="0" err="1"/>
              <a:t>Экономика</a:t>
            </a:r>
            <a:r>
              <a:rPr lang="en-US" sz="3100" dirty="0"/>
              <a:t> </a:t>
            </a:r>
            <a:r>
              <a:rPr lang="en-US" sz="3100" dirty="0" err="1"/>
              <a:t>труда</a:t>
            </a:r>
            <a:r>
              <a:rPr lang="en-US" sz="3100" dirty="0"/>
              <a:t>».</a:t>
            </a:r>
            <a:endParaRPr lang="ru-RU" sz="3100" dirty="0"/>
          </a:p>
          <a:p>
            <a:pPr marL="0" indent="0" algn="just">
              <a:buNone/>
            </a:pPr>
            <a:r>
              <a:rPr lang="ru-RU" sz="3100" dirty="0"/>
              <a:t>Кроме того, с целью совершенствования учебного процесса ежегодно заведующими кафедрами, преподавателями и специалистами проводится работа по усовершенствованию учебных планов, что продиктовано необходимостью введения новых специализаций/профилей, унификации дисциплин базовой части и актуализации дисциплин по выбору.</a:t>
            </a:r>
          </a:p>
          <a:p>
            <a:pPr marL="0" indent="0" algn="just"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41962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3577"/>
            <a:ext cx="10515600" cy="569338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6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литературы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r>
              <a:rPr lang="ru-RU" dirty="0"/>
              <a:t>Также в 2022 году проведена работа по ряду изменений в рабочих учебных планах. Так, в соответствии с приказом </a:t>
            </a:r>
            <a:r>
              <a:rPr lang="ru-RU" dirty="0" err="1"/>
              <a:t>Минобрнауки</a:t>
            </a:r>
            <a:r>
              <a:rPr lang="ru-RU" dirty="0"/>
              <a:t> России «О внесении изменений в федеральные государственные образовательные стандарты высшего образования» от 19.07.2022 г. № 662 введена </a:t>
            </a:r>
            <a:r>
              <a:rPr lang="ru-RU" dirty="0" smtClean="0"/>
              <a:t>дисциплина «</a:t>
            </a:r>
            <a:r>
              <a:rPr lang="ru-RU" dirty="0"/>
              <a:t>История России» (4 </a:t>
            </a:r>
            <a:r>
              <a:rPr lang="ru-RU" dirty="0" err="1"/>
              <a:t>з.е</a:t>
            </a:r>
            <a:r>
              <a:rPr lang="ru-RU" dirty="0"/>
              <a:t>.) - вместо дисциплины «История (история России, всеобщая история)» по всем специальностям и направлениям подготовки уровней </a:t>
            </a:r>
            <a:r>
              <a:rPr lang="ru-RU" dirty="0" err="1"/>
              <a:t>бакалавриата</a:t>
            </a:r>
            <a:r>
              <a:rPr lang="ru-RU" dirty="0"/>
              <a:t> и специалитета. Положения приказа в части требований к освоению дисциплины (модуля) "История России" вступают в силу с 01 сентября 2023 года.</a:t>
            </a:r>
          </a:p>
          <a:p>
            <a:pPr marL="0" indent="0" algn="just">
              <a:buNone/>
            </a:pPr>
            <a:r>
              <a:rPr lang="ru-RU" dirty="0"/>
              <a:t>Во исполнение поручения </a:t>
            </a:r>
            <a:r>
              <a:rPr lang="ru-RU" dirty="0" err="1"/>
              <a:t>Минобрнауки</a:t>
            </a:r>
            <a:r>
              <a:rPr lang="ru-RU" dirty="0"/>
              <a:t> России (письмо </a:t>
            </a:r>
            <a:r>
              <a:rPr lang="ru-RU" dirty="0" err="1"/>
              <a:t>Минобрнауки</a:t>
            </a:r>
            <a:r>
              <a:rPr lang="ru-RU" dirty="0"/>
              <a:t> России от 08.08.2022 №МН-11/965-ГГ «О внедрении  образовательного модуля «Великая Отечественная война: без срока давности») по образовательной программе 44.00.00 Педагогическое образование факультатив «Великая Отечественная война: без срока давности» включен в учебные планы 2022-2023 </a:t>
            </a:r>
            <a:r>
              <a:rPr lang="ru-RU" dirty="0" err="1"/>
              <a:t>уч.г</a:t>
            </a:r>
            <a:r>
              <a:rPr lang="ru-RU" dirty="0"/>
              <a:t>. для студентов 3 курса </a:t>
            </a:r>
            <a:r>
              <a:rPr lang="ru-RU" dirty="0" err="1"/>
              <a:t>бакалавриата</a:t>
            </a:r>
            <a:r>
              <a:rPr lang="ru-RU" dirty="0"/>
              <a:t> по направлению подготовки 44.03.05 Педагогическое образование с двумя профилями подготовки «Дошкольное и начальное образование».</a:t>
            </a:r>
          </a:p>
          <a:p>
            <a:pPr marL="0" indent="0" algn="just"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31179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3577"/>
            <a:ext cx="10515600" cy="569338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6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литературы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r>
              <a:rPr lang="ru-RU" dirty="0"/>
              <a:t>В соответствии с пунктом 14 «Порядка организации и осуществления образовательной деятельности по образовательным программам высшего образования – программам </a:t>
            </a:r>
            <a:r>
              <a:rPr lang="ru-RU" dirty="0" err="1"/>
              <a:t>бакалавриата</a:t>
            </a:r>
            <a:r>
              <a:rPr lang="ru-RU" dirty="0"/>
              <a:t>, программам специалитета, программам магистратуры», утвержденным приказом </a:t>
            </a:r>
            <a:r>
              <a:rPr lang="ru-RU" dirty="0" err="1"/>
              <a:t>Минобрнауки</a:t>
            </a:r>
            <a:r>
              <a:rPr lang="ru-RU" dirty="0"/>
              <a:t> России от 06 апреля 2021 г. № 245 образовательная организация «обеспечивает обучающимся возможность </a:t>
            </a:r>
            <a:r>
              <a:rPr lang="en-US" dirty="0"/>
              <a:t>&lt;</a:t>
            </a:r>
            <a:r>
              <a:rPr lang="ru-RU" dirty="0"/>
              <a:t>…</a:t>
            </a:r>
            <a:r>
              <a:rPr lang="en-US" dirty="0"/>
              <a:t>&gt; </a:t>
            </a:r>
            <a:r>
              <a:rPr lang="ru-RU" dirty="0"/>
              <a:t>одновременного получения нескольких квалификаций в порядке, установленном локальным нормативным актом организации». Данный Порядок вступил в силу с 01 сентября 2022 г., поэтому институтом была проведена объемная работа по обеспечению обучающимся возможности получения дополнительной квалификации – профессии рабочего или категории служащего в рамках освоения ОПОП.</a:t>
            </a:r>
          </a:p>
          <a:p>
            <a:pPr marL="0" indent="0" algn="just">
              <a:buNone/>
            </a:pPr>
            <a:r>
              <a:rPr lang="ru-RU" dirty="0"/>
              <a:t>В базовых учебных планах групп 2022 года набора предусмотрены учебные дисциплины и факультативы, а также квалификационный экзамен по программам профессионального обучения, отдельно разработаны рабочие программы дисциплин/практик и программы профессионального обучения. Все программы профессионального обучения прошли экспертизу и утверждение на УМС (протокол № 10 от 26.05.2022 г.), а также были утверждены на заседании Ученого совета ТИ (ф) СВФУ (протокол № 06 от 23.06.2022 г.).</a:t>
            </a:r>
          </a:p>
          <a:p>
            <a:endParaRPr lang="ru-RU" dirty="0"/>
          </a:p>
          <a:p>
            <a:pPr marL="0" indent="0" algn="just"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79364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-87923"/>
            <a:ext cx="10515600" cy="626488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6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6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Формирование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</a:rPr>
              <a:t>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литературы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r>
              <a:rPr lang="ru-RU" dirty="0"/>
              <a:t>В соответствии с письмом </a:t>
            </a:r>
            <a:r>
              <a:rPr lang="ru-RU" dirty="0" err="1"/>
              <a:t>Минобрнауки</a:t>
            </a:r>
            <a:r>
              <a:rPr lang="ru-RU" dirty="0"/>
              <a:t> России №МН-5/35982 от 21.12.2022 г. для программ высшего образования университетом вводится модуль «Основы военной подготовки», который может реализовываться в рамках дисциплины «Безопасность жизнедеятельности» и блока элективных дисциплин «Основы военной подготовки»/ «Основы медицины чрезвычайной ситуаций». Модуль рекомендуется к включению в образовательные программы с 1 сентября 2023 г. Институтом ведется работа по внедрению модуля «Основы военной подготовки» в образовательные программы и последующей реализации с 2023 года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На основании письма </a:t>
            </a:r>
            <a:r>
              <a:rPr lang="ru-RU" dirty="0" err="1"/>
              <a:t>Минобрнауки</a:t>
            </a:r>
            <a:r>
              <a:rPr lang="ru-RU" dirty="0"/>
              <a:t> России №</a:t>
            </a:r>
            <a:r>
              <a:rPr lang="ru-RU" dirty="0" smtClean="0"/>
              <a:t>МН-11/1516-ПК </a:t>
            </a:r>
            <a:r>
              <a:rPr lang="ru-RU" dirty="0"/>
              <a:t>от </a:t>
            </a:r>
            <a:r>
              <a:rPr lang="ru-RU" dirty="0" smtClean="0"/>
              <a:t>21.04.2023 </a:t>
            </a:r>
            <a:r>
              <a:rPr lang="ru-RU" dirty="0"/>
              <a:t>г. для программ высшего образования </a:t>
            </a:r>
            <a:r>
              <a:rPr lang="ru-RU" dirty="0" smtClean="0"/>
              <a:t>введен </a:t>
            </a:r>
            <a:r>
              <a:rPr lang="ru-RU" dirty="0"/>
              <a:t>модуль «Основы </a:t>
            </a:r>
            <a:r>
              <a:rPr lang="ru-RU" dirty="0" smtClean="0"/>
              <a:t>российской государственности» в объеме 72 часа в БУП с </a:t>
            </a:r>
            <a:r>
              <a:rPr lang="ru-RU" dirty="0"/>
              <a:t>1 сентября 2023 г. </a:t>
            </a:r>
            <a:r>
              <a:rPr lang="ru-RU" dirty="0" smtClean="0"/>
              <a:t>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49932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-87923"/>
            <a:ext cx="10515600" cy="6264886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6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6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Подготовка к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Аккредитационному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мониторингу 2023</a:t>
            </a:r>
          </a:p>
          <a:p>
            <a:pPr marL="0" indent="0" algn="just">
              <a:buNone/>
            </a:pPr>
            <a:r>
              <a:rPr lang="ru-RU" dirty="0" smtClean="0"/>
              <a:t>- Составлен  </a:t>
            </a:r>
            <a:r>
              <a:rPr lang="ru-RU" dirty="0"/>
              <a:t>ПЛАН МЕРОПРИЯТИЙ (ДОРОЖНАЯ КАРТА) </a:t>
            </a:r>
            <a:r>
              <a:rPr lang="ru-RU" dirty="0" smtClean="0"/>
              <a:t>по </a:t>
            </a:r>
            <a:r>
              <a:rPr lang="ru-RU" dirty="0"/>
              <a:t>подготовке к </a:t>
            </a:r>
            <a:r>
              <a:rPr lang="ru-RU" dirty="0" err="1"/>
              <a:t>аккредитационному</a:t>
            </a:r>
            <a:r>
              <a:rPr lang="ru-RU" dirty="0"/>
              <a:t> мониторингу 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Заполнен модуль «</a:t>
            </a:r>
            <a:r>
              <a:rPr lang="ru-RU" dirty="0" err="1" smtClean="0"/>
              <a:t>Аккредитационный</a:t>
            </a:r>
            <a:r>
              <a:rPr lang="ru-RU" dirty="0" smtClean="0"/>
              <a:t> мониторинг» на сайте ТИ (ф) СВФУ;</a:t>
            </a:r>
          </a:p>
          <a:p>
            <a:pPr algn="just">
              <a:buFontTx/>
              <a:buChar char="-"/>
            </a:pPr>
            <a:r>
              <a:rPr lang="ru-RU" dirty="0" smtClean="0"/>
              <a:t>Составлены «Кадровые условия реализации ОПОП» по всем образовательным программам института;</a:t>
            </a:r>
          </a:p>
          <a:p>
            <a:pPr algn="just">
              <a:buFontTx/>
              <a:buChar char="-"/>
            </a:pPr>
            <a:r>
              <a:rPr lang="ru-RU" dirty="0" smtClean="0"/>
              <a:t>Проведены опросы и анкетирования в рамках ВСОКО;</a:t>
            </a:r>
          </a:p>
          <a:p>
            <a:pPr algn="just">
              <a:buFontTx/>
              <a:buChar char="-"/>
            </a:pPr>
            <a:r>
              <a:rPr lang="ru-RU" dirty="0" smtClean="0"/>
              <a:t>Ведется мониторинг раздела «Образование»  на сайте института и СВФУ.</a:t>
            </a:r>
          </a:p>
        </p:txBody>
      </p:sp>
    </p:spTree>
    <p:extLst>
      <p:ext uri="{BB962C8B-B14F-4D97-AF65-F5344CB8AC3E}">
        <p14:creationId xmlns:p14="http://schemas.microsoft.com/office/powerpoint/2010/main" val="3311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" lvl="0" indent="0" fontAlgn="base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  <a:defRPr/>
            </a:pPr>
            <a:r>
              <a:rPr lang="ru-RU" altLang="uk-UA" sz="2600" dirty="0">
                <a:solidFill>
                  <a:srgbClr val="404040"/>
                </a:solidFill>
                <a:latin typeface="Trebuchet MS"/>
              </a:rPr>
              <a:t>Проект постановления:</a:t>
            </a:r>
          </a:p>
          <a:p>
            <a:pPr marL="46037" lvl="0" indent="0" fontAlgn="base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  <a:defRPr/>
            </a:pPr>
            <a:r>
              <a:rPr lang="ru-RU" altLang="uk-UA" sz="2600" dirty="0">
                <a:solidFill>
                  <a:srgbClr val="404040"/>
                </a:solidFill>
                <a:latin typeface="Trebuchet MS"/>
              </a:rPr>
              <a:t>1. Информацию принять к сведению.</a:t>
            </a:r>
          </a:p>
          <a:p>
            <a:pPr marL="46037" lvl="0" indent="0" fontAlgn="base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  <a:defRPr/>
            </a:pPr>
            <a:r>
              <a:rPr lang="ru-RU" altLang="uk-UA" sz="2600" dirty="0">
                <a:solidFill>
                  <a:srgbClr val="404040"/>
                </a:solidFill>
                <a:latin typeface="Trebuchet MS"/>
              </a:rPr>
              <a:t>2. Признать работу УМС в </a:t>
            </a:r>
            <a:r>
              <a:rPr lang="ru-RU" altLang="uk-UA" sz="2600" dirty="0" smtClean="0">
                <a:solidFill>
                  <a:srgbClr val="404040"/>
                </a:solidFill>
                <a:latin typeface="Trebuchet MS"/>
              </a:rPr>
              <a:t>202</a:t>
            </a:r>
            <a:r>
              <a:rPr lang="en-US" altLang="uk-UA" sz="2600" dirty="0" smtClean="0">
                <a:solidFill>
                  <a:srgbClr val="404040"/>
                </a:solidFill>
                <a:latin typeface="Trebuchet MS"/>
              </a:rPr>
              <a:t>2</a:t>
            </a:r>
            <a:r>
              <a:rPr lang="ru-RU" altLang="uk-UA" sz="2600" dirty="0" smtClean="0">
                <a:solidFill>
                  <a:srgbClr val="404040"/>
                </a:solidFill>
                <a:latin typeface="Trebuchet MS"/>
              </a:rPr>
              <a:t>-202</a:t>
            </a:r>
            <a:r>
              <a:rPr lang="en-US" altLang="uk-UA" sz="2600" dirty="0" smtClean="0">
                <a:solidFill>
                  <a:srgbClr val="404040"/>
                </a:solidFill>
                <a:latin typeface="Trebuchet MS"/>
              </a:rPr>
              <a:t>3</a:t>
            </a:r>
            <a:r>
              <a:rPr lang="ru-RU" altLang="uk-UA" sz="2600" dirty="0" smtClean="0">
                <a:solidFill>
                  <a:srgbClr val="404040"/>
                </a:solidFill>
                <a:latin typeface="Trebuchet MS"/>
              </a:rPr>
              <a:t> </a:t>
            </a:r>
            <a:r>
              <a:rPr lang="ru-RU" altLang="uk-UA" sz="2600" dirty="0" err="1">
                <a:solidFill>
                  <a:srgbClr val="404040"/>
                </a:solidFill>
                <a:latin typeface="Trebuchet MS"/>
              </a:rPr>
              <a:t>уч.г</a:t>
            </a:r>
            <a:r>
              <a:rPr lang="ru-RU" altLang="uk-UA" sz="2600" dirty="0">
                <a:solidFill>
                  <a:srgbClr val="404040"/>
                </a:solidFill>
                <a:latin typeface="Trebuchet MS"/>
              </a:rPr>
              <a:t>. удовлетворительной.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48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1692"/>
            <a:ext cx="10515600" cy="5825271"/>
          </a:xfrm>
        </p:spPr>
        <p:txBody>
          <a:bodyPr>
            <a:normAutofit lnSpcReduction="10000"/>
          </a:bodyPr>
          <a:lstStyle/>
          <a:p>
            <a:pPr marL="571500" indent="-571500" algn="ctr">
              <a:buAutoNum type="romanUcPeriod"/>
            </a:pPr>
            <a:r>
              <a:rPr lang="ru-RU" sz="3200" b="1" dirty="0" smtClean="0">
                <a:solidFill>
                  <a:srgbClr val="4E67C8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  <a:ea typeface="+mj-ea"/>
                <a:cs typeface="+mj-cs"/>
              </a:rPr>
              <a:t>ОБ </a:t>
            </a:r>
            <a:r>
              <a:rPr lang="ru-RU" sz="3200" b="1" dirty="0">
                <a:solidFill>
                  <a:srgbClr val="4E67C8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  <a:ea typeface="+mj-ea"/>
                <a:cs typeface="+mj-cs"/>
              </a:rPr>
              <a:t>УЧЕБНО-МЕТОДИЧЕСКОМ </a:t>
            </a:r>
            <a:r>
              <a:rPr lang="ru-RU" sz="3200" b="1" dirty="0" smtClean="0">
                <a:solidFill>
                  <a:srgbClr val="4E67C8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  <a:ea typeface="+mj-ea"/>
                <a:cs typeface="+mj-cs"/>
              </a:rPr>
              <a:t>СОВЕТЕ</a:t>
            </a:r>
          </a:p>
          <a:p>
            <a:pPr marL="0" lvl="0" indent="0" algn="just" fontAlgn="base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</a:pPr>
            <a:endParaRPr lang="ru-RU" altLang="ru-RU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algn="just" fontAlgn="base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</a:pPr>
            <a:r>
              <a:rPr lang="ru-RU" altLang="ru-RU" dirty="0" smtClean="0">
                <a:solidFill>
                  <a:prstClr val="black"/>
                </a:solidFill>
                <a:latin typeface="Trebuchet MS"/>
              </a:rPr>
              <a:t>	В </a:t>
            </a:r>
            <a:r>
              <a:rPr lang="ru-RU" altLang="ru-RU" dirty="0">
                <a:solidFill>
                  <a:prstClr val="black"/>
                </a:solidFill>
                <a:latin typeface="Trebuchet MS"/>
              </a:rPr>
              <a:t>целях координации деятельности структурных </a:t>
            </a:r>
            <a:r>
              <a:rPr lang="ru-RU" altLang="ru-RU" dirty="0" smtClean="0">
                <a:solidFill>
                  <a:prstClr val="black"/>
                </a:solidFill>
                <a:latin typeface="Trebuchet MS"/>
              </a:rPr>
              <a:t>подразделений, занимающихся </a:t>
            </a:r>
            <a:r>
              <a:rPr lang="ru-RU" altLang="ru-RU" dirty="0">
                <a:solidFill>
                  <a:prstClr val="black"/>
                </a:solidFill>
                <a:latin typeface="Trebuchet MS"/>
              </a:rPr>
              <a:t>образовательной деятельностью в ТИ (ф) СВФУ, и структурных вспомогательных подразделений, обеспечивающих учебный процесс, в Институте функционирует Учебно-методический совет (УМС). </a:t>
            </a:r>
          </a:p>
          <a:p>
            <a:pPr marL="0" lvl="0" indent="0" algn="just" fontAlgn="base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</a:pPr>
            <a:r>
              <a:rPr lang="ru-RU" altLang="ru-RU" dirty="0">
                <a:solidFill>
                  <a:prstClr val="black"/>
                </a:solidFill>
                <a:latin typeface="Trebuchet MS"/>
              </a:rPr>
              <a:t>	Деятельность УМС направлена на повышение качества организации учебно-методической работы в Институте, широкое обсуждение ведущими специалистами основных вопросов учебно-методического характера, плана издания учебной, учебно-методической литературы и подготовку рекомендаций для принятия решений по повышению эффективности и качества образовательной деятельности Ученым советом ТИ (ф) СВФУ и директоратом.</a:t>
            </a:r>
          </a:p>
          <a:p>
            <a:pPr marL="0" indent="0" algn="ctr">
              <a:buNone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82522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2900"/>
            <a:ext cx="10515600" cy="583406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12800" b="1" dirty="0">
                <a:solidFill>
                  <a:srgbClr val="4E67C8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2. Состав учебно-методического совета </a:t>
            </a:r>
            <a:br>
              <a:rPr lang="ru-RU" sz="12800" b="1" dirty="0">
                <a:solidFill>
                  <a:srgbClr val="4E67C8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</a:br>
            <a:r>
              <a:rPr lang="ru-RU" sz="12800" b="1" dirty="0">
                <a:solidFill>
                  <a:srgbClr val="4E67C8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на </a:t>
            </a:r>
            <a:r>
              <a:rPr lang="ru-RU" sz="12800" b="1" dirty="0" smtClean="0">
                <a:solidFill>
                  <a:srgbClr val="4E67C8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2022/2023 </a:t>
            </a:r>
            <a:r>
              <a:rPr lang="ru-RU" sz="12800" b="1" dirty="0">
                <a:solidFill>
                  <a:srgbClr val="4E67C8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учебный </a:t>
            </a:r>
            <a:r>
              <a:rPr lang="ru-RU" sz="12800" b="1" dirty="0" smtClean="0">
                <a:solidFill>
                  <a:srgbClr val="4E67C8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год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 smtClean="0"/>
              <a:t>Состав </a:t>
            </a:r>
            <a:r>
              <a:rPr lang="ru-RU" altLang="ru-RU" sz="8000" dirty="0"/>
              <a:t>УМС ТИ (ф) СВФУ в </a:t>
            </a:r>
            <a:r>
              <a:rPr lang="ru-RU" altLang="ru-RU" sz="8000" dirty="0" smtClean="0"/>
              <a:t>2022-2023 </a:t>
            </a:r>
            <a:r>
              <a:rPr lang="ru-RU" altLang="ru-RU" sz="8000" dirty="0" err="1"/>
              <a:t>уч.г</a:t>
            </a:r>
            <a:r>
              <a:rPr lang="ru-RU" altLang="ru-RU" sz="8000" dirty="0"/>
              <a:t>. представлен научно-педагогическими работниками структурных и </a:t>
            </a:r>
            <a:r>
              <a:rPr lang="ru-RU" altLang="ru-RU" sz="8000" dirty="0" smtClean="0"/>
              <a:t>учебных </a:t>
            </a:r>
            <a:r>
              <a:rPr lang="ru-RU" altLang="ru-RU" sz="8000" dirty="0"/>
              <a:t>подразделений ТИ (ф) СВФУ.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/>
              <a:t>	Руководство работой УМС ТИ (ф) СВФУ в отчетном году осуществляли: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sz="8000" dirty="0" smtClean="0"/>
              <a:t>	</a:t>
            </a:r>
            <a:r>
              <a:rPr lang="ru-RU" sz="8000" dirty="0" err="1" smtClean="0"/>
              <a:t>Ядреева</a:t>
            </a:r>
            <a:r>
              <a:rPr lang="ru-RU" sz="8000" dirty="0" smtClean="0"/>
              <a:t> Л.Д., зам. директора по УР </a:t>
            </a:r>
            <a:r>
              <a:rPr lang="ru-RU" altLang="ru-RU" sz="8000" dirty="0" smtClean="0"/>
              <a:t>- председатель Совета.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 smtClean="0"/>
              <a:t>	Подготовку заседаний совета и оформление документации Совета осуществлял секретарь УМС – </a:t>
            </a:r>
            <a:r>
              <a:rPr lang="ru-RU" altLang="ru-RU" sz="8000" dirty="0" err="1" smtClean="0"/>
              <a:t>Кондрацова</a:t>
            </a:r>
            <a:r>
              <a:rPr lang="ru-RU" altLang="ru-RU" sz="8000" dirty="0" smtClean="0"/>
              <a:t> Ольга Тимофеевна, заведующий Учебно-методическим отделом.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 smtClean="0"/>
              <a:t>	Качественный состав УМС обеспечивался 75% кандидатами наук. 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 smtClean="0"/>
              <a:t>	Члены УМС: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 smtClean="0"/>
              <a:t>	1. Косарев Л.В., </a:t>
            </a:r>
            <a:r>
              <a:rPr lang="ru-RU" altLang="ru-RU" sz="8000" dirty="0" err="1" smtClean="0"/>
              <a:t>и.о</a:t>
            </a:r>
            <a:r>
              <a:rPr lang="ru-RU" altLang="ru-RU" sz="8000" dirty="0" smtClean="0"/>
              <a:t>. зав. кафедрой СД, к.т.н.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 smtClean="0"/>
              <a:t>	2. </a:t>
            </a:r>
            <a:r>
              <a:rPr lang="ru-RU" altLang="ru-RU" sz="8000" dirty="0" err="1" smtClean="0"/>
              <a:t>Рукович</a:t>
            </a:r>
            <a:r>
              <a:rPr lang="ru-RU" altLang="ru-RU" sz="8000" dirty="0" smtClean="0"/>
              <a:t> А.В., </a:t>
            </a:r>
            <a:r>
              <a:rPr lang="ru-RU" altLang="ru-RU" sz="8000" dirty="0" err="1" smtClean="0"/>
              <a:t>и.о</a:t>
            </a:r>
            <a:r>
              <a:rPr lang="ru-RU" altLang="ru-RU" sz="8000" dirty="0" smtClean="0"/>
              <a:t>. зав. кафедрой </a:t>
            </a:r>
            <a:r>
              <a:rPr lang="ru-RU" altLang="ru-RU" sz="8000" dirty="0" err="1" smtClean="0"/>
              <a:t>ЭПиАПП</a:t>
            </a:r>
            <a:r>
              <a:rPr lang="ru-RU" altLang="ru-RU" sz="8000" dirty="0" smtClean="0"/>
              <a:t>, к.г.-</a:t>
            </a:r>
            <a:r>
              <a:rPr lang="ru-RU" altLang="ru-RU" sz="8000" dirty="0" err="1" smtClean="0"/>
              <a:t>м.н</a:t>
            </a:r>
            <a:r>
              <a:rPr lang="ru-RU" altLang="ru-RU" sz="8000" dirty="0" smtClean="0"/>
              <a:t>., доцент.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 smtClean="0"/>
              <a:t>	3. Рочев В.Ф., зав. кафедрой ГД, к.т.н., доцент.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 smtClean="0"/>
              <a:t>	4. Мамедова Л.В., зав. кафедрой </a:t>
            </a:r>
            <a:r>
              <a:rPr lang="ru-RU" altLang="ru-RU" sz="8000" dirty="0" err="1" smtClean="0"/>
              <a:t>ПиМНО</a:t>
            </a:r>
            <a:r>
              <a:rPr lang="ru-RU" altLang="ru-RU" sz="8000" dirty="0" smtClean="0"/>
              <a:t>, </a:t>
            </a:r>
            <a:r>
              <a:rPr lang="ru-RU" altLang="ru-RU" sz="8000" dirty="0" err="1" smtClean="0"/>
              <a:t>к.п.н</a:t>
            </a:r>
            <a:r>
              <a:rPr lang="ru-RU" altLang="ru-RU" sz="8000" dirty="0" smtClean="0"/>
              <a:t>., доцент.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 smtClean="0"/>
              <a:t>	5. </a:t>
            </a:r>
            <a:r>
              <a:rPr lang="ru-RU" altLang="ru-RU" sz="8000" dirty="0" err="1" smtClean="0"/>
              <a:t>Погуляева</a:t>
            </a:r>
            <a:r>
              <a:rPr lang="ru-RU" altLang="ru-RU" sz="8000" dirty="0" smtClean="0"/>
              <a:t> И.А., </a:t>
            </a:r>
            <a:r>
              <a:rPr lang="ru-RU" altLang="ru-RU" sz="8000" dirty="0" err="1" smtClean="0"/>
              <a:t>и.о</a:t>
            </a:r>
            <a:r>
              <a:rPr lang="ru-RU" altLang="ru-RU" sz="8000" dirty="0" smtClean="0"/>
              <a:t>. зав. кафедрой ОД, к.б.н. 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 smtClean="0"/>
              <a:t>	6. Самохина В.М., зав. кафедрой </a:t>
            </a:r>
            <a:r>
              <a:rPr lang="ru-RU" altLang="ru-RU" sz="8000" dirty="0" err="1" smtClean="0"/>
              <a:t>МиИ</a:t>
            </a:r>
            <a:r>
              <a:rPr lang="ru-RU" altLang="ru-RU" sz="8000" dirty="0" smtClean="0"/>
              <a:t>, </a:t>
            </a:r>
            <a:r>
              <a:rPr lang="ru-RU" altLang="ru-RU" sz="8000" dirty="0" err="1" smtClean="0"/>
              <a:t>к.п.н</a:t>
            </a:r>
            <a:r>
              <a:rPr lang="ru-RU" altLang="ru-RU" sz="8000" dirty="0" smtClean="0"/>
              <a:t>.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 smtClean="0"/>
              <a:t>	7. Ахмедов Т.А., </a:t>
            </a:r>
            <a:r>
              <a:rPr lang="ru-RU" altLang="ru-RU" sz="8000" dirty="0" err="1" smtClean="0"/>
              <a:t>и.о</a:t>
            </a:r>
            <a:r>
              <a:rPr lang="ru-RU" altLang="ru-RU" sz="8000" dirty="0" smtClean="0"/>
              <a:t>. зав. кафедрой </a:t>
            </a:r>
            <a:r>
              <a:rPr lang="ru-RU" altLang="ru-RU" sz="8000" dirty="0" err="1" smtClean="0"/>
              <a:t>ЭиСГД</a:t>
            </a:r>
            <a:r>
              <a:rPr lang="ru-RU" altLang="ru-RU" sz="8000" dirty="0" smtClean="0"/>
              <a:t>, </a:t>
            </a:r>
            <a:r>
              <a:rPr lang="ru-RU" altLang="ru-RU" sz="8000" dirty="0" err="1" smtClean="0"/>
              <a:t>к.и.н</a:t>
            </a:r>
            <a:r>
              <a:rPr lang="ru-RU" altLang="ru-RU" sz="8000" dirty="0" smtClean="0"/>
              <a:t>., доцент.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8000" dirty="0" smtClean="0"/>
              <a:t>	8. </a:t>
            </a:r>
            <a:r>
              <a:rPr lang="ru-RU" altLang="ru-RU" sz="8000" dirty="0" err="1" smtClean="0"/>
              <a:t>Бардымова</a:t>
            </a:r>
            <a:r>
              <a:rPr lang="ru-RU" altLang="ru-RU" sz="8000" dirty="0" smtClean="0"/>
              <a:t> Т.Б., вед. библиотекарь (по приглашению).</a:t>
            </a:r>
          </a:p>
          <a:p>
            <a:pPr marL="0" lvl="0" indent="0" algn="just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endParaRPr lang="ru-RU" altLang="ru-RU" sz="1500" dirty="0">
              <a:solidFill>
                <a:prstClr val="black">
                  <a:lumMod val="75000"/>
                  <a:lumOff val="25000"/>
                </a:prstClr>
              </a:solidFill>
              <a:latin typeface="Trebuchet MS"/>
            </a:endParaRPr>
          </a:p>
          <a:p>
            <a:pPr marL="0" indent="0" algn="ctr">
              <a:buNone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97353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3577"/>
            <a:ext cx="10515600" cy="5693386"/>
          </a:xfrm>
        </p:spPr>
        <p:txBody>
          <a:bodyPr>
            <a:normAutofit fontScale="55000" lnSpcReduction="20000"/>
          </a:bodyPr>
          <a:lstStyle/>
          <a:p>
            <a:pPr indent="-18288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ru-RU" sz="5400" dirty="0" smtClean="0"/>
          </a:p>
          <a:p>
            <a:pPr indent="-18288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5400" dirty="0" smtClean="0"/>
              <a:t>План </a:t>
            </a:r>
            <a:r>
              <a:rPr lang="ru-RU" sz="5400" dirty="0"/>
              <a:t>работы УМС ТИ (ф) СВФУ на </a:t>
            </a:r>
            <a:r>
              <a:rPr lang="ru-RU" sz="5400" dirty="0" smtClean="0"/>
              <a:t>2022-2023 </a:t>
            </a:r>
            <a:r>
              <a:rPr lang="ru-RU" sz="5400" dirty="0" err="1"/>
              <a:t>уч.г</a:t>
            </a:r>
            <a:r>
              <a:rPr lang="ru-RU" sz="5400" dirty="0"/>
              <a:t>. был утвержден на заседании Совета </a:t>
            </a:r>
            <a:r>
              <a:rPr lang="ru-RU" sz="5400" dirty="0" smtClean="0"/>
              <a:t>31 августа 2022 г. (</a:t>
            </a:r>
            <a:r>
              <a:rPr lang="ru-RU" sz="5400" dirty="0" err="1" smtClean="0"/>
              <a:t>прот</a:t>
            </a:r>
            <a:r>
              <a:rPr lang="ru-RU" sz="5400" dirty="0"/>
              <a:t>. №</a:t>
            </a:r>
            <a:r>
              <a:rPr lang="ru-RU" sz="5400" dirty="0" smtClean="0"/>
              <a:t>01) </a:t>
            </a:r>
            <a:r>
              <a:rPr lang="ru-RU" sz="5400" dirty="0"/>
              <a:t>и на заседании Ученого Совета от </a:t>
            </a:r>
            <a:r>
              <a:rPr lang="ru-RU" sz="5400" dirty="0" smtClean="0"/>
              <a:t>29 сентября 2022 </a:t>
            </a:r>
            <a:r>
              <a:rPr lang="ru-RU" sz="5400" dirty="0"/>
              <a:t>года (</a:t>
            </a:r>
            <a:r>
              <a:rPr lang="ru-RU" sz="5400" dirty="0" err="1"/>
              <a:t>прот</a:t>
            </a:r>
            <a:r>
              <a:rPr lang="ru-RU" sz="5400" dirty="0"/>
              <a:t>. №</a:t>
            </a:r>
            <a:r>
              <a:rPr lang="ru-RU" sz="5400" dirty="0" smtClean="0"/>
              <a:t>08).</a:t>
            </a:r>
            <a:endParaRPr lang="ru-RU" sz="5400" dirty="0"/>
          </a:p>
          <a:p>
            <a:pPr marL="0" indent="0"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sz="5400" dirty="0"/>
          </a:p>
          <a:p>
            <a:pPr indent="-18288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5400" dirty="0"/>
              <a:t>Ежемесячно перед очередным заседанием Совета повестка уточняется и корректируется с учетом поступивших предложений и актуальных вопросов учебно-методической работы института.</a:t>
            </a:r>
          </a:p>
          <a:p>
            <a:pPr indent="-18288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ru-RU" sz="5400" dirty="0"/>
          </a:p>
          <a:p>
            <a:pPr indent="-18288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5400" dirty="0"/>
              <a:t>С 2014 года деятельность УМС ТИ (ф) СВФУ регламентируется положением, утвержденным Ученым советом ТИ (ф) СВФУ 06 марта 2014 года. </a:t>
            </a:r>
            <a:endParaRPr lang="ru-RU" sz="6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26670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3577"/>
            <a:ext cx="10515600" cy="5693386"/>
          </a:xfrm>
        </p:spPr>
        <p:txBody>
          <a:bodyPr>
            <a:normAutofit fontScale="62500" lnSpcReduction="20000"/>
          </a:bodyPr>
          <a:lstStyle/>
          <a:p>
            <a:pPr indent="-182880" algn="just">
              <a:buClr>
                <a:srgbClr val="F0A22E"/>
              </a:buClr>
              <a:buFont typeface="Wingdings" pitchFamily="2" charset="2"/>
              <a:buChar char="§"/>
              <a:defRPr/>
            </a:pPr>
            <a:r>
              <a:rPr lang="ru-RU" altLang="ru-RU" sz="5400" dirty="0"/>
              <a:t>Информация по итогам заседаний Совета, постановления регулярно размещаются на официальный сайт института в раздел «Учебно-методический совет» и раздаются в качестве комплектов материалов согласно повесткам заседаний членам Совета для дальнейшего обсуждения на заседаниях кафедр.</a:t>
            </a:r>
          </a:p>
          <a:p>
            <a:pPr indent="-182880" algn="just">
              <a:buClr>
                <a:srgbClr val="F0A22E"/>
              </a:buClr>
              <a:buFont typeface="Wingdings" pitchFamily="2" charset="2"/>
              <a:buChar char="§"/>
              <a:defRPr/>
            </a:pPr>
            <a:endParaRPr lang="ru-RU" altLang="ru-RU" sz="5400" dirty="0" smtClean="0"/>
          </a:p>
          <a:p>
            <a:pPr indent="-182880" algn="just">
              <a:buClr>
                <a:srgbClr val="F0A22E"/>
              </a:buClr>
              <a:buFont typeface="Wingdings" pitchFamily="2" charset="2"/>
              <a:buChar char="§"/>
              <a:defRPr/>
            </a:pPr>
            <a:r>
              <a:rPr lang="ru-RU" altLang="ru-RU" sz="5400" dirty="0" smtClean="0"/>
              <a:t>За 2022-2023 </a:t>
            </a:r>
            <a:r>
              <a:rPr lang="ru-RU" altLang="ru-RU" sz="5400" dirty="0"/>
              <a:t>уч. год состоялось 11 заседаний Учебно-методического Совета. Подробная информация по месяцам учебного года о повестках заседаний, рассмотренных вопросах, утверждении учебно-методических материалов представлена в протоколах Совета. </a:t>
            </a:r>
          </a:p>
          <a:p>
            <a:pPr marL="0" indent="0" algn="ctr">
              <a:buNone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68023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3577"/>
            <a:ext cx="10515600" cy="5693386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b="1" dirty="0">
                <a:solidFill>
                  <a:srgbClr val="4E67C8">
                    <a:lumMod val="75000"/>
                  </a:srgbClr>
                </a:solidFill>
                <a:latin typeface="Trebuchet MS"/>
              </a:rPr>
              <a:t>Приоритетные направления работы </a:t>
            </a:r>
          </a:p>
          <a:p>
            <a:pPr marL="0" lvl="0" indent="0" algn="ctr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b="1" dirty="0">
                <a:solidFill>
                  <a:srgbClr val="4E67C8">
                    <a:lumMod val="75000"/>
                  </a:srgbClr>
                </a:solidFill>
                <a:latin typeface="Trebuchet MS"/>
              </a:rPr>
              <a:t>УМС ТИ (ф) СВФУ в </a:t>
            </a:r>
            <a:r>
              <a:rPr lang="ru-RU" b="1" dirty="0" smtClean="0">
                <a:solidFill>
                  <a:srgbClr val="4E67C8">
                    <a:lumMod val="75000"/>
                  </a:srgbClr>
                </a:solidFill>
                <a:latin typeface="Trebuchet MS"/>
              </a:rPr>
              <a:t>202</a:t>
            </a:r>
            <a:r>
              <a:rPr lang="en-US" b="1" dirty="0" smtClean="0">
                <a:solidFill>
                  <a:srgbClr val="4E67C8">
                    <a:lumMod val="75000"/>
                  </a:srgbClr>
                </a:solidFill>
                <a:latin typeface="Trebuchet MS"/>
              </a:rPr>
              <a:t>2</a:t>
            </a:r>
            <a:r>
              <a:rPr lang="ru-RU" b="1" dirty="0" smtClean="0">
                <a:solidFill>
                  <a:srgbClr val="4E67C8">
                    <a:lumMod val="75000"/>
                  </a:srgbClr>
                </a:solidFill>
                <a:latin typeface="Trebuchet MS"/>
              </a:rPr>
              <a:t>-20</a:t>
            </a:r>
            <a:r>
              <a:rPr lang="en-US" b="1" dirty="0" smtClean="0">
                <a:solidFill>
                  <a:srgbClr val="4E67C8">
                    <a:lumMod val="75000"/>
                  </a:srgbClr>
                </a:solidFill>
                <a:latin typeface="Trebuchet MS"/>
              </a:rPr>
              <a:t>23</a:t>
            </a:r>
            <a:r>
              <a:rPr lang="ru-RU" b="1" dirty="0" smtClean="0">
                <a:solidFill>
                  <a:srgbClr val="4E67C8">
                    <a:lumMod val="75000"/>
                  </a:srgbClr>
                </a:solidFill>
                <a:latin typeface="Trebuchet MS"/>
              </a:rPr>
              <a:t> </a:t>
            </a:r>
            <a:r>
              <a:rPr lang="ru-RU" b="1" dirty="0" err="1">
                <a:solidFill>
                  <a:srgbClr val="4E67C8">
                    <a:lumMod val="75000"/>
                  </a:srgbClr>
                </a:solidFill>
                <a:latin typeface="Trebuchet MS"/>
              </a:rPr>
              <a:t>уч.г</a:t>
            </a:r>
            <a:r>
              <a:rPr lang="ru-RU" b="1" dirty="0">
                <a:solidFill>
                  <a:srgbClr val="4E67C8">
                    <a:lumMod val="75000"/>
                  </a:srgbClr>
                </a:solidFill>
                <a:latin typeface="Trebuchet MS"/>
              </a:rPr>
              <a:t>.</a:t>
            </a:r>
            <a:endParaRPr lang="ru-RU" b="1" dirty="0">
              <a:solidFill>
                <a:prstClr val="black">
                  <a:lumMod val="75000"/>
                  <a:lumOff val="25000"/>
                </a:prstClr>
              </a:solidFill>
              <a:latin typeface="Trebuchet MS"/>
            </a:endParaRPr>
          </a:p>
          <a:p>
            <a:pPr marL="46037" lvl="0" indent="0" fontAlgn="base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  <a:defRPr/>
            </a:pPr>
            <a:r>
              <a:rPr lang="ru-RU" sz="3000" dirty="0">
                <a:solidFill>
                  <a:srgbClr val="404040"/>
                </a:solidFill>
                <a:latin typeface="Trebuchet MS"/>
              </a:rPr>
              <a:t>1. Организация и координация деятельности института по учебно-методической работе с целью повышения качества обучения.</a:t>
            </a:r>
          </a:p>
          <a:p>
            <a:pPr marL="46037" lvl="0" indent="0" fontAlgn="base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  <a:defRPr/>
            </a:pPr>
            <a:r>
              <a:rPr lang="ru-RU" sz="3000" dirty="0">
                <a:solidFill>
                  <a:srgbClr val="404040"/>
                </a:solidFill>
                <a:latin typeface="Trebuchet MS"/>
              </a:rPr>
              <a:t>2. 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литературы).</a:t>
            </a:r>
          </a:p>
          <a:p>
            <a:pPr marL="46037" lvl="0" indent="0" fontAlgn="base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  <a:defRPr/>
            </a:pPr>
            <a:endParaRPr lang="uk-UA" sz="2200" dirty="0">
              <a:solidFill>
                <a:srgbClr val="404040"/>
              </a:solidFill>
              <a:latin typeface="Trebuchet MS"/>
            </a:endParaRPr>
          </a:p>
          <a:p>
            <a:pPr lvl="0" indent="-182880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  <a:defRPr/>
            </a:pPr>
            <a:endParaRPr lang="ru-RU" sz="2200" b="1" dirty="0">
              <a:solidFill>
                <a:prstClr val="black">
                  <a:lumMod val="75000"/>
                  <a:lumOff val="25000"/>
                </a:prstClr>
              </a:solidFill>
              <a:latin typeface="Trebuchet MS"/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endParaRPr lang="ru-RU" sz="1900" dirty="0">
              <a:solidFill>
                <a:prstClr val="black"/>
              </a:solidFill>
              <a:latin typeface="Trebuchet MS"/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endParaRPr lang="ru-RU" sz="1900" dirty="0">
              <a:solidFill>
                <a:srgbClr val="92D050"/>
              </a:solidFill>
              <a:latin typeface="Trebuchet MS"/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endParaRPr lang="ru-RU" sz="1900" dirty="0">
              <a:solidFill>
                <a:prstClr val="black">
                  <a:lumMod val="75000"/>
                  <a:lumOff val="25000"/>
                </a:prstClr>
              </a:solidFill>
              <a:latin typeface="Trebuchet MS"/>
            </a:endParaRPr>
          </a:p>
          <a:p>
            <a:pPr marL="0" indent="0" algn="ctr">
              <a:buNone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8362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8938"/>
            <a:ext cx="10515600" cy="6559061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sz="4800" b="1" dirty="0" smtClean="0">
              <a:solidFill>
                <a:srgbClr val="4E67C8">
                  <a:lumMod val="75000"/>
                </a:srgbClr>
              </a:solidFill>
              <a:effectLst>
                <a:reflection blurRad="6350" stA="55000" endA="300" endPos="45500" dir="5400000" sy="-100000" algn="bl" rotWithShape="0"/>
              </a:effectLst>
              <a:latin typeface="Trebuchet MS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4E67C8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  <a:ea typeface="+mj-ea"/>
                <a:cs typeface="+mj-cs"/>
              </a:rPr>
              <a:t>Организация </a:t>
            </a:r>
            <a:r>
              <a:rPr lang="ru-RU" sz="8000" b="1" dirty="0">
                <a:solidFill>
                  <a:srgbClr val="4E67C8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  <a:ea typeface="+mj-ea"/>
                <a:cs typeface="+mj-cs"/>
              </a:rPr>
              <a:t>и координация деятельности института по учебно-методической работе с целью повышения качества </a:t>
            </a:r>
            <a:r>
              <a:rPr lang="ru-RU" sz="8000" b="1" dirty="0" smtClean="0">
                <a:solidFill>
                  <a:srgbClr val="4E67C8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  <a:ea typeface="+mj-ea"/>
                <a:cs typeface="+mj-cs"/>
              </a:rPr>
              <a:t>обучения</a:t>
            </a:r>
            <a:endParaRPr lang="en-US" sz="8000" b="1" dirty="0" smtClean="0">
              <a:solidFill>
                <a:srgbClr val="4E67C8">
                  <a:lumMod val="75000"/>
                </a:srgbClr>
              </a:solidFill>
              <a:effectLst>
                <a:reflection blurRad="6350" stA="55000" endA="300" endPos="45500" dir="5400000" sy="-100000" algn="bl" rotWithShape="0"/>
              </a:effectLst>
              <a:latin typeface="Trebuchet MS"/>
              <a:ea typeface="+mj-ea"/>
              <a:cs typeface="+mj-cs"/>
            </a:endParaRPr>
          </a:p>
          <a:p>
            <a:pPr marL="46037" indent="0" algn="just">
              <a:spcBef>
                <a:spcPts val="0"/>
              </a:spcBef>
              <a:buNone/>
            </a:pPr>
            <a:r>
              <a:rPr lang="ru-RU" sz="6400" dirty="0" smtClean="0"/>
              <a:t>В </a:t>
            </a:r>
            <a:r>
              <a:rPr lang="ru-RU" sz="6400" dirty="0"/>
              <a:t>рамках данного направления были проанализированы актуальные вопросы по оценке качества образовательного процесса:</a:t>
            </a:r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Об </a:t>
            </a:r>
            <a:r>
              <a:rPr lang="ru-RU" sz="6400" dirty="0"/>
              <a:t>итогах проведения государственной итоговой аттестации выпускников 2022 г</a:t>
            </a:r>
            <a:r>
              <a:rPr lang="ru-RU" sz="6400" dirty="0" smtClean="0"/>
              <a:t>. (протокол №2 от 19.09.2022 г.);</a:t>
            </a:r>
            <a:endParaRPr lang="ru-RU" sz="6400" dirty="0"/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Актуализация </a:t>
            </a:r>
            <a:r>
              <a:rPr lang="ru-RU" sz="6400" dirty="0"/>
              <a:t>РПД и ОПОП в соответствии с потребностями цифровой </a:t>
            </a:r>
            <a:r>
              <a:rPr lang="ru-RU" sz="6400" dirty="0" smtClean="0"/>
              <a:t>экономики</a:t>
            </a:r>
            <a:r>
              <a:rPr lang="ru-RU" sz="6400" dirty="0"/>
              <a:t> (протокол №2 от 19.09.2022 г.);</a:t>
            </a:r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О </a:t>
            </a:r>
            <a:r>
              <a:rPr lang="ru-RU" sz="6400" dirty="0"/>
              <a:t>подготовке к </a:t>
            </a:r>
            <a:r>
              <a:rPr lang="ru-RU" sz="6400" dirty="0" err="1"/>
              <a:t>аккредитационному</a:t>
            </a:r>
            <a:r>
              <a:rPr lang="ru-RU" sz="6400" dirty="0"/>
              <a:t> мониторингу 2023 (протокол №2 от 19.09.2022 г.);</a:t>
            </a:r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Обсуждение </a:t>
            </a:r>
            <a:r>
              <a:rPr lang="ru-RU" sz="6400" dirty="0"/>
              <a:t>изменения сроков обучения групп заочной </a:t>
            </a:r>
            <a:r>
              <a:rPr lang="ru-RU" sz="6400" dirty="0" smtClean="0"/>
              <a:t>формы (протокол </a:t>
            </a:r>
            <a:r>
              <a:rPr lang="ru-RU" sz="6400" dirty="0"/>
              <a:t>№2 от 19.09.2022 г</a:t>
            </a:r>
            <a:r>
              <a:rPr lang="ru-RU" sz="6400" dirty="0" smtClean="0"/>
              <a:t>.);</a:t>
            </a:r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О </a:t>
            </a:r>
            <a:r>
              <a:rPr lang="ru-RU" sz="6400" dirty="0"/>
              <a:t>трудоустройстве выпускников 2021, 2022 </a:t>
            </a:r>
            <a:r>
              <a:rPr lang="ru-RU" sz="6400" dirty="0" smtClean="0"/>
              <a:t>года (протокол №3 от 13.10.2022 г.);</a:t>
            </a:r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Анализ </a:t>
            </a:r>
            <a:r>
              <a:rPr lang="ru-RU" sz="6400" dirty="0"/>
              <a:t>итогов летней экзаменационной сессии 2021-2022 учебного </a:t>
            </a:r>
            <a:r>
              <a:rPr lang="ru-RU" sz="6400" dirty="0" smtClean="0"/>
              <a:t>года (протокол №4 от 03.11.2022 г.);</a:t>
            </a:r>
            <a:endParaRPr lang="ru-RU" sz="6400" dirty="0"/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Итоги </a:t>
            </a:r>
            <a:r>
              <a:rPr lang="ru-RU" sz="6400" dirty="0"/>
              <a:t>текущей аттестации студентов в осеннем семестре 2022-2023 учебного года (протокол №4 от </a:t>
            </a:r>
            <a:r>
              <a:rPr lang="ru-RU" sz="6400" dirty="0" smtClean="0"/>
              <a:t>03.11.2022 </a:t>
            </a:r>
            <a:r>
              <a:rPr lang="ru-RU" sz="6400" dirty="0"/>
              <a:t>г</a:t>
            </a:r>
            <a:r>
              <a:rPr lang="ru-RU" sz="6400" dirty="0" smtClean="0"/>
              <a:t>.);</a:t>
            </a:r>
            <a:endParaRPr lang="ru-RU" sz="6400" dirty="0"/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Презентация </a:t>
            </a:r>
            <a:r>
              <a:rPr lang="ru-RU" sz="6400" dirty="0"/>
              <a:t>онлайн-курсов по дисциплинам Химия/Физика (протокол №4 от </a:t>
            </a:r>
            <a:r>
              <a:rPr lang="ru-RU" sz="6400" dirty="0" smtClean="0"/>
              <a:t>03.11.2022 </a:t>
            </a:r>
            <a:r>
              <a:rPr lang="ru-RU" sz="6400" dirty="0"/>
              <a:t>г.);</a:t>
            </a:r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Анализ </a:t>
            </a:r>
            <a:r>
              <a:rPr lang="ru-RU" sz="6400" dirty="0"/>
              <a:t>обеспеченности образовательного процесса электронными библиотечными системами, необходимыми для реализации </a:t>
            </a:r>
            <a:r>
              <a:rPr lang="ru-RU" sz="6400" dirty="0" smtClean="0"/>
              <a:t>ОПОП (протокол №5 от 15.12.2022 г.); </a:t>
            </a:r>
            <a:endParaRPr lang="ru-RU" sz="6400" dirty="0"/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Анализ </a:t>
            </a:r>
            <a:r>
              <a:rPr lang="ru-RU" sz="6400" dirty="0"/>
              <a:t>результатов мониторинга уровня подготовки студентов 1 курса (протокол №5 от 15.12.2022 г.); </a:t>
            </a:r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Анализ </a:t>
            </a:r>
            <a:r>
              <a:rPr lang="ru-RU" sz="6400" dirty="0"/>
              <a:t>участия студентов ТИ (ф) СВФУ в предметных олимпиадах различного уровня в 2021-2022 учебном году. Утверждение перечня олимпиад, проводимых ТИ (ф) СВФУ в 2022-2023 учебном году (протокол №5 от 15.12.2022 г.); </a:t>
            </a:r>
            <a:endParaRPr lang="ru-RU" sz="6400" dirty="0" smtClean="0"/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Итоги </a:t>
            </a:r>
            <a:r>
              <a:rPr lang="ru-RU" sz="6400" dirty="0"/>
              <a:t>летних учебных и производственных практик в 2021-2022 учебном </a:t>
            </a:r>
            <a:r>
              <a:rPr lang="ru-RU" sz="6400" dirty="0" smtClean="0"/>
              <a:t>году</a:t>
            </a:r>
            <a:r>
              <a:rPr lang="en-US" sz="6400" dirty="0" smtClean="0"/>
              <a:t> (</a:t>
            </a:r>
            <a:r>
              <a:rPr lang="ru-RU" sz="6400" dirty="0" smtClean="0"/>
              <a:t>протокол №6 от 12.01.2023 г.); </a:t>
            </a:r>
            <a:endParaRPr lang="ru-RU" sz="6400" dirty="0"/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Утверждение </a:t>
            </a:r>
            <a:r>
              <a:rPr lang="ru-RU" sz="6400" dirty="0"/>
              <a:t>ОПОП по реализуемым направлениям подготовки (специальностям) на 2023-2024 учебный </a:t>
            </a:r>
            <a:r>
              <a:rPr lang="ru-RU" sz="6400" dirty="0" smtClean="0"/>
              <a:t>год (протокол </a:t>
            </a:r>
            <a:r>
              <a:rPr lang="ru-RU" sz="6400" dirty="0"/>
              <a:t>№6 от 12.01.2023 г.); </a:t>
            </a:r>
            <a:endParaRPr lang="ru-RU" sz="6400" dirty="0" smtClean="0"/>
          </a:p>
          <a:p>
            <a:pPr marL="0" lv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  О реализации программ ВО по заочной форме обучения (протокол №7 от 09.02.2023 г.);</a:t>
            </a:r>
          </a:p>
          <a:p>
            <a:pPr marL="0" lv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Анализ </a:t>
            </a:r>
            <a:r>
              <a:rPr lang="ru-RU" sz="6400" dirty="0"/>
              <a:t>выполнения требований ФГОС ВО к материально-техническому и учебно-методическому обеспечению программ </a:t>
            </a:r>
            <a:r>
              <a:rPr lang="ru-RU" sz="6400" dirty="0" err="1"/>
              <a:t>бакалавриата</a:t>
            </a:r>
            <a:r>
              <a:rPr lang="ru-RU" sz="6400" dirty="0"/>
              <a:t> и </a:t>
            </a:r>
            <a:r>
              <a:rPr lang="ru-RU" sz="6400" dirty="0" smtClean="0"/>
              <a:t>специалитета (протокол </a:t>
            </a:r>
            <a:r>
              <a:rPr lang="ru-RU" sz="6400" dirty="0"/>
              <a:t>№7 от 09.02.2023 г.);</a:t>
            </a:r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Анализ </a:t>
            </a:r>
            <a:r>
              <a:rPr lang="ru-RU" sz="6400" dirty="0"/>
              <a:t>итогов зимней экзаменационной сессии 2022-2023 учебного </a:t>
            </a:r>
            <a:r>
              <a:rPr lang="ru-RU" sz="6400" dirty="0" smtClean="0"/>
              <a:t>года (протокол №8 от 16.03.2023 г.);</a:t>
            </a:r>
            <a:endParaRPr lang="ru-RU" sz="6400" dirty="0"/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О </a:t>
            </a:r>
            <a:r>
              <a:rPr lang="ru-RU" sz="6400" dirty="0"/>
              <a:t>ходе подготовки к государственной итоговой </a:t>
            </a:r>
            <a:r>
              <a:rPr lang="ru-RU" sz="6400" dirty="0" smtClean="0"/>
              <a:t>аттестации (протокол №9 от 20.04.2023 г.);</a:t>
            </a:r>
            <a:endParaRPr lang="ru-RU" sz="6400" dirty="0"/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Итоги </a:t>
            </a:r>
            <a:r>
              <a:rPr lang="ru-RU" sz="6400" dirty="0"/>
              <a:t>текущей аттестации студентов в весеннем семестре 2022-2023 учебного </a:t>
            </a:r>
            <a:r>
              <a:rPr lang="ru-RU" sz="6400" dirty="0" smtClean="0"/>
              <a:t>года (протокол </a:t>
            </a:r>
            <a:r>
              <a:rPr lang="ru-RU" sz="6400" dirty="0"/>
              <a:t>№9 от 20.04.2023 г</a:t>
            </a:r>
            <a:r>
              <a:rPr lang="ru-RU" sz="6400" dirty="0" smtClean="0"/>
              <a:t>.);</a:t>
            </a:r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Итоги </a:t>
            </a:r>
            <a:r>
              <a:rPr lang="ru-RU" sz="6400" dirty="0"/>
              <a:t>проведения открытых занятий ППС в 2022-2023 учебном </a:t>
            </a:r>
            <a:r>
              <a:rPr lang="ru-RU" sz="6400" dirty="0" smtClean="0"/>
              <a:t>году (протокол №10 от 18.05.2023 г.);</a:t>
            </a:r>
            <a:endParaRPr lang="ru-RU" sz="6400" dirty="0"/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О </a:t>
            </a:r>
            <a:r>
              <a:rPr lang="ru-RU" sz="6400" dirty="0"/>
              <a:t>подготовке к летним учебным, педагогическим и производственным </a:t>
            </a:r>
            <a:r>
              <a:rPr lang="ru-RU" sz="6400" dirty="0" smtClean="0"/>
              <a:t>практикам (протокол </a:t>
            </a:r>
            <a:r>
              <a:rPr lang="ru-RU" sz="6400" dirty="0"/>
              <a:t>№10 от 18.05.2023 г</a:t>
            </a:r>
            <a:r>
              <a:rPr lang="ru-RU" sz="6400" dirty="0" smtClean="0"/>
              <a:t>.);</a:t>
            </a:r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Обсуждение </a:t>
            </a:r>
            <a:r>
              <a:rPr lang="ru-RU" sz="6400" dirty="0"/>
              <a:t>результатов анкетирования «Оценка условий, содержания, организации и качества образовательного процесса» по ТИ (ф) СВФУ и проекта решения по отзывам студентов по направлениям </a:t>
            </a:r>
            <a:r>
              <a:rPr lang="ru-RU" sz="6400" dirty="0" smtClean="0"/>
              <a:t>деятельности (протокол №11 от 15.06.2023 г.);</a:t>
            </a:r>
            <a:endParaRPr lang="ru-RU" sz="6400" dirty="0"/>
          </a:p>
          <a:p>
            <a:pPr marL="0" indent="1800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/>
              <a:t>Планирование </a:t>
            </a:r>
            <a:r>
              <a:rPr lang="ru-RU" sz="6400" dirty="0"/>
              <a:t>штатного расписания </a:t>
            </a:r>
            <a:r>
              <a:rPr lang="ru-RU" sz="6400" dirty="0" smtClean="0"/>
              <a:t>кафедр (протокол </a:t>
            </a:r>
            <a:r>
              <a:rPr lang="ru-RU" sz="6400" dirty="0"/>
              <a:t>№11 от 15.06.2023 г</a:t>
            </a:r>
            <a:r>
              <a:rPr lang="ru-RU" sz="6400" dirty="0" smtClean="0"/>
              <a:t>.).</a:t>
            </a:r>
            <a:endParaRPr lang="ru-RU" sz="6400" dirty="0"/>
          </a:p>
          <a:p>
            <a:pPr marL="46037" indent="0" algn="just">
              <a:buNone/>
            </a:pPr>
            <a:endParaRPr lang="ru-RU" sz="4800" dirty="0"/>
          </a:p>
          <a:p>
            <a:pPr marL="46037" indent="0" algn="just">
              <a:buNone/>
            </a:pPr>
            <a:endParaRPr lang="ru-RU" sz="4800" dirty="0"/>
          </a:p>
          <a:p>
            <a:pPr marL="46037" indent="0" algn="just">
              <a:buNone/>
            </a:pPr>
            <a:endParaRPr lang="ru-RU" sz="4800" dirty="0"/>
          </a:p>
          <a:p>
            <a:pPr marL="46037" indent="0" algn="just">
              <a:buNone/>
            </a:pPr>
            <a:endParaRPr lang="ru-RU" sz="4800" dirty="0"/>
          </a:p>
          <a:p>
            <a:pPr marL="46037" indent="0" algn="just">
              <a:buNone/>
            </a:pPr>
            <a:endParaRPr lang="ru-RU" sz="4800" dirty="0" smtClean="0"/>
          </a:p>
          <a:p>
            <a:pPr marL="46037" indent="0" algn="just">
              <a:buNone/>
            </a:pPr>
            <a:endParaRPr lang="ru-RU" dirty="0"/>
          </a:p>
          <a:p>
            <a:pPr marL="46037" indent="0" algn="just">
              <a:buNone/>
            </a:pPr>
            <a:endParaRPr lang="ru-RU" dirty="0" smtClean="0"/>
          </a:p>
          <a:p>
            <a:pPr marL="46037" indent="0" algn="just">
              <a:buNone/>
            </a:pPr>
            <a:endParaRPr lang="ru-RU" dirty="0"/>
          </a:p>
          <a:p>
            <a:pPr marL="46037" indent="0" algn="just">
              <a:buNone/>
            </a:pPr>
            <a:endParaRPr lang="ru-RU" dirty="0" smtClean="0"/>
          </a:p>
          <a:p>
            <a:pPr marL="46037" indent="0" algn="just">
              <a:buNone/>
            </a:pPr>
            <a:endParaRPr lang="ru-RU" dirty="0"/>
          </a:p>
          <a:p>
            <a:pPr marL="46037" indent="0" algn="just">
              <a:buNone/>
            </a:pPr>
            <a:endParaRPr lang="ru-RU" dirty="0" smtClean="0"/>
          </a:p>
          <a:p>
            <a:pPr marL="46037" indent="0" algn="just">
              <a:buNone/>
            </a:pPr>
            <a:endParaRPr lang="ru-RU" dirty="0"/>
          </a:p>
          <a:p>
            <a:pPr marL="46037" indent="0" algn="just">
              <a:buNone/>
            </a:pPr>
            <a:r>
              <a:rPr lang="ru-RU" dirty="0" smtClean="0"/>
              <a:t>Организация </a:t>
            </a:r>
            <a:r>
              <a:rPr lang="ru-RU" dirty="0"/>
              <a:t>учебного процесса студентов заочной формы обучения (протокол №1 от 30.08.2021 г.);</a:t>
            </a:r>
          </a:p>
          <a:p>
            <a:pPr marL="46037" indent="0" algn="just">
              <a:buNone/>
            </a:pPr>
            <a:r>
              <a:rPr lang="ru-RU" dirty="0"/>
              <a:t>Обсуждение новой нормативной документации по высшему образованию (протокол №1 от 30.08.2021 г.);</a:t>
            </a:r>
          </a:p>
          <a:p>
            <a:pPr marL="46037" indent="0" algn="just">
              <a:buNone/>
            </a:pPr>
            <a:r>
              <a:rPr lang="ru-RU" dirty="0"/>
              <a:t>Об итогах проведения государственной итоговой аттестации выпускников 2021 и итогах предварительного трудоустройства (протокол №2 от 23.09.2021 г);</a:t>
            </a:r>
            <a:endParaRPr lang="en-US" dirty="0"/>
          </a:p>
          <a:p>
            <a:pPr marL="46037" indent="0" algn="just">
              <a:buNone/>
            </a:pPr>
            <a:r>
              <a:rPr lang="ru-RU" dirty="0"/>
              <a:t>О трудоустройстве выпускников 2021 года</a:t>
            </a:r>
            <a:r>
              <a:rPr lang="en-US" dirty="0"/>
              <a:t> </a:t>
            </a:r>
            <a:r>
              <a:rPr lang="ru-RU" dirty="0"/>
              <a:t>(протокол №3 от 28.10.2021 г.);</a:t>
            </a:r>
          </a:p>
          <a:p>
            <a:pPr marL="46037" indent="0" algn="just">
              <a:buNone/>
            </a:pPr>
            <a:r>
              <a:rPr lang="ru-RU" dirty="0"/>
              <a:t>Анализ результатов мониторинга уровня подготовки студентов 1 курса (протокол №3 от 28.10.2021 г.);</a:t>
            </a:r>
          </a:p>
          <a:p>
            <a:pPr marL="46037" indent="0" algn="just">
              <a:buNone/>
            </a:pPr>
            <a:r>
              <a:rPr lang="ru-RU" dirty="0"/>
              <a:t>Анализ итогов летней экзаменационной сессии 2020-2021 учебного года (протокол №4 от 25.11.2021 г.);</a:t>
            </a:r>
          </a:p>
          <a:p>
            <a:pPr marL="46037" indent="0" algn="just">
              <a:buNone/>
            </a:pPr>
            <a:r>
              <a:rPr lang="ru-RU" dirty="0"/>
              <a:t>Итоги текущей аттестации студентов в осеннем семестре 2021-2022 учебного года (протокол №4 от 25.11.2021 г.);</a:t>
            </a:r>
          </a:p>
          <a:p>
            <a:pPr marL="46037" indent="0" algn="just">
              <a:buNone/>
            </a:pPr>
            <a:r>
              <a:rPr lang="ru-RU" dirty="0"/>
              <a:t>Итоги летних учебных и производственных практик в 2020-2021 учебном году (протокол №5 от 23.12.2021 г.); </a:t>
            </a:r>
          </a:p>
          <a:p>
            <a:pPr marL="46037" indent="0" algn="just">
              <a:buNone/>
            </a:pPr>
            <a:r>
              <a:rPr lang="ru-RU" dirty="0"/>
              <a:t>Анализ участия студентов ТИ (ф) СВФУ в предметных олимпиадах различного уровня в 2020-2021 учебном году. Утверждение перечня олимпиад, проводимых ТИ (ф) СВФУ в 2021-2022 учебном году (протокол №5 от 23.12.2021 г.); </a:t>
            </a:r>
          </a:p>
          <a:p>
            <a:pPr marL="46037" indent="0" algn="just">
              <a:buNone/>
            </a:pPr>
            <a:r>
              <a:rPr lang="ru-RU" dirty="0"/>
              <a:t>Утверждение базовых учебных планов 2022 года набора и перечня ОПОП по реализуемым направлениям подготовки (специальностям) на 2022-2023 учебный год (протокол №6 от 20.01.2022 г.);</a:t>
            </a:r>
          </a:p>
          <a:p>
            <a:pPr marL="46037" indent="0" algn="just">
              <a:buNone/>
            </a:pPr>
            <a:r>
              <a:rPr lang="ru-RU" dirty="0"/>
              <a:t>О реализации проектно-ориентированного обучения по реализуемым ОП (протокол №6 от 20.01.2022 г.); </a:t>
            </a:r>
          </a:p>
          <a:p>
            <a:pPr marL="46037" indent="0" algn="just">
              <a:buNone/>
            </a:pPr>
            <a:r>
              <a:rPr lang="ru-RU" dirty="0"/>
              <a:t> Анализ выполнения требований ФГОС ВО к материально-техническому и учебно-методическому обеспечению программ </a:t>
            </a:r>
            <a:r>
              <a:rPr lang="ru-RU" dirty="0" err="1"/>
              <a:t>бакалавриата</a:t>
            </a:r>
            <a:r>
              <a:rPr lang="ru-RU" dirty="0"/>
              <a:t> и специалитета (протокол №7 от 10.02.2022 г.); </a:t>
            </a:r>
          </a:p>
          <a:p>
            <a:pPr marL="46037" indent="0" algn="just">
              <a:buNone/>
            </a:pPr>
            <a:r>
              <a:rPr lang="ru-RU" dirty="0"/>
              <a:t>О </a:t>
            </a:r>
            <a:r>
              <a:rPr lang="ru-RU" dirty="0" err="1"/>
              <a:t>книгообеспеченности</a:t>
            </a:r>
            <a:r>
              <a:rPr lang="ru-RU" dirty="0"/>
              <a:t> учебной литературой основных профессиональных образовательных программ, реализуемых в институте (протокол №8 от 17.03.2022 г.);</a:t>
            </a:r>
          </a:p>
          <a:p>
            <a:pPr marL="46037" indent="0" algn="just">
              <a:buNone/>
            </a:pPr>
            <a:r>
              <a:rPr lang="ru-RU" dirty="0"/>
              <a:t>Анализ обеспеченности образовательного процесса электронными библиотечными системами, необходимыми для реализации ОПОП (протокол №8 от 17.03.2022 г.); </a:t>
            </a:r>
          </a:p>
          <a:p>
            <a:pPr marL="46037" indent="0" algn="just">
              <a:buNone/>
            </a:pPr>
            <a:r>
              <a:rPr lang="ru-RU" dirty="0"/>
              <a:t>О реализации программ ВО по заочной форме обучения (протокол №8 от 17.03.2022 г.);</a:t>
            </a:r>
          </a:p>
          <a:p>
            <a:pPr marL="46037" indent="0" algn="just">
              <a:buNone/>
            </a:pPr>
            <a:r>
              <a:rPr lang="ru-RU" dirty="0"/>
              <a:t>Анализ итогов зимней экзаменационной сессии 2021-2022 учебного года (протокол №8 от 17.03.2022 г.);</a:t>
            </a:r>
          </a:p>
          <a:p>
            <a:pPr marL="46037" indent="0" algn="just">
              <a:buNone/>
            </a:pPr>
            <a:r>
              <a:rPr lang="ru-RU" dirty="0"/>
              <a:t>О ходе подготовки к государственной итоговой аттестации (протокол №9 от 21.04.2022 г.);</a:t>
            </a:r>
          </a:p>
          <a:p>
            <a:pPr marL="46037" indent="0" algn="just">
              <a:buNone/>
            </a:pPr>
            <a:r>
              <a:rPr lang="ru-RU" dirty="0"/>
              <a:t>Итоги текущей аттестации студентов в весеннем семестре 2021-2022 учебного года (протокол №9 от 21.04.2022 г.);</a:t>
            </a:r>
          </a:p>
          <a:p>
            <a:pPr marL="46037" indent="0" algn="just">
              <a:buNone/>
            </a:pPr>
            <a:r>
              <a:rPr lang="ru-RU" dirty="0"/>
              <a:t>О подготовке к летним учебным, педагогическим и производственным практикам (протокол №10 от 26.05.2022 г.);</a:t>
            </a:r>
          </a:p>
          <a:p>
            <a:pPr marL="46037" indent="0" algn="just">
              <a:buNone/>
            </a:pPr>
            <a:r>
              <a:rPr lang="ru-RU" dirty="0"/>
              <a:t>Итоги проведения открытых занятий ППС в 2021-2022 учебном году (протокол № 11 от 30.06.2022 г.);</a:t>
            </a:r>
          </a:p>
          <a:p>
            <a:pPr marL="46037" indent="0" algn="just">
              <a:buNone/>
            </a:pPr>
            <a:r>
              <a:rPr lang="ru-RU" dirty="0"/>
              <a:t>Планирование штатного расписания кафедр (протокол № 11 от 30.06.2022 г.).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412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3577"/>
            <a:ext cx="10515600" cy="5693386"/>
          </a:xfrm>
        </p:spPr>
        <p:txBody>
          <a:bodyPr>
            <a:noAutofit/>
          </a:bodyPr>
          <a:lstStyle/>
          <a:p>
            <a:pPr marL="0" indent="0" algn="ctr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литературы)</a:t>
            </a:r>
          </a:p>
          <a:p>
            <a:pPr marL="0" indent="0" algn="just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Работа над совершенствованием учебно-методического обеспечения ОПОП является одним из важных направлений деятельности кафедр и учебно-методического отдела. </a:t>
            </a:r>
          </a:p>
          <a:p>
            <a:pPr marL="0" indent="0" algn="just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Учебно-методическим отделом института систематически проводится мониторинг обеспеченности ОПОП ВО учебно-методическими материалами кафедр: рабочими программами дисциплин, практик, ГИА, фондами оценочных средств, ЭОР, учебно-методическими изданиями кафедр. Результаты мониторинга регулярно освещаются на заседаниях УМС. </a:t>
            </a:r>
          </a:p>
          <a:p>
            <a:pPr marL="0" indent="0" algn="just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Все разделы реализуемых ОПОП размещаются на официальном сайте ТИ (ф) СВФУ в подразделе «Образование» (в соответствии с Приказом Федеральной службы по надзору в сфере образования и науки от 29 мая 2014 г. N 785 "Об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на нем информации"), а также на сайте СВФУ. </a:t>
            </a:r>
          </a:p>
          <a:p>
            <a:pPr marL="0" indent="0" algn="just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По состоянию на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01.01.202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г. обеспеченность основных профессиональных образовательных программ учебно-методическими материалами составляет 100%.</a:t>
            </a:r>
          </a:p>
          <a:p>
            <a:pPr marL="0" indent="0" algn="ctr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579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3577"/>
            <a:ext cx="10515600" cy="569338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6000" b="1" dirty="0">
                <a:solidFill>
                  <a:schemeClr val="accent1">
                    <a:lumMod val="75000"/>
                  </a:schemeClr>
                </a:solidFill>
              </a:rPr>
              <a:t> 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литературы)</a:t>
            </a:r>
          </a:p>
          <a:p>
            <a:pPr marL="0" indent="0" algn="just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5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6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 </a:t>
            </a:r>
            <a:r>
              <a:rPr lang="ru-RU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</a:t>
            </a:r>
            <a:r>
              <a:rPr lang="en-US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ru-RU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/202</a:t>
            </a:r>
            <a:r>
              <a:rPr lang="en-US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ru-RU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6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уч. г. ППС института было разработано и обновлено </a:t>
            </a:r>
            <a:r>
              <a:rPr lang="ru-RU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987 рабочих </a:t>
            </a:r>
            <a:r>
              <a:rPr lang="ru-RU" sz="6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программа дисциплин и практик, разработано и утверждено </a:t>
            </a:r>
            <a:r>
              <a:rPr lang="ru-RU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550 </a:t>
            </a:r>
            <a:r>
              <a:rPr lang="ru-RU" sz="6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электронных образовательных ресурсов дисциплин, практик и программ ГИА, </a:t>
            </a:r>
            <a:r>
              <a:rPr lang="ru-RU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55 учебно-методических </a:t>
            </a:r>
            <a:r>
              <a:rPr lang="ru-RU" sz="6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изданий, </a:t>
            </a:r>
            <a:r>
              <a:rPr lang="ru-RU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72 базы </a:t>
            </a:r>
            <a:r>
              <a:rPr lang="ru-RU" sz="6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тестовых заданий.</a:t>
            </a:r>
          </a:p>
          <a:p>
            <a:pPr marL="0" indent="0" algn="just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6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Продолжена </a:t>
            </a:r>
            <a:r>
              <a:rPr lang="ru-RU" sz="6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работа по разработке фондов оценочных средств как неотъемлемой части нормативно-методического обеспечения системы оценки качества освоения обучающимися образовательных программ. Были </a:t>
            </a:r>
            <a:r>
              <a:rPr lang="ru-RU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разработаны и обновлены </a:t>
            </a:r>
            <a:r>
              <a:rPr lang="ru-RU" sz="6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ФОСы</a:t>
            </a:r>
            <a:r>
              <a:rPr lang="ru-RU" sz="6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по всем реализуемым дисциплинам ОПОП института.</a:t>
            </a:r>
          </a:p>
          <a:p>
            <a:pPr marL="0" indent="0" algn="just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6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	</a:t>
            </a:r>
            <a:r>
              <a:rPr lang="ru-RU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Ежегодно </a:t>
            </a:r>
            <a:r>
              <a:rPr lang="ru-RU" sz="6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специалистами УМО разрабатываются и утверждаются </a:t>
            </a:r>
            <a:r>
              <a:rPr lang="ru-RU" sz="6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ИУПы</a:t>
            </a:r>
            <a:r>
              <a:rPr lang="ru-RU" sz="6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студентов очной и заочной формы обучения. В </a:t>
            </a:r>
            <a:r>
              <a:rPr lang="ru-RU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2022</a:t>
            </a:r>
            <a:r>
              <a:rPr lang="en-US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/2023 </a:t>
            </a:r>
            <a:r>
              <a:rPr lang="ru-RU" sz="6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учебном </a:t>
            </a:r>
            <a:r>
              <a:rPr lang="ru-RU" sz="6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году УМО было разработано 7 индивидуальных учебных планов для студентов, обучающихся по ускоренной образовательной программе (заочная форма) на весь срок обучения.</a:t>
            </a:r>
          </a:p>
          <a:p>
            <a:pPr marL="0" indent="0" algn="ctr">
              <a:buNone/>
            </a:pPr>
            <a:endParaRPr lang="ru-RU" sz="5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75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Custom 5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86389"/>
      </a:accent1>
      <a:accent2>
        <a:srgbClr val="C29865"/>
      </a:accent2>
      <a:accent3>
        <a:srgbClr val="A5A5A5"/>
      </a:accent3>
      <a:accent4>
        <a:srgbClr val="65405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1882</Words>
  <Application>Microsoft Office PowerPoint</Application>
  <PresentationFormat>Широкоэкранный</PresentationFormat>
  <Paragraphs>128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Trebuchet MS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Лидия Дмитриевна Ядреева</cp:lastModifiedBy>
  <cp:revision>40</cp:revision>
  <cp:lastPrinted>2023-10-31T07:56:15Z</cp:lastPrinted>
  <dcterms:created xsi:type="dcterms:W3CDTF">2023-02-11T08:01:53Z</dcterms:created>
  <dcterms:modified xsi:type="dcterms:W3CDTF">2023-10-31T07:56:52Z</dcterms:modified>
</cp:coreProperties>
</file>