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260" r:id="rId4"/>
    <p:sldId id="259" r:id="rId5"/>
    <p:sldId id="261" r:id="rId6"/>
    <p:sldId id="268" r:id="rId7"/>
    <p:sldId id="264" r:id="rId8"/>
    <p:sldId id="269" r:id="rId9"/>
    <p:sldId id="257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 smtClean="0"/>
              <a:t>Результаты</a:t>
            </a:r>
            <a:r>
              <a:rPr lang="ru-RU" sz="2400" baseline="0" dirty="0" smtClean="0"/>
              <a:t> социального опроса </a:t>
            </a:r>
          </a:p>
          <a:p>
            <a:pPr>
              <a:defRPr/>
            </a:pPr>
            <a:r>
              <a:rPr lang="ru-RU" sz="2400" baseline="0" dirty="0" smtClean="0"/>
              <a:t>«Кто такие террористы?»</a:t>
            </a:r>
            <a:endParaRPr lang="ru-RU" sz="2400" dirty="0"/>
          </a:p>
        </c:rich>
      </c:tx>
      <c:layout>
        <c:manualLayout>
          <c:xMode val="edge"/>
          <c:yMode val="edge"/>
          <c:x val="0.18466141732283464"/>
          <c:y val="1.874999999999999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numRef>
              <c:f>Лист1!$A$2:$A$5</c:f>
              <c:numCache>
                <c:formatCode>0%</c:formatCode>
                <c:ptCount val="4"/>
                <c:pt idx="0">
                  <c:v>0.12</c:v>
                </c:pt>
                <c:pt idx="1">
                  <c:v>0.11</c:v>
                </c:pt>
                <c:pt idx="2" formatCode="0.00%">
                  <c:v>1E-3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842A6-DCCB-41C4-97C5-7BDD13A690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6F7EFC-42FD-4E7B-82B1-F4590D483342}">
      <dgm:prSet custT="1"/>
      <dgm:spPr/>
      <dgm:t>
        <a:bodyPr/>
        <a:lstStyle/>
        <a:p>
          <a:r>
            <a:rPr lang="ru-RU" sz="2400" dirty="0" smtClean="0">
              <a:latin typeface="Arial Narrow" pitchFamily="34" charset="0"/>
            </a:rPr>
            <a:t>Бессилие власти. В зоне теракта реализовалась альтернативная власть.</a:t>
          </a:r>
          <a:endParaRPr lang="ru-RU" sz="2400" dirty="0">
            <a:latin typeface="Arial Narrow" pitchFamily="34" charset="0"/>
          </a:endParaRPr>
        </a:p>
      </dgm:t>
    </dgm:pt>
    <dgm:pt modelId="{ED9C3FB0-C278-4F39-9B64-BE7A7CB256DB}" type="parTrans" cxnId="{150CB4F4-EBAD-45E5-BF06-5662CD932814}">
      <dgm:prSet/>
      <dgm:spPr/>
      <dgm:t>
        <a:bodyPr/>
        <a:lstStyle/>
        <a:p>
          <a:endParaRPr lang="ru-RU"/>
        </a:p>
      </dgm:t>
    </dgm:pt>
    <dgm:pt modelId="{38A90E93-80FD-4058-9F32-4C4B7D87E80F}" type="sibTrans" cxnId="{150CB4F4-EBAD-45E5-BF06-5662CD932814}">
      <dgm:prSet/>
      <dgm:spPr/>
      <dgm:t>
        <a:bodyPr/>
        <a:lstStyle/>
        <a:p>
          <a:endParaRPr lang="ru-RU"/>
        </a:p>
      </dgm:t>
    </dgm:pt>
    <dgm:pt modelId="{F601B8A7-9D39-4529-8F04-E108A026DA14}">
      <dgm:prSet custT="1"/>
      <dgm:spPr/>
      <dgm:t>
        <a:bodyPr/>
        <a:lstStyle/>
        <a:p>
          <a:r>
            <a:rPr lang="ru-RU" sz="2400" dirty="0" smtClean="0">
              <a:latin typeface="Arial Narrow" pitchFamily="34" charset="0"/>
            </a:rPr>
            <a:t>Призыв к активному неповиновению и силовому противостоянию власти. </a:t>
          </a:r>
          <a:endParaRPr lang="ru-RU" sz="2400" dirty="0">
            <a:latin typeface="Arial Narrow" pitchFamily="34" charset="0"/>
          </a:endParaRPr>
        </a:p>
      </dgm:t>
    </dgm:pt>
    <dgm:pt modelId="{AB98CB54-0241-4126-AF09-7F332E2FA552}" type="parTrans" cxnId="{B50E5FBE-1413-46D8-8FD4-2E4B62604FC3}">
      <dgm:prSet/>
      <dgm:spPr/>
      <dgm:t>
        <a:bodyPr/>
        <a:lstStyle/>
        <a:p>
          <a:endParaRPr lang="ru-RU"/>
        </a:p>
      </dgm:t>
    </dgm:pt>
    <dgm:pt modelId="{816AE684-9401-4C9F-8498-571AF36B94E0}" type="sibTrans" cxnId="{B50E5FBE-1413-46D8-8FD4-2E4B62604FC3}">
      <dgm:prSet/>
      <dgm:spPr/>
      <dgm:t>
        <a:bodyPr/>
        <a:lstStyle/>
        <a:p>
          <a:endParaRPr lang="ru-RU"/>
        </a:p>
      </dgm:t>
    </dgm:pt>
    <dgm:pt modelId="{0C73025E-E0DE-4F7D-8CF0-DBB81AAFAB4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Arial Narrow" pitchFamily="34" charset="0"/>
            </a:rPr>
            <a:t>Признак острого кризиса в обществе. Все это подталкивает общество, а за ним и власть, к уступкам политическим силам, использующим тактику терроризма.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C8231495-1C61-4B76-A5F9-D22321716D45}" type="parTrans" cxnId="{00E4D563-6ADF-430D-BFA5-F03A9DA79E1F}">
      <dgm:prSet/>
      <dgm:spPr/>
      <dgm:t>
        <a:bodyPr/>
        <a:lstStyle/>
        <a:p>
          <a:endParaRPr lang="ru-RU"/>
        </a:p>
      </dgm:t>
    </dgm:pt>
    <dgm:pt modelId="{7338E40A-4C32-4743-B37F-C2EE6BD14DF4}" type="sibTrans" cxnId="{00E4D563-6ADF-430D-BFA5-F03A9DA79E1F}">
      <dgm:prSet/>
      <dgm:spPr/>
      <dgm:t>
        <a:bodyPr/>
        <a:lstStyle/>
        <a:p>
          <a:endParaRPr lang="ru-RU"/>
        </a:p>
      </dgm:t>
    </dgm:pt>
    <dgm:pt modelId="{0F31CFB7-3E0A-4FA9-8F85-C91BFD518C8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Arial Narrow" pitchFamily="34" charset="0"/>
            </a:rPr>
            <a:t>Удар по экономике, снижает инвестиционную привлекательность страны, ухудшает ее имидж, снижает поток международных туристов и т.д.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dirty="0"/>
        </a:p>
      </dgm:t>
    </dgm:pt>
    <dgm:pt modelId="{82D42F8E-D37C-4440-AE83-9E4CC0252710}" type="parTrans" cxnId="{3A57C859-3694-4595-A57E-D55F065F7369}">
      <dgm:prSet/>
      <dgm:spPr/>
      <dgm:t>
        <a:bodyPr/>
        <a:lstStyle/>
        <a:p>
          <a:endParaRPr lang="ru-RU"/>
        </a:p>
      </dgm:t>
    </dgm:pt>
    <dgm:pt modelId="{A67B4D90-DE5A-4452-B8EA-343C81B6D188}" type="sibTrans" cxnId="{3A57C859-3694-4595-A57E-D55F065F7369}">
      <dgm:prSet/>
      <dgm:spPr/>
      <dgm:t>
        <a:bodyPr/>
        <a:lstStyle/>
        <a:p>
          <a:endParaRPr lang="ru-RU"/>
        </a:p>
      </dgm:t>
    </dgm:pt>
    <dgm:pt modelId="{D33AB2F6-050C-4B93-8963-FE65CA21B238}">
      <dgm:prSet custT="1"/>
      <dgm:spPr/>
      <dgm:t>
        <a:bodyPr/>
        <a:lstStyle/>
        <a:p>
          <a:r>
            <a:rPr lang="ru-RU" sz="2400" dirty="0" smtClean="0">
              <a:latin typeface="Arial Narrow" pitchFamily="34" charset="0"/>
            </a:rPr>
            <a:t>Подталкивает страну к радикализации политического курса, к авторитарным формам правления. Часто такая эволюция соответствует целям террористов.</a:t>
          </a:r>
          <a:endParaRPr lang="ru-RU" sz="2400" dirty="0">
            <a:latin typeface="Arial Narrow" pitchFamily="34" charset="0"/>
          </a:endParaRPr>
        </a:p>
      </dgm:t>
    </dgm:pt>
    <dgm:pt modelId="{4CA5AEE0-67AA-4D47-AFDE-FFFAC4F529E5}" type="parTrans" cxnId="{4A1D6026-05CC-4A58-8A72-2D5CCAFA0F14}">
      <dgm:prSet/>
      <dgm:spPr/>
      <dgm:t>
        <a:bodyPr/>
        <a:lstStyle/>
        <a:p>
          <a:endParaRPr lang="ru-RU"/>
        </a:p>
      </dgm:t>
    </dgm:pt>
    <dgm:pt modelId="{F2646090-1E8B-4B9A-9347-AFEC48C71D49}" type="sibTrans" cxnId="{4A1D6026-05CC-4A58-8A72-2D5CCAFA0F14}">
      <dgm:prSet/>
      <dgm:spPr/>
      <dgm:t>
        <a:bodyPr/>
        <a:lstStyle/>
        <a:p>
          <a:endParaRPr lang="ru-RU"/>
        </a:p>
      </dgm:t>
    </dgm:pt>
    <dgm:pt modelId="{7719A3FD-A86C-4D30-8695-257F26D73785}" type="pres">
      <dgm:prSet presAssocID="{43E842A6-DCCB-41C4-97C5-7BDD13A690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4DC382-606A-4036-938D-BA068B068650}" type="pres">
      <dgm:prSet presAssocID="{756F7EFC-42FD-4E7B-82B1-F4590D48334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81964-7817-486A-99A0-F83D9FB31DEC}" type="pres">
      <dgm:prSet presAssocID="{38A90E93-80FD-4058-9F32-4C4B7D87E80F}" presName="spacer" presStyleCnt="0"/>
      <dgm:spPr/>
    </dgm:pt>
    <dgm:pt modelId="{4B564E81-68DA-4663-B792-B997E38A9262}" type="pres">
      <dgm:prSet presAssocID="{F601B8A7-9D39-4529-8F04-E108A026DA14}" presName="parentText" presStyleLbl="node1" presStyleIdx="1" presStyleCnt="5" custScaleY="867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BF96B-E189-49EE-BDEC-DC49800FA999}" type="pres">
      <dgm:prSet presAssocID="{816AE684-9401-4C9F-8498-571AF36B94E0}" presName="spacer" presStyleCnt="0"/>
      <dgm:spPr/>
    </dgm:pt>
    <dgm:pt modelId="{11DE2691-BF23-4362-99C0-22786A2A8544}" type="pres">
      <dgm:prSet presAssocID="{0C73025E-E0DE-4F7D-8CF0-DBB81AAFAB45}" presName="parentText" presStyleLbl="node1" presStyleIdx="2" presStyleCnt="5" custScaleY="1156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090E2-449B-49CD-8B31-E639D2B5913C}" type="pres">
      <dgm:prSet presAssocID="{7338E40A-4C32-4743-B37F-C2EE6BD14DF4}" presName="spacer" presStyleCnt="0"/>
      <dgm:spPr/>
    </dgm:pt>
    <dgm:pt modelId="{C1B1668F-5412-4436-B055-577D72DBC280}" type="pres">
      <dgm:prSet presAssocID="{0F31CFB7-3E0A-4FA9-8F85-C91BFD518C8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E6BBE-61EB-4C71-AB6B-0B2062A66CF7}" type="pres">
      <dgm:prSet presAssocID="{A67B4D90-DE5A-4452-B8EA-343C81B6D188}" presName="spacer" presStyleCnt="0"/>
      <dgm:spPr/>
    </dgm:pt>
    <dgm:pt modelId="{4E678DF2-333B-493C-B5B4-D3EF246D659D}" type="pres">
      <dgm:prSet presAssocID="{D33AB2F6-050C-4B93-8963-FE65CA21B23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0E5FBE-1413-46D8-8FD4-2E4B62604FC3}" srcId="{43E842A6-DCCB-41C4-97C5-7BDD13A690BA}" destId="{F601B8A7-9D39-4529-8F04-E108A026DA14}" srcOrd="1" destOrd="0" parTransId="{AB98CB54-0241-4126-AF09-7F332E2FA552}" sibTransId="{816AE684-9401-4C9F-8498-571AF36B94E0}"/>
    <dgm:cxn modelId="{295EAA95-9951-49F0-80F5-F86E162EC640}" type="presOf" srcId="{0F31CFB7-3E0A-4FA9-8F85-C91BFD518C81}" destId="{C1B1668F-5412-4436-B055-577D72DBC280}" srcOrd="0" destOrd="0" presId="urn:microsoft.com/office/officeart/2005/8/layout/vList2"/>
    <dgm:cxn modelId="{150CB4F4-EBAD-45E5-BF06-5662CD932814}" srcId="{43E842A6-DCCB-41C4-97C5-7BDD13A690BA}" destId="{756F7EFC-42FD-4E7B-82B1-F4590D483342}" srcOrd="0" destOrd="0" parTransId="{ED9C3FB0-C278-4F39-9B64-BE7A7CB256DB}" sibTransId="{38A90E93-80FD-4058-9F32-4C4B7D87E80F}"/>
    <dgm:cxn modelId="{F9F0DBF3-E20D-4821-BC43-C91D4D7927EF}" type="presOf" srcId="{F601B8A7-9D39-4529-8F04-E108A026DA14}" destId="{4B564E81-68DA-4663-B792-B997E38A9262}" srcOrd="0" destOrd="0" presId="urn:microsoft.com/office/officeart/2005/8/layout/vList2"/>
    <dgm:cxn modelId="{3F00F7D6-2473-4A58-952B-904A7A43310A}" type="presOf" srcId="{0C73025E-E0DE-4F7D-8CF0-DBB81AAFAB45}" destId="{11DE2691-BF23-4362-99C0-22786A2A8544}" srcOrd="0" destOrd="0" presId="urn:microsoft.com/office/officeart/2005/8/layout/vList2"/>
    <dgm:cxn modelId="{00E4D563-6ADF-430D-BFA5-F03A9DA79E1F}" srcId="{43E842A6-DCCB-41C4-97C5-7BDD13A690BA}" destId="{0C73025E-E0DE-4F7D-8CF0-DBB81AAFAB45}" srcOrd="2" destOrd="0" parTransId="{C8231495-1C61-4B76-A5F9-D22321716D45}" sibTransId="{7338E40A-4C32-4743-B37F-C2EE6BD14DF4}"/>
    <dgm:cxn modelId="{6BD0A8F3-B061-461A-A2E5-DD7DFC1B7FDA}" type="presOf" srcId="{D33AB2F6-050C-4B93-8963-FE65CA21B238}" destId="{4E678DF2-333B-493C-B5B4-D3EF246D659D}" srcOrd="0" destOrd="0" presId="urn:microsoft.com/office/officeart/2005/8/layout/vList2"/>
    <dgm:cxn modelId="{3A57C859-3694-4595-A57E-D55F065F7369}" srcId="{43E842A6-DCCB-41C4-97C5-7BDD13A690BA}" destId="{0F31CFB7-3E0A-4FA9-8F85-C91BFD518C81}" srcOrd="3" destOrd="0" parTransId="{82D42F8E-D37C-4440-AE83-9E4CC0252710}" sibTransId="{A67B4D90-DE5A-4452-B8EA-343C81B6D188}"/>
    <dgm:cxn modelId="{4A1D6026-05CC-4A58-8A72-2D5CCAFA0F14}" srcId="{43E842A6-DCCB-41C4-97C5-7BDD13A690BA}" destId="{D33AB2F6-050C-4B93-8963-FE65CA21B238}" srcOrd="4" destOrd="0" parTransId="{4CA5AEE0-67AA-4D47-AFDE-FFFAC4F529E5}" sibTransId="{F2646090-1E8B-4B9A-9347-AFEC48C71D49}"/>
    <dgm:cxn modelId="{76DCEDC3-7085-407E-BDFC-DAB5AF345F25}" type="presOf" srcId="{756F7EFC-42FD-4E7B-82B1-F4590D483342}" destId="{8D4DC382-606A-4036-938D-BA068B068650}" srcOrd="0" destOrd="0" presId="urn:microsoft.com/office/officeart/2005/8/layout/vList2"/>
    <dgm:cxn modelId="{48931269-1BCC-45FB-BAEE-9B6EB38C8483}" type="presOf" srcId="{43E842A6-DCCB-41C4-97C5-7BDD13A690BA}" destId="{7719A3FD-A86C-4D30-8695-257F26D73785}" srcOrd="0" destOrd="0" presId="urn:microsoft.com/office/officeart/2005/8/layout/vList2"/>
    <dgm:cxn modelId="{F3AC7007-1454-463F-B26A-EF7280EB0B26}" type="presParOf" srcId="{7719A3FD-A86C-4D30-8695-257F26D73785}" destId="{8D4DC382-606A-4036-938D-BA068B068650}" srcOrd="0" destOrd="0" presId="urn:microsoft.com/office/officeart/2005/8/layout/vList2"/>
    <dgm:cxn modelId="{D9490D03-8225-4507-8B6A-508F042843DE}" type="presParOf" srcId="{7719A3FD-A86C-4D30-8695-257F26D73785}" destId="{0A381964-7817-486A-99A0-F83D9FB31DEC}" srcOrd="1" destOrd="0" presId="urn:microsoft.com/office/officeart/2005/8/layout/vList2"/>
    <dgm:cxn modelId="{15EC6919-17E1-4A15-9AFF-6C1655E937A8}" type="presParOf" srcId="{7719A3FD-A86C-4D30-8695-257F26D73785}" destId="{4B564E81-68DA-4663-B792-B997E38A9262}" srcOrd="2" destOrd="0" presId="urn:microsoft.com/office/officeart/2005/8/layout/vList2"/>
    <dgm:cxn modelId="{27C4E152-8A2A-4A7F-BB92-D4EE350BE19B}" type="presParOf" srcId="{7719A3FD-A86C-4D30-8695-257F26D73785}" destId="{7F0BF96B-E189-49EE-BDEC-DC49800FA999}" srcOrd="3" destOrd="0" presId="urn:microsoft.com/office/officeart/2005/8/layout/vList2"/>
    <dgm:cxn modelId="{79510958-BFF0-4A51-9A53-5C481C4860AA}" type="presParOf" srcId="{7719A3FD-A86C-4D30-8695-257F26D73785}" destId="{11DE2691-BF23-4362-99C0-22786A2A8544}" srcOrd="4" destOrd="0" presId="urn:microsoft.com/office/officeart/2005/8/layout/vList2"/>
    <dgm:cxn modelId="{5C673A5D-760F-415F-A505-E4A4FDB1F109}" type="presParOf" srcId="{7719A3FD-A86C-4D30-8695-257F26D73785}" destId="{DA2090E2-449B-49CD-8B31-E639D2B5913C}" srcOrd="5" destOrd="0" presId="urn:microsoft.com/office/officeart/2005/8/layout/vList2"/>
    <dgm:cxn modelId="{42AD0053-6653-4085-91E6-3DBB59FCDDAC}" type="presParOf" srcId="{7719A3FD-A86C-4D30-8695-257F26D73785}" destId="{C1B1668F-5412-4436-B055-577D72DBC280}" srcOrd="6" destOrd="0" presId="urn:microsoft.com/office/officeart/2005/8/layout/vList2"/>
    <dgm:cxn modelId="{2448EF96-1E9D-4DC5-9F09-852ED92AAA97}" type="presParOf" srcId="{7719A3FD-A86C-4D30-8695-257F26D73785}" destId="{52AE6BBE-61EB-4C71-AB6B-0B2062A66CF7}" srcOrd="7" destOrd="0" presId="urn:microsoft.com/office/officeart/2005/8/layout/vList2"/>
    <dgm:cxn modelId="{884CCE70-B910-4E9E-B7B3-DF9D3A690FD7}" type="presParOf" srcId="{7719A3FD-A86C-4D30-8695-257F26D73785}" destId="{4E678DF2-333B-493C-B5B4-D3EF246D659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DC382-606A-4036-938D-BA068B068650}">
      <dsp:nvSpPr>
        <dsp:cNvPr id="0" name=""/>
        <dsp:cNvSpPr/>
      </dsp:nvSpPr>
      <dsp:spPr>
        <a:xfrm>
          <a:off x="0" y="10262"/>
          <a:ext cx="7848872" cy="1177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itchFamily="34" charset="0"/>
            </a:rPr>
            <a:t>Бессилие власти. В зоне теракта реализовалась альтернативная власть.</a:t>
          </a:r>
          <a:endParaRPr lang="ru-RU" sz="2400" kern="1200" dirty="0">
            <a:latin typeface="Arial Narrow" pitchFamily="34" charset="0"/>
          </a:endParaRPr>
        </a:p>
      </dsp:txBody>
      <dsp:txXfrm>
        <a:off x="57478" y="67740"/>
        <a:ext cx="7733916" cy="1062483"/>
      </dsp:txXfrm>
    </dsp:sp>
    <dsp:sp modelId="{4B564E81-68DA-4663-B792-B997E38A9262}">
      <dsp:nvSpPr>
        <dsp:cNvPr id="0" name=""/>
        <dsp:cNvSpPr/>
      </dsp:nvSpPr>
      <dsp:spPr>
        <a:xfrm>
          <a:off x="0" y="1197981"/>
          <a:ext cx="7848872" cy="10210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itchFamily="34" charset="0"/>
            </a:rPr>
            <a:t>Призыв к активному неповиновению и силовому противостоянию власти. </a:t>
          </a:r>
          <a:endParaRPr lang="ru-RU" sz="2400" kern="1200" dirty="0">
            <a:latin typeface="Arial Narrow" pitchFamily="34" charset="0"/>
          </a:endParaRPr>
        </a:p>
      </dsp:txBody>
      <dsp:txXfrm>
        <a:off x="49844" y="1247825"/>
        <a:ext cx="7749184" cy="921375"/>
      </dsp:txXfrm>
    </dsp:sp>
    <dsp:sp modelId="{11DE2691-BF23-4362-99C0-22786A2A8544}">
      <dsp:nvSpPr>
        <dsp:cNvPr id="0" name=""/>
        <dsp:cNvSpPr/>
      </dsp:nvSpPr>
      <dsp:spPr>
        <a:xfrm>
          <a:off x="0" y="2229325"/>
          <a:ext cx="7848872" cy="1361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latin typeface="Arial Narrow" pitchFamily="34" charset="0"/>
            </a:rPr>
            <a:t>Признак острого кризиса в обществе. Все это подталкивает общество, а за ним и власть, к уступкам политическим силам, использующим тактику терроризма.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66470" y="2295795"/>
        <a:ext cx="7715932" cy="1228697"/>
      </dsp:txXfrm>
    </dsp:sp>
    <dsp:sp modelId="{C1B1668F-5412-4436-B055-577D72DBC280}">
      <dsp:nvSpPr>
        <dsp:cNvPr id="0" name=""/>
        <dsp:cNvSpPr/>
      </dsp:nvSpPr>
      <dsp:spPr>
        <a:xfrm>
          <a:off x="0" y="3601242"/>
          <a:ext cx="7848872" cy="1177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Arial Narrow" pitchFamily="34" charset="0"/>
            </a:rPr>
            <a:t>Удар по экономике, снижает инвестиционную привлекательность страны, ухудшает ее имидж, снижает поток международных туристов и т.д.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7478" y="3658720"/>
        <a:ext cx="7733916" cy="1062483"/>
      </dsp:txXfrm>
    </dsp:sp>
    <dsp:sp modelId="{4E678DF2-333B-493C-B5B4-D3EF246D659D}">
      <dsp:nvSpPr>
        <dsp:cNvPr id="0" name=""/>
        <dsp:cNvSpPr/>
      </dsp:nvSpPr>
      <dsp:spPr>
        <a:xfrm>
          <a:off x="0" y="4788961"/>
          <a:ext cx="7848872" cy="1177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itchFamily="34" charset="0"/>
            </a:rPr>
            <a:t>Подталкивает страну к радикализации политического курса, к авторитарным формам правления. Часто такая эволюция соответствует целям террористов.</a:t>
          </a:r>
          <a:endParaRPr lang="ru-RU" sz="2400" kern="1200" dirty="0">
            <a:latin typeface="Arial Narrow" pitchFamily="34" charset="0"/>
          </a:endParaRPr>
        </a:p>
      </dsp:txBody>
      <dsp:txXfrm>
        <a:off x="57478" y="4846439"/>
        <a:ext cx="7733916" cy="1062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6946" y="692696"/>
            <a:ext cx="7053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Narrow" pitchFamily="34" charset="0"/>
              </a:rPr>
              <a:t>Психология</a:t>
            </a:r>
            <a:r>
              <a:rPr lang="ru-RU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Narrow" pitchFamily="34" charset="0"/>
              </a:rPr>
              <a:t>терроризма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44824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atin typeface="Arial Narrow" pitchFamily="34" charset="0"/>
              </a:rPr>
              <a:t>1. Психологи </a:t>
            </a:r>
            <a:r>
              <a:rPr lang="ru-RU" sz="3200" dirty="0">
                <a:latin typeface="Arial Narrow" pitchFamily="34" charset="0"/>
              </a:rPr>
              <a:t>о терроризме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Arial Narrow" pitchFamily="34" charset="0"/>
              </a:rPr>
              <a:t>2. Социально-психологический портрет современного террориста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Arial Narrow" pitchFamily="34" charset="0"/>
              </a:rPr>
              <a:t>3. Социальные и личностные детерминанты террористического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561037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0"/>
          <a:stretch/>
        </p:blipFill>
        <p:spPr bwMode="auto">
          <a:xfrm>
            <a:off x="539552" y="177524"/>
            <a:ext cx="576673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4" y="4293096"/>
            <a:ext cx="1728192" cy="244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19595"/>
            <a:ext cx="1688976" cy="238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46464"/>
            <a:ext cx="1589836" cy="248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21372"/>
            <a:ext cx="19050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512" y="620688"/>
            <a:ext cx="1905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51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" y="0"/>
            <a:ext cx="91753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1484784"/>
            <a:ext cx="3111224" cy="48936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28% </a:t>
            </a:r>
            <a:r>
              <a:rPr lang="ru-RU" sz="2400" b="1" dirty="0" smtClean="0"/>
              <a:t>— </a:t>
            </a:r>
            <a:r>
              <a:rPr lang="ru-RU" sz="2400" dirty="0"/>
              <a:t>это максимально доведенные до отчаяния и безысходности </a:t>
            </a:r>
            <a:r>
              <a:rPr lang="ru-RU" sz="2400" dirty="0" smtClean="0"/>
              <a:t>люди </a:t>
            </a:r>
          </a:p>
          <a:p>
            <a:r>
              <a:rPr lang="ru-RU" sz="2400" b="1" dirty="0" smtClean="0"/>
              <a:t>12</a:t>
            </a:r>
            <a:r>
              <a:rPr lang="ru-RU" sz="2400" b="1" dirty="0"/>
              <a:t>% </a:t>
            </a:r>
            <a:r>
              <a:rPr lang="ru-RU" sz="2400" b="1" dirty="0" smtClean="0"/>
              <a:t> </a:t>
            </a:r>
            <a:r>
              <a:rPr lang="ru-RU" sz="2400" dirty="0" smtClean="0"/>
              <a:t>- это </a:t>
            </a:r>
            <a:r>
              <a:rPr lang="ru-RU" sz="2400" dirty="0"/>
              <a:t>«коммерсанты», для которых важно заработать, причем любыми </a:t>
            </a:r>
            <a:r>
              <a:rPr lang="ru-RU" sz="2400" dirty="0" smtClean="0"/>
              <a:t>способами</a:t>
            </a:r>
          </a:p>
          <a:p>
            <a:r>
              <a:rPr lang="ru-RU" sz="2400" b="1" dirty="0" smtClean="0"/>
              <a:t>11</a:t>
            </a:r>
            <a:r>
              <a:rPr lang="ru-RU" sz="2400" b="1" dirty="0"/>
              <a:t>% </a:t>
            </a:r>
            <a:r>
              <a:rPr lang="ru-RU" sz="2400" b="1" dirty="0" smtClean="0"/>
              <a:t> </a:t>
            </a:r>
            <a:r>
              <a:rPr lang="ru-RU" sz="2400" dirty="0" smtClean="0"/>
              <a:t>- психически больные люди </a:t>
            </a:r>
          </a:p>
          <a:p>
            <a:r>
              <a:rPr lang="ru-RU" sz="2400" b="1" dirty="0" smtClean="0"/>
              <a:t>0,10% </a:t>
            </a:r>
            <a:r>
              <a:rPr lang="ru-RU" sz="2400" dirty="0"/>
              <a:t>— </a:t>
            </a:r>
            <a:r>
              <a:rPr lang="ru-RU" sz="2400" dirty="0" smtClean="0"/>
              <a:t>патриоты</a:t>
            </a:r>
            <a:endParaRPr lang="ru-RU" sz="24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42678415"/>
              </p:ext>
            </p:extLst>
          </p:nvPr>
        </p:nvGraphicFramePr>
        <p:xfrm>
          <a:off x="395536" y="476672"/>
          <a:ext cx="6096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660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5552" y="404664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latin typeface="Arial Narrow" pitchFamily="34" charset="0"/>
              </a:rPr>
              <a:t>Т</a:t>
            </a:r>
            <a:r>
              <a:rPr lang="ru-RU" sz="4400" b="1" dirty="0" smtClean="0">
                <a:latin typeface="Arial Narrow" pitchFamily="34" charset="0"/>
              </a:rPr>
              <a:t>ерроризм</a:t>
            </a:r>
            <a:r>
              <a:rPr lang="ru-RU" sz="2800" dirty="0" smtClean="0">
                <a:latin typeface="Arial Narrow" pitchFamily="34" charset="0"/>
              </a:rPr>
              <a:t> </a:t>
            </a:r>
            <a:r>
              <a:rPr lang="ru-RU" sz="2800" dirty="0">
                <a:latin typeface="Arial Narrow" pitchFamily="34" charset="0"/>
              </a:rPr>
              <a:t>– это публично совершаемые </a:t>
            </a:r>
            <a:r>
              <a:rPr lang="ru-RU" sz="2800" dirty="0" err="1">
                <a:latin typeface="Arial Narrow" pitchFamily="34" charset="0"/>
              </a:rPr>
              <a:t>общеопасные</a:t>
            </a:r>
            <a:r>
              <a:rPr lang="ru-RU" sz="2800" dirty="0">
                <a:latin typeface="Arial Narrow" pitchFamily="34" charset="0"/>
              </a:rPr>
              <a:t> действия или </a:t>
            </a:r>
            <a:r>
              <a:rPr lang="ru-RU" sz="2800" dirty="0" smtClean="0">
                <a:latin typeface="Arial Narrow" pitchFamily="34" charset="0"/>
              </a:rPr>
              <a:t>угрозы, </a:t>
            </a:r>
            <a:r>
              <a:rPr lang="ru-RU" sz="2800" dirty="0">
                <a:latin typeface="Arial Narrow" pitchFamily="34" charset="0"/>
              </a:rPr>
              <a:t>направленные на устрашение населения или социальных групп, в целях прямого или косвенного воздействия на принятие какого-либо решения или отказ от него в интересах террористов</a:t>
            </a:r>
            <a:r>
              <a:rPr lang="ru-RU" sz="2800" dirty="0" smtClean="0">
                <a:latin typeface="Arial Narrow" pitchFamily="34" charset="0"/>
              </a:rPr>
              <a:t>.</a:t>
            </a:r>
            <a:r>
              <a:rPr lang="ru-RU" sz="2800" dirty="0">
                <a:latin typeface="Arial Narrow" pitchFamily="34" charset="0"/>
              </a:rPr>
              <a:t> </a:t>
            </a:r>
            <a:r>
              <a:rPr lang="ru-RU" sz="2800" dirty="0" smtClean="0">
                <a:latin typeface="Arial Narrow" pitchFamily="34" charset="0"/>
              </a:rPr>
              <a:t>	                                (</a:t>
            </a:r>
            <a:r>
              <a:rPr lang="ru-RU" sz="2800" dirty="0" err="1" smtClean="0">
                <a:latin typeface="Arial Narrow" pitchFamily="34" charset="0"/>
              </a:rPr>
              <a:t>В.П.Емельянов</a:t>
            </a:r>
            <a:r>
              <a:rPr lang="ru-RU" sz="2800" dirty="0" smtClean="0">
                <a:latin typeface="Arial Narrow" pitchFamily="34" charset="0"/>
              </a:rPr>
              <a:t>)</a:t>
            </a:r>
          </a:p>
          <a:p>
            <a:pPr algn="just"/>
            <a:endParaRPr lang="ru-RU" sz="2800" b="1" dirty="0" smtClean="0">
              <a:latin typeface="Arial Narrow" pitchFamily="34" charset="0"/>
            </a:endParaRPr>
          </a:p>
          <a:p>
            <a:pPr algn="just"/>
            <a:r>
              <a:rPr lang="ru-RU" sz="2800" b="1" dirty="0" smtClean="0">
                <a:latin typeface="Arial Narrow" pitchFamily="34" charset="0"/>
              </a:rPr>
              <a:t>Обязательное </a:t>
            </a:r>
            <a:r>
              <a:rPr lang="ru-RU" sz="2800" b="1" dirty="0">
                <a:latin typeface="Arial Narrow" pitchFamily="34" charset="0"/>
              </a:rPr>
              <a:t>условие терроризма </a:t>
            </a:r>
            <a:r>
              <a:rPr lang="ru-RU" sz="2800" dirty="0">
                <a:latin typeface="Arial Narrow" pitchFamily="34" charset="0"/>
              </a:rPr>
              <a:t>– резонанс террористической акции в обществе. </a:t>
            </a:r>
            <a:r>
              <a:rPr lang="ru-RU" sz="2800" dirty="0" smtClean="0">
                <a:latin typeface="Arial Narrow" pitchFamily="34" charset="0"/>
              </a:rPr>
              <a:t>Оставшийся </a:t>
            </a:r>
            <a:r>
              <a:rPr lang="ru-RU" sz="2800" dirty="0">
                <a:latin typeface="Arial Narrow" pitchFamily="34" charset="0"/>
              </a:rPr>
              <a:t>незамеченным или засекреченный теракт утрачивает всякий смысл.</a:t>
            </a:r>
          </a:p>
        </p:txBody>
      </p:sp>
    </p:spTree>
    <p:extLst>
      <p:ext uri="{BB962C8B-B14F-4D97-AF65-F5344CB8AC3E}">
        <p14:creationId xmlns:p14="http://schemas.microsoft.com/office/powerpoint/2010/main" val="181361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764703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Arial Narrow" pitchFamily="34" charset="0"/>
              </a:rPr>
              <a:t>ТЕРРОРИЗМ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>
                <a:latin typeface="Arial Narrow" pitchFamily="34" charset="0"/>
              </a:rPr>
              <a:t>(</a:t>
            </a:r>
            <a:r>
              <a:rPr lang="ru-RU" sz="2400" dirty="0" err="1">
                <a:latin typeface="Arial Narrow" pitchFamily="34" charset="0"/>
              </a:rPr>
              <a:t>Terrorism</a:t>
            </a:r>
            <a:r>
              <a:rPr lang="ru-RU" sz="2400" dirty="0">
                <a:latin typeface="Arial Narrow" pitchFamily="34" charset="0"/>
              </a:rPr>
              <a:t>) – один из вариантов тактики политической борьбы, связанный с применением идеологически мотивированного насилия.</a:t>
            </a:r>
          </a:p>
          <a:p>
            <a:pPr algn="just"/>
            <a:endParaRPr lang="ru-RU" sz="2400" dirty="0">
              <a:latin typeface="Arial Narrow" pitchFamily="34" charset="0"/>
            </a:endParaRPr>
          </a:p>
          <a:p>
            <a:pPr algn="just"/>
            <a:r>
              <a:rPr lang="ru-RU" sz="2400" b="1" dirty="0">
                <a:latin typeface="Arial Narrow" pitchFamily="34" charset="0"/>
              </a:rPr>
              <a:t>Суть терроризма </a:t>
            </a:r>
            <a:r>
              <a:rPr lang="ru-RU" sz="2400" dirty="0">
                <a:latin typeface="Arial Narrow" pitchFamily="34" charset="0"/>
              </a:rPr>
              <a:t>– насилие с целью устрашения. </a:t>
            </a:r>
            <a:endParaRPr lang="ru-RU" sz="2400" dirty="0" smtClean="0">
              <a:latin typeface="Arial Narrow" pitchFamily="34" charset="0"/>
            </a:endParaRPr>
          </a:p>
          <a:p>
            <a:pPr algn="just"/>
            <a:r>
              <a:rPr lang="ru-RU" sz="2400" b="1" dirty="0" smtClean="0">
                <a:latin typeface="Arial Narrow" pitchFamily="34" charset="0"/>
              </a:rPr>
              <a:t>Субъект </a:t>
            </a:r>
            <a:r>
              <a:rPr lang="ru-RU" sz="2400" b="1" dirty="0">
                <a:latin typeface="Arial Narrow" pitchFamily="34" charset="0"/>
              </a:rPr>
              <a:t>террористического насилия </a:t>
            </a:r>
            <a:r>
              <a:rPr lang="ru-RU" sz="2400" dirty="0">
                <a:latin typeface="Arial Narrow" pitchFamily="34" charset="0"/>
              </a:rPr>
              <a:t>– отдельные лица или неправительственные организации. </a:t>
            </a:r>
            <a:endParaRPr lang="ru-RU" sz="2400" dirty="0" smtClean="0">
              <a:latin typeface="Arial Narrow" pitchFamily="34" charset="0"/>
            </a:endParaRPr>
          </a:p>
          <a:p>
            <a:pPr algn="just"/>
            <a:r>
              <a:rPr lang="ru-RU" sz="2400" b="1" dirty="0" smtClean="0">
                <a:latin typeface="Arial Narrow" pitchFamily="34" charset="0"/>
              </a:rPr>
              <a:t>Объект </a:t>
            </a:r>
            <a:r>
              <a:rPr lang="ru-RU" sz="2400" b="1" dirty="0">
                <a:latin typeface="Arial Narrow" pitchFamily="34" charset="0"/>
              </a:rPr>
              <a:t>насилия </a:t>
            </a:r>
            <a:r>
              <a:rPr lang="ru-RU" sz="2400" dirty="0">
                <a:latin typeface="Arial Narrow" pitchFamily="34" charset="0"/>
              </a:rPr>
              <a:t>– власть в лице отдельных государственных служащих или общество в лице отдельных граждан (в том числе иностранцев, или госслужащих иных государств). </a:t>
            </a:r>
            <a:endParaRPr lang="ru-RU" sz="2400" dirty="0" smtClean="0">
              <a:latin typeface="Arial Narrow" pitchFamily="34" charset="0"/>
            </a:endParaRPr>
          </a:p>
          <a:p>
            <a:pPr algn="just"/>
            <a:r>
              <a:rPr lang="ru-RU" sz="2400" b="1" dirty="0" smtClean="0">
                <a:latin typeface="Arial Narrow" pitchFamily="34" charset="0"/>
              </a:rPr>
              <a:t>Цель </a:t>
            </a:r>
            <a:r>
              <a:rPr lang="ru-RU" sz="2400" b="1" dirty="0">
                <a:latin typeface="Arial Narrow" pitchFamily="34" charset="0"/>
              </a:rPr>
              <a:t>насилия </a:t>
            </a:r>
            <a:r>
              <a:rPr lang="ru-RU" sz="2400" dirty="0">
                <a:latin typeface="Arial Narrow" pitchFamily="34" charset="0"/>
              </a:rPr>
              <a:t>– добиться желательного для террористов развития событий – революции, дестабилизации общества, развязывания войны с иностранным государством, обретения независимости некоторой территорией, падения престижа власти, политических уступок со стороны власти и т.д.</a:t>
            </a:r>
          </a:p>
        </p:txBody>
      </p:sp>
    </p:spTree>
    <p:extLst>
      <p:ext uri="{BB962C8B-B14F-4D97-AF65-F5344CB8AC3E}">
        <p14:creationId xmlns:p14="http://schemas.microsoft.com/office/powerpoint/2010/main" val="354462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96663405"/>
              </p:ext>
            </p:extLst>
          </p:nvPr>
        </p:nvGraphicFramePr>
        <p:xfrm>
          <a:off x="467544" y="692696"/>
          <a:ext cx="784887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65864" y="188640"/>
            <a:ext cx="712879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Воздействие терактов  </a:t>
            </a:r>
            <a:r>
              <a:rPr lang="ru-RU" sz="2800" dirty="0">
                <a:latin typeface="Arial Narrow" pitchFamily="34" charset="0"/>
              </a:rPr>
              <a:t>на массовую психологию</a:t>
            </a:r>
          </a:p>
        </p:txBody>
      </p:sp>
    </p:spTree>
    <p:extLst>
      <p:ext uri="{BB962C8B-B14F-4D97-AF65-F5344CB8AC3E}">
        <p14:creationId xmlns:p14="http://schemas.microsoft.com/office/powerpoint/2010/main" val="1477685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5" y="-32220"/>
            <a:ext cx="9181372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3880" y="116632"/>
            <a:ext cx="49962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Психотипы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террористов 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96420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/>
              <a:t>идеологи–фанатики</a:t>
            </a:r>
            <a:r>
              <a:rPr lang="ru-RU" dirty="0"/>
              <a:t> – наиболее опасный тип террориста, руководствующийся своими собственными убеждениями (религиозными, идеологическими, политическими) </a:t>
            </a:r>
            <a:r>
              <a:rPr lang="ru-RU" dirty="0" smtClean="0"/>
              <a:t>искренне </a:t>
            </a:r>
            <a:r>
              <a:rPr lang="ru-RU" dirty="0"/>
              <a:t>убежденный в необходимости своих действий, в правоте своих воззрений, в собственной непогрешимости, в возможности управлять судьбами людей. </a:t>
            </a:r>
            <a:r>
              <a:rPr lang="ru-RU" dirty="0" smtClean="0"/>
              <a:t>Высокий уровень интеллекта</a:t>
            </a:r>
            <a:r>
              <a:rPr lang="ru-RU" dirty="0"/>
              <a:t>, </a:t>
            </a:r>
            <a:r>
              <a:rPr lang="ru-RU" dirty="0" smtClean="0"/>
              <a:t>умение </a:t>
            </a:r>
            <a:r>
              <a:rPr lang="ru-RU" dirty="0"/>
              <a:t>эффективно оказывать психологическое воздействие на других людей, </a:t>
            </a:r>
            <a:r>
              <a:rPr lang="ru-RU" dirty="0" smtClean="0"/>
              <a:t>красноречие.</a:t>
            </a:r>
            <a:endParaRPr lang="ru-RU" dirty="0"/>
          </a:p>
          <a:p>
            <a:endParaRPr lang="ru-RU" dirty="0"/>
          </a:p>
          <a:p>
            <a:r>
              <a:rPr lang="ru-RU" b="1" dirty="0" smtClean="0"/>
              <a:t>непосредственные </a:t>
            </a:r>
            <a:r>
              <a:rPr lang="ru-RU" b="1" dirty="0"/>
              <a:t>организаторы </a:t>
            </a:r>
            <a:r>
              <a:rPr lang="ru-RU" dirty="0"/>
              <a:t>– тип более уравновешенный и хладнокровный, занятый не столько идейным обеспечением и эмоциональной </a:t>
            </a:r>
            <a:r>
              <a:rPr lang="ru-RU" dirty="0" err="1"/>
              <a:t>энергетизацией</a:t>
            </a:r>
            <a:r>
              <a:rPr lang="ru-RU" dirty="0"/>
              <a:t>, сколько продумыванием и планированием террористической деятельности и конкретных терактов. Лидер, предпочитающий оставаться в тени.</a:t>
            </a:r>
          </a:p>
          <a:p>
            <a:endParaRPr lang="ru-RU" dirty="0"/>
          </a:p>
          <a:p>
            <a:r>
              <a:rPr lang="ru-RU" b="1" dirty="0" smtClean="0"/>
              <a:t>демонстративный </a:t>
            </a:r>
            <a:r>
              <a:rPr lang="ru-RU" b="1" dirty="0"/>
              <a:t>тип </a:t>
            </a:r>
            <a:r>
              <a:rPr lang="ru-RU" dirty="0"/>
              <a:t>– типаж откровенного боевого лидера, тщеславного и </a:t>
            </a:r>
            <a:r>
              <a:rPr lang="ru-RU" dirty="0" err="1"/>
              <a:t>самолюбующегося</a:t>
            </a:r>
            <a:r>
              <a:rPr lang="ru-RU" dirty="0"/>
              <a:t> «бойца-храбреца». </a:t>
            </a:r>
            <a:r>
              <a:rPr lang="ru-RU" dirty="0" err="1"/>
              <a:t>Самоупоение</a:t>
            </a:r>
            <a:r>
              <a:rPr lang="ru-RU" dirty="0"/>
              <a:t> при полном презрении ко всему и вся. Самоуверенность до мании величия.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5804222"/>
            <a:ext cx="3658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Классификация  Б</a:t>
            </a:r>
            <a:r>
              <a:rPr lang="ru-RU" dirty="0"/>
              <a:t>. </a:t>
            </a:r>
            <a:r>
              <a:rPr lang="ru-RU" dirty="0" smtClean="0"/>
              <a:t>Савинкова, 2006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42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82089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b="1" dirty="0"/>
              <a:t>«Террорист-зомби»</a:t>
            </a:r>
          </a:p>
          <a:p>
            <a:r>
              <a:rPr lang="ru-RU" sz="1400" dirty="0"/>
              <a:t>Человек подвергается психической обработке (обычно с использованием гипноза и психотропных веществ), в результате применения которой он получает «установку» на конкретное действие (программируется на совершение террористического акта). </a:t>
            </a:r>
            <a:r>
              <a:rPr lang="ru-RU" sz="1400" dirty="0" smtClean="0"/>
              <a:t>Наиболее </a:t>
            </a:r>
            <a:r>
              <a:rPr lang="ru-RU" sz="1400" dirty="0"/>
              <a:t>подвержены </a:t>
            </a:r>
            <a:r>
              <a:rPr lang="ru-RU" sz="1400" dirty="0" err="1"/>
              <a:t>зомбированию</a:t>
            </a:r>
            <a:r>
              <a:rPr lang="ru-RU" sz="1400" dirty="0"/>
              <a:t> подростки, которые в силу своего возраста наивны и легко поддаются влиянию.</a:t>
            </a:r>
          </a:p>
          <a:p>
            <a:r>
              <a:rPr lang="ru-RU" sz="1400" dirty="0"/>
              <a:t> </a:t>
            </a:r>
            <a:r>
              <a:rPr lang="ru-RU" b="1" dirty="0" smtClean="0"/>
              <a:t>2</a:t>
            </a:r>
            <a:r>
              <a:rPr lang="ru-RU" b="1" dirty="0"/>
              <a:t>. «Террорист-мститель</a:t>
            </a:r>
            <a:r>
              <a:rPr lang="ru-RU" b="1" dirty="0" smtClean="0"/>
              <a:t>»</a:t>
            </a:r>
            <a:endParaRPr lang="ru-RU" b="1" dirty="0"/>
          </a:p>
          <a:p>
            <a:r>
              <a:rPr lang="ru-RU" sz="1400" dirty="0" smtClean="0"/>
              <a:t>- Проявляет эмоциональную холодность </a:t>
            </a:r>
            <a:r>
              <a:rPr lang="ru-RU" sz="1400" dirty="0"/>
              <a:t>(или </a:t>
            </a:r>
            <a:r>
              <a:rPr lang="ru-RU" sz="1400" dirty="0" smtClean="0"/>
              <a:t>негативные эмоции </a:t>
            </a:r>
            <a:r>
              <a:rPr lang="ru-RU" sz="1400" dirty="0"/>
              <a:t>в отношении </a:t>
            </a:r>
            <a:r>
              <a:rPr lang="ru-RU" sz="1400" dirty="0" smtClean="0"/>
              <a:t>окружающих), высокий уровень самоконтроля.</a:t>
            </a:r>
            <a:endParaRPr lang="ru-RU" sz="1400" dirty="0"/>
          </a:p>
          <a:p>
            <a:r>
              <a:rPr lang="ru-RU" b="1" dirty="0" smtClean="0"/>
              <a:t>3</a:t>
            </a:r>
            <a:r>
              <a:rPr lang="ru-RU" b="1" dirty="0"/>
              <a:t>. «Террорист-патриот</a:t>
            </a:r>
            <a:r>
              <a:rPr lang="ru-RU" b="1" dirty="0" smtClean="0"/>
              <a:t>»</a:t>
            </a:r>
            <a:endParaRPr lang="ru-RU" b="1" dirty="0"/>
          </a:p>
          <a:p>
            <a:r>
              <a:rPr lang="ru-RU" sz="1400" dirty="0" smtClean="0"/>
              <a:t>Самый </a:t>
            </a:r>
            <a:r>
              <a:rPr lang="ru-RU" sz="1400" dirty="0"/>
              <a:t>распространенный тип исполнителя террористических актов. Под воздействием опытных инструкторов у него формируется фанатичное убеждение в своей вере, идеях, высокий дух самопожертвования. Совершение террористического акта он воспринимает как подвиг за веру или освобождение своего народа.</a:t>
            </a:r>
          </a:p>
          <a:p>
            <a:r>
              <a:rPr lang="ru-RU" b="1" dirty="0" smtClean="0"/>
              <a:t>4</a:t>
            </a:r>
            <a:r>
              <a:rPr lang="ru-RU" b="1" dirty="0"/>
              <a:t>. «Террорист за деньги</a:t>
            </a:r>
            <a:r>
              <a:rPr lang="ru-RU" b="1" dirty="0" smtClean="0"/>
              <a:t>»</a:t>
            </a:r>
            <a:endParaRPr lang="ru-RU" b="1" dirty="0"/>
          </a:p>
          <a:p>
            <a:r>
              <a:rPr lang="ru-RU" sz="1400" dirty="0" smtClean="0"/>
              <a:t>Такой </a:t>
            </a:r>
            <a:r>
              <a:rPr lang="ru-RU" sz="1400" dirty="0"/>
              <a:t>террорист характеризуется отсутствием идейных побуждений и безразличием к окружающим. Психоэмоциональное состояние «террориста за деньги» характеризуется внутренним напряжением, беспокойством, нервозностью.</a:t>
            </a:r>
          </a:p>
          <a:p>
            <a:r>
              <a:rPr lang="ru-RU" sz="1400" dirty="0"/>
              <a:t> </a:t>
            </a:r>
            <a:r>
              <a:rPr lang="ru-RU" b="1" dirty="0"/>
              <a:t>5. </a:t>
            </a:r>
            <a:r>
              <a:rPr lang="ru-RU" b="1" dirty="0"/>
              <a:t>«Террорист поневоле</a:t>
            </a:r>
            <a:r>
              <a:rPr lang="ru-RU" b="1" dirty="0" smtClean="0"/>
              <a:t>»</a:t>
            </a:r>
            <a:endParaRPr lang="ru-RU" b="1" dirty="0"/>
          </a:p>
          <a:p>
            <a:r>
              <a:rPr lang="ru-RU" sz="1400" dirty="0"/>
              <a:t>К совершению теракта человека могут подтолкнуть путем шантажа (взятие в заложники членов его семьи, угроза преданию огласки каких-либо дискредитирующих данного человека сведений и т.д.) Такой человек считает, что у него нет выбора, и он жертвует собой от «отчаяния».</a:t>
            </a:r>
          </a:p>
          <a:p>
            <a:r>
              <a:rPr lang="ru-RU" sz="1400" dirty="0"/>
              <a:t> </a:t>
            </a:r>
            <a:r>
              <a:rPr lang="ru-RU" b="1" dirty="0"/>
              <a:t>6. </a:t>
            </a:r>
            <a:r>
              <a:rPr lang="ru-RU" b="1" dirty="0"/>
              <a:t>«Террорист-маньяк</a:t>
            </a:r>
            <a:r>
              <a:rPr lang="ru-RU" b="1" dirty="0" smtClean="0"/>
              <a:t>»</a:t>
            </a:r>
            <a:endParaRPr lang="ru-RU" b="1" dirty="0"/>
          </a:p>
          <a:p>
            <a:r>
              <a:rPr lang="ru-RU" sz="1400" dirty="0"/>
              <a:t>Чаще всего, это «террорист-одиночка», страдающий различными видами психических отклонений (последствия черепно-мозговой травмы, болезней головного мозга, употребления алкоголя, наркотиков). В силу своих психопатологических особенностей и навязчивых идей он любой ценой жаждет славы («мания величия»), готов уничтожить преследующих его «врагов» («мания преследования») или желает переустроить страну (мир). </a:t>
            </a:r>
            <a:endParaRPr lang="ru-RU" sz="1400" dirty="0" smtClean="0"/>
          </a:p>
          <a:p>
            <a:pPr algn="r"/>
            <a:r>
              <a:rPr lang="ru-RU" sz="1400" i="1" dirty="0" smtClean="0"/>
              <a:t>Классификация Д.В. Ольшанского 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98892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297"/>
            <a:ext cx="9181372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56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6614" y="889843"/>
            <a:ext cx="78488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Светлана </a:t>
            </a:r>
            <a:r>
              <a:rPr lang="ru-RU" b="1" i="1" dirty="0" smtClean="0"/>
              <a:t>Меркулова (семейный психолог):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Чаще </a:t>
            </a:r>
            <a:r>
              <a:rPr lang="ru-RU" dirty="0"/>
              <a:t>всего это женщины, дети и студенты. Если говорить о последних, то, как правило, это</a:t>
            </a:r>
            <a:r>
              <a:rPr lang="ru-RU" b="1" i="1" dirty="0"/>
              <a:t> образованные, интеллектуально развитые ребята, которые учатся в институтах. </a:t>
            </a:r>
            <a:r>
              <a:rPr lang="ru-RU" dirty="0"/>
              <a:t>С ними можно поговорить о чём-то глубоком, философском, о смысле жизни, поисках своего предназначения в этом мире и единомышленников. Эти темы являются своеобразными «крючками», на которые их ловят вербовщики</a:t>
            </a:r>
            <a:r>
              <a:rPr lang="ru-RU" dirty="0" smtClean="0"/>
              <a:t>. Подростков </a:t>
            </a:r>
            <a:r>
              <a:rPr lang="ru-RU" dirty="0"/>
              <a:t>«ловят» на схожих идеалах — </a:t>
            </a:r>
            <a:r>
              <a:rPr lang="ru-RU" i="1" dirty="0"/>
              <a:t>героизм, романтика, возможность реализовать себя и почувствовать собственную значимость</a:t>
            </a:r>
            <a:r>
              <a:rPr lang="ru-RU" dirty="0"/>
              <a:t>. 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Неустроенность, отсутствие контакта в той жизни, в которой находится человек, чувство одиночества, непонимание с ближайшим окружением </a:t>
            </a:r>
            <a:r>
              <a:rPr lang="ru-RU" dirty="0"/>
              <a:t>— вот что приводит </a:t>
            </a:r>
            <a:r>
              <a:rPr lang="ru-RU" dirty="0" smtClean="0"/>
              <a:t>людей </a:t>
            </a:r>
            <a:r>
              <a:rPr lang="ru-RU" dirty="0"/>
              <a:t>в ряды террористов.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… обычно </a:t>
            </a:r>
            <a:r>
              <a:rPr lang="ru-RU" dirty="0"/>
              <a:t>люди попадают в секту или террористическую организацию, </a:t>
            </a:r>
            <a:r>
              <a:rPr lang="ru-RU" b="1" i="1" dirty="0"/>
              <a:t>когда они на сломе (студенты, подростки). </a:t>
            </a:r>
            <a:r>
              <a:rPr lang="ru-RU" dirty="0"/>
              <a:t>Как правило, в такие моменты дети действительно теряют контакт с родителями, которые становятся для них не очень приятными людьми. Но взрослым тоже трудно, они не знают, как себя вести с уже изменившимся ребёнком, пытаются вернуть всё назад, сделать его таким же покладистым, как раньше, и, естественно, наталкиваются на протест. Именно в такой момент и находятся люди, которые заменяют качество этого контакта какой-то привлекательной идеологией.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12759"/>
            <a:ext cx="77800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Кто </a:t>
            </a:r>
            <a:r>
              <a:rPr lang="ru-RU" sz="2800" b="1" dirty="0">
                <a:solidFill>
                  <a:srgbClr val="FF0000"/>
                </a:solidFill>
              </a:rPr>
              <a:t>чаще всего попадает в руки вербовщиков?</a:t>
            </a:r>
          </a:p>
        </p:txBody>
      </p:sp>
    </p:spTree>
    <p:extLst>
      <p:ext uri="{BB962C8B-B14F-4D97-AF65-F5344CB8AC3E}">
        <p14:creationId xmlns:p14="http://schemas.microsoft.com/office/powerpoint/2010/main" val="124881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20456"/>
            <a:ext cx="878497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Психологические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методы профилактики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терроризма: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endParaRPr lang="ru-RU" dirty="0"/>
          </a:p>
          <a:p>
            <a:r>
              <a:rPr lang="ru-RU" b="1" dirty="0"/>
              <a:t>1. </a:t>
            </a:r>
            <a:r>
              <a:rPr lang="ru-RU" sz="2800" dirty="0">
                <a:latin typeface="Arial Narrow" pitchFamily="34" charset="0"/>
              </a:rPr>
              <a:t>Методы психологического тестирования и выявления лиц, склонных (в </a:t>
            </a:r>
            <a:r>
              <a:rPr lang="ru-RU" sz="2800" dirty="0" err="1">
                <a:latin typeface="Arial Narrow" pitchFamily="34" charset="0"/>
              </a:rPr>
              <a:t>т.ч</a:t>
            </a:r>
            <a:r>
              <a:rPr lang="ru-RU" sz="2800" dirty="0">
                <a:latin typeface="Arial Narrow" pitchFamily="34" charset="0"/>
              </a:rPr>
              <a:t>. легко </a:t>
            </a:r>
            <a:r>
              <a:rPr lang="ru-RU" sz="2800" dirty="0" err="1">
                <a:latin typeface="Arial Narrow" pitchFamily="34" charset="0"/>
              </a:rPr>
              <a:t>манипулируемых</a:t>
            </a:r>
            <a:r>
              <a:rPr lang="ru-RU" sz="2800" dirty="0">
                <a:latin typeface="Arial Narrow" pitchFamily="34" charset="0"/>
              </a:rPr>
              <a:t>) к террористическим актам.</a:t>
            </a:r>
          </a:p>
          <a:p>
            <a:endParaRPr lang="ru-RU" sz="2800" dirty="0">
              <a:latin typeface="Arial Narrow" pitchFamily="34" charset="0"/>
            </a:endParaRPr>
          </a:p>
          <a:p>
            <a:r>
              <a:rPr lang="ru-RU" sz="2800" dirty="0">
                <a:latin typeface="Arial Narrow" pitchFamily="34" charset="0"/>
              </a:rPr>
              <a:t>2. Профилактика терроризма среди подрастающего поколения, ведущаяся на основе воспитания защиты против </a:t>
            </a:r>
            <a:r>
              <a:rPr lang="ru-RU" sz="2800" dirty="0" err="1">
                <a:latin typeface="Arial Narrow" pitchFamily="34" charset="0"/>
              </a:rPr>
              <a:t>зомбирования</a:t>
            </a:r>
            <a:r>
              <a:rPr lang="ru-RU" sz="2800" dirty="0">
                <a:latin typeface="Arial Narrow" pitchFamily="34" charset="0"/>
              </a:rPr>
              <a:t> и манипулирования (в </a:t>
            </a:r>
            <a:r>
              <a:rPr lang="ru-RU" sz="2800" dirty="0" err="1">
                <a:latin typeface="Arial Narrow" pitchFamily="34" charset="0"/>
              </a:rPr>
              <a:t>т.ч</a:t>
            </a:r>
            <a:r>
              <a:rPr lang="ru-RU" sz="2800" dirty="0">
                <a:latin typeface="Arial Narrow" pitchFamily="34" charset="0"/>
              </a:rPr>
              <a:t>. духовного).</a:t>
            </a:r>
          </a:p>
          <a:p>
            <a:endParaRPr lang="ru-RU" sz="2800" dirty="0">
              <a:latin typeface="Arial Narrow" pitchFamily="34" charset="0"/>
            </a:endParaRPr>
          </a:p>
          <a:p>
            <a:r>
              <a:rPr lang="ru-RU" sz="2800" dirty="0">
                <a:latin typeface="Arial Narrow" pitchFamily="34" charset="0"/>
              </a:rPr>
              <a:t>3. Обучение бдительности и наблюдательности к возможным террористическим актам.</a:t>
            </a:r>
          </a:p>
        </p:txBody>
      </p:sp>
    </p:spTree>
    <p:extLst>
      <p:ext uri="{BB962C8B-B14F-4D97-AF65-F5344CB8AC3E}">
        <p14:creationId xmlns:p14="http://schemas.microsoft.com/office/powerpoint/2010/main" val="479181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128</TotalTime>
  <Words>982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 Windows</cp:lastModifiedBy>
  <cp:revision>16</cp:revision>
  <dcterms:modified xsi:type="dcterms:W3CDTF">2018-11-22T05:39:12Z</dcterms:modified>
</cp:coreProperties>
</file>