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81" r:id="rId2"/>
    <p:sldId id="282" r:id="rId3"/>
    <p:sldId id="310" r:id="rId4"/>
    <p:sldId id="259" r:id="rId5"/>
    <p:sldId id="301" r:id="rId6"/>
    <p:sldId id="263" r:id="rId7"/>
    <p:sldId id="304" r:id="rId8"/>
    <p:sldId id="305" r:id="rId9"/>
    <p:sldId id="306" r:id="rId10"/>
    <p:sldId id="307" r:id="rId11"/>
    <p:sldId id="309" r:id="rId12"/>
    <p:sldId id="313" r:id="rId13"/>
    <p:sldId id="314" r:id="rId14"/>
    <p:sldId id="315" r:id="rId15"/>
    <p:sldId id="316" r:id="rId16"/>
  </p:sldIdLst>
  <p:sldSz cx="1260157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E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 autoAdjust="0"/>
    <p:restoredTop sz="94355" autoAdjust="0"/>
  </p:normalViewPr>
  <p:slideViewPr>
    <p:cSldViewPr>
      <p:cViewPr varScale="1">
        <p:scale>
          <a:sx n="87" d="100"/>
          <a:sy n="87" d="100"/>
        </p:scale>
        <p:origin x="150" y="84"/>
      </p:cViewPr>
      <p:guideLst>
        <p:guide orient="horz" pos="2160"/>
        <p:guide pos="3969"/>
      </p:guideLst>
    </p:cSldViewPr>
  </p:slideViewPr>
  <p:outlineViewPr>
    <p:cViewPr>
      <p:scale>
        <a:sx n="33" d="100"/>
        <a:sy n="33" d="100"/>
      </p:scale>
      <p:origin x="60" y="386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79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D7870-7976-4044-8535-620CE4AAF40D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685800"/>
            <a:ext cx="629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E7F24-F9FF-49F7-9761-3AE501078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970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9400" y="685800"/>
            <a:ext cx="62992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E7F24-F9FF-49F7-9761-3AE501078E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413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E7F24-F9FF-49F7-9761-3AE501078E0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045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611344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45119" y="1752603"/>
            <a:ext cx="10711338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45119" y="3611607"/>
            <a:ext cx="10711338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188" y="4953000"/>
            <a:ext cx="12606764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B88E3A-F450-42C4-A90D-878987F75356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B152ED-D227-4822-BB1A-E39A807A8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0079" y="1481331"/>
            <a:ext cx="11341418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B88E3A-F450-42C4-A90D-878987F75356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B152ED-D227-4822-BB1A-E39A807A8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31906" y="274642"/>
            <a:ext cx="2449576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0078" y="274641"/>
            <a:ext cx="8716089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B88E3A-F450-42C4-A90D-878987F75356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B152ED-D227-4822-BB1A-E39A807A8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B88E3A-F450-42C4-A90D-878987F75356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B152ED-D227-4822-BB1A-E39A807A8D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526" y="1059712"/>
            <a:ext cx="10711338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5989" y="2931712"/>
            <a:ext cx="6300788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B88E3A-F450-42C4-A90D-878987F75356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B152ED-D227-4822-BB1A-E39A807A8D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5011800" y="3005472"/>
            <a:ext cx="25203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754895" y="3005472"/>
            <a:ext cx="25203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0078" y="1481330"/>
            <a:ext cx="55656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5801" y="1481330"/>
            <a:ext cx="55656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B88E3A-F450-42C4-A90D-878987F75356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B152ED-D227-4822-BB1A-E39A807A8D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79" y="273050"/>
            <a:ext cx="11341418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079" y="5410200"/>
            <a:ext cx="5567884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401427" y="5410200"/>
            <a:ext cx="5570071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30079" y="1444296"/>
            <a:ext cx="5567884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401426" y="1444296"/>
            <a:ext cx="5570071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B88E3A-F450-42C4-A90D-878987F75356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B152ED-D227-4822-BB1A-E39A807A8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B88E3A-F450-42C4-A90D-878987F75356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B152ED-D227-4822-BB1A-E39A807A8D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B88E3A-F450-42C4-A90D-878987F75356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B152ED-D227-4822-BB1A-E39A807A8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158" y="4876800"/>
            <a:ext cx="10310822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0761" y="5355102"/>
            <a:ext cx="5477485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60159" y="274320"/>
            <a:ext cx="10308088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270692" y="6407944"/>
            <a:ext cx="2646330" cy="365760"/>
          </a:xfrm>
        </p:spPr>
        <p:txBody>
          <a:bodyPr/>
          <a:lstStyle>
            <a:extLst/>
          </a:lstStyle>
          <a:p>
            <a:fld id="{6DB88E3A-F450-42C4-A90D-878987F75356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B152ED-D227-4822-BB1A-E39A807A8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72760" y="5443402"/>
            <a:ext cx="9871234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5040" y="189968"/>
            <a:ext cx="11971497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B88E3A-F450-42C4-A90D-878987F75356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036288" y="6407946"/>
            <a:ext cx="323953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B152ED-D227-4822-BB1A-E39A807A8D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040" y="4865122"/>
            <a:ext cx="11128955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987340" y="5001995"/>
            <a:ext cx="5239635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73813" y="5785023"/>
            <a:ext cx="5239635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326" y="5791253"/>
            <a:ext cx="46888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729" y="5787740"/>
            <a:ext cx="4693217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940230" y="4988440"/>
            <a:ext cx="25203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683325" y="4988440"/>
            <a:ext cx="25203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987340" y="5001995"/>
            <a:ext cx="5239635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73813" y="5785023"/>
            <a:ext cx="5239635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326" y="5791253"/>
            <a:ext cx="46888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729" y="5787740"/>
            <a:ext cx="4693217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30079" y="274638"/>
            <a:ext cx="11341418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30079" y="1481330"/>
            <a:ext cx="11341418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9270692" y="6407944"/>
            <a:ext cx="264633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DB88E3A-F450-42C4-A90D-878987F75356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6036288" y="6407946"/>
            <a:ext cx="323953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917023" y="6407946"/>
            <a:ext cx="50406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DB152ED-D227-4822-BB1A-E39A807A8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485" y="1196752"/>
            <a:ext cx="11341418" cy="4392488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ОТЧЕТ</a:t>
            </a:r>
            <a:br>
              <a:rPr lang="ru-RU" sz="4400" dirty="0" smtClean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председателя профсоюзного комитета </a:t>
            </a:r>
            <a:r>
              <a:rPr lang="en-US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 </a:t>
            </a:r>
            <a:r>
              <a:rPr lang="ru-RU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проделанной работе за 2014-2016 гг. </a:t>
            </a:r>
            <a:r>
              <a:rPr lang="ru-RU" sz="4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6131" y="1988840"/>
            <a:ext cx="11575366" cy="401845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800" dirty="0" smtClean="0"/>
              <a:t>1. Организация </a:t>
            </a:r>
            <a:r>
              <a:rPr lang="ru-RU" sz="2800" dirty="0"/>
              <a:t>новогодних утренников для детей </a:t>
            </a:r>
            <a:r>
              <a:rPr lang="ru-RU" sz="2800" dirty="0" smtClean="0"/>
              <a:t>сотрудников (ежегодно):</a:t>
            </a:r>
            <a:endParaRPr lang="ru-RU" sz="2800" dirty="0" smtClean="0"/>
          </a:p>
          <a:p>
            <a:pPr marL="109728" indent="0">
              <a:buNone/>
            </a:pPr>
            <a:r>
              <a:rPr lang="ru-RU" sz="2800" dirty="0" smtClean="0"/>
              <a:t>- Театр </a:t>
            </a:r>
            <a:r>
              <a:rPr lang="ru-RU" sz="2800" dirty="0"/>
              <a:t>Актера и Куклы (2014, 2015 гг.), </a:t>
            </a:r>
            <a:endParaRPr lang="ru-RU" sz="2800" dirty="0" smtClean="0"/>
          </a:p>
          <a:p>
            <a:pPr marL="109728" indent="0">
              <a:buNone/>
            </a:pPr>
            <a:r>
              <a:rPr lang="ru-RU" sz="2800" dirty="0" smtClean="0"/>
              <a:t>- </a:t>
            </a:r>
            <a:r>
              <a:rPr lang="ru-RU" sz="2800" dirty="0" err="1" smtClean="0"/>
              <a:t>ЦКиД</a:t>
            </a:r>
            <a:r>
              <a:rPr lang="ru-RU" sz="2800" dirty="0" smtClean="0"/>
              <a:t> </a:t>
            </a:r>
            <a:r>
              <a:rPr lang="ru-RU" sz="2800" dirty="0"/>
              <a:t>им. А.С. Пушкина (2016 г</a:t>
            </a:r>
            <a:r>
              <a:rPr lang="ru-RU" sz="2800" dirty="0" smtClean="0"/>
              <a:t>.).</a:t>
            </a:r>
          </a:p>
          <a:p>
            <a:pPr marL="109728" indent="0">
              <a:buNone/>
            </a:pPr>
            <a:r>
              <a:rPr lang="ru-RU" sz="2800" dirty="0" smtClean="0"/>
              <a:t>2. Закупка </a:t>
            </a:r>
            <a:r>
              <a:rPr lang="ru-RU" sz="2800" dirty="0"/>
              <a:t>новогодних подарков для сотрудников, членов профсоюза (ежегодно</a:t>
            </a:r>
            <a:r>
              <a:rPr lang="ru-RU" sz="2800" dirty="0" smtClean="0"/>
              <a:t>).</a:t>
            </a:r>
            <a:endParaRPr lang="ru-RU" sz="2800" dirty="0"/>
          </a:p>
          <a:p>
            <a:pPr marL="109728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0147" y="260648"/>
            <a:ext cx="11881320" cy="2002234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effectLst/>
              </a:rPr>
              <a:t>- Организация новогоднего праздника</a:t>
            </a:r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73244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30079" y="404664"/>
            <a:ext cx="11341418" cy="5602629"/>
          </a:xfrm>
        </p:spPr>
        <p:txBody>
          <a:bodyPr/>
          <a:lstStyle/>
          <a:p>
            <a:r>
              <a:rPr lang="ru-RU" dirty="0" smtClean="0"/>
              <a:t>3. Организация </a:t>
            </a:r>
            <a:r>
              <a:rPr lang="ru-RU" dirty="0" smtClean="0"/>
              <a:t>новогоднего вечера </a:t>
            </a:r>
            <a:r>
              <a:rPr lang="ru-RU" dirty="0" smtClean="0"/>
              <a:t>для сотрудников института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marL="109728" indent="0" algn="ctr">
              <a:buNone/>
            </a:pP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122" y="980728"/>
            <a:ext cx="8422933" cy="59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80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79" y="404664"/>
            <a:ext cx="11341418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Оказание материальной помощи сотрудникам института, состоящим в рядах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профсоюза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0079" y="1544666"/>
            <a:ext cx="115033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7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501602"/>
              </p:ext>
            </p:extLst>
          </p:nvPr>
        </p:nvGraphicFramePr>
        <p:xfrm>
          <a:off x="3492475" y="1413189"/>
          <a:ext cx="7366589" cy="5519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88346"/>
                <a:gridCol w="1287884"/>
                <a:gridCol w="1292443"/>
                <a:gridCol w="1297916"/>
              </a:tblGrid>
              <a:tr h="501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2014 год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2015 год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2016 год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</a:tr>
              <a:tr h="752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сотрудникам, уволенным в связи с сокращением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</a:tr>
              <a:tr h="752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связи с рождением ребенка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</a:tr>
              <a:tr h="501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связи с бракосочетанием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</a:tr>
              <a:tr h="752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 выходом на пенсию по возрасту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</a:tr>
              <a:tr h="752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связи с приобретением медикаментов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</a:tr>
              <a:tr h="752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связи со смертью близких родственников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</a:tr>
              <a:tr h="752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связи с тяжелым материальным положением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0" marR="62610" marT="0" marB="0"/>
                </a:tc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228713" y="1413189"/>
            <a:ext cx="12601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158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180651"/>
              </p:ext>
            </p:extLst>
          </p:nvPr>
        </p:nvGraphicFramePr>
        <p:xfrm>
          <a:off x="756171" y="1556792"/>
          <a:ext cx="9865096" cy="33287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"/>
                <a:gridCol w="2088232"/>
                <a:gridCol w="696078"/>
                <a:gridCol w="2505421"/>
                <a:gridCol w="782944"/>
                <a:gridCol w="2505421"/>
                <a:gridCol w="782944"/>
              </a:tblGrid>
              <a:tr h="369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9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Прокопенко Л.А.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50%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Самохина В.М.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50%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Кузнецов П.Ю.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40%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9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Шарапова Л.Х.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50%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Серебрякова Г.В.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15%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9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Лютая Н.В.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10 %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Павлов С.С.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50%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9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Газимуллин Ф.Ш.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25%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Выплата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денежной компенсации за санаторно-курортное лечение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4272524" y="-283548"/>
            <a:ext cx="16874099" cy="740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145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7010440"/>
              </p:ext>
            </p:extLst>
          </p:nvPr>
        </p:nvGraphicFramePr>
        <p:xfrm>
          <a:off x="1404243" y="1450586"/>
          <a:ext cx="9145016" cy="3698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344"/>
                <a:gridCol w="1983464"/>
                <a:gridCol w="1976976"/>
                <a:gridCol w="2088232"/>
              </a:tblGrid>
              <a:tr h="970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2014 год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2015 год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2016 год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4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 связи с юбилеем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 связи с Днем защитника Отечества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30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26</a:t>
                      </a: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68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 связи с Днем 8 марта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99</a:t>
                      </a: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51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5. Материальное поощрение в связи с юбилейными и праздничными датами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63175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1) 2 сотрудника института </a:t>
            </a:r>
            <a:r>
              <a:rPr lang="ru-RU" dirty="0"/>
              <a:t>(</a:t>
            </a:r>
            <a:r>
              <a:rPr lang="ru-RU" dirty="0" err="1"/>
              <a:t>Луева</a:t>
            </a:r>
            <a:r>
              <a:rPr lang="ru-RU" dirty="0"/>
              <a:t> Г.Ю., </a:t>
            </a:r>
            <a:r>
              <a:rPr lang="ru-RU" dirty="0" err="1"/>
              <a:t>Конникова</a:t>
            </a:r>
            <a:r>
              <a:rPr lang="ru-RU" dirty="0"/>
              <a:t> Л.А.); </a:t>
            </a:r>
            <a:endParaRPr lang="ru-RU" dirty="0" smtClean="0"/>
          </a:p>
          <a:p>
            <a:r>
              <a:rPr lang="ru-RU" dirty="0" smtClean="0"/>
              <a:t>2)</a:t>
            </a:r>
            <a:r>
              <a:rPr lang="ru-RU" dirty="0"/>
              <a:t> </a:t>
            </a:r>
            <a:r>
              <a:rPr lang="ru-RU" dirty="0" err="1"/>
              <a:t>Зенькин</a:t>
            </a:r>
            <a:r>
              <a:rPr lang="ru-RU" dirty="0"/>
              <a:t> </a:t>
            </a:r>
            <a:r>
              <a:rPr lang="ru-RU" dirty="0" smtClean="0"/>
              <a:t>Никита, 2010 г.р. </a:t>
            </a:r>
            <a:r>
              <a:rPr lang="ru-RU" dirty="0"/>
              <a:t>из г. </a:t>
            </a:r>
            <a:r>
              <a:rPr lang="ru-RU" dirty="0" smtClean="0"/>
              <a:t>Нерюнгри;</a:t>
            </a:r>
          </a:p>
          <a:p>
            <a:r>
              <a:rPr lang="ru-RU" dirty="0" smtClean="0"/>
              <a:t>3) </a:t>
            </a:r>
            <a:r>
              <a:rPr lang="ru-RU" dirty="0"/>
              <a:t>4 человека из г. Якутска (3 ребенка, 1 взрослый)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Организация сбора средств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оказания помощи людям, оказавшимся в трудной жизненной ситуации, с тяжелыми заболеваниями, которым требовалась экстренная медицинская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1400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42807" y="1628800"/>
            <a:ext cx="11412143" cy="446449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3200" dirty="0">
                <a:cs typeface="Times New Roman" panose="02020603050405020304" pitchFamily="18" charset="0"/>
              </a:rPr>
              <a:t>1. Председатель ПК – Николаева Любовь </a:t>
            </a:r>
            <a:r>
              <a:rPr lang="ru-RU" sz="3200" dirty="0" smtClean="0">
                <a:cs typeface="Times New Roman" panose="02020603050405020304" pitchFamily="18" charset="0"/>
              </a:rPr>
              <a:t>Владимировна</a:t>
            </a:r>
            <a:endParaRPr lang="ru-RU" sz="3200" dirty="0"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3200" dirty="0">
                <a:cs typeface="Times New Roman" panose="02020603050405020304" pitchFamily="18" charset="0"/>
              </a:rPr>
              <a:t>2. Казначей – Серебрякова Галина </a:t>
            </a:r>
            <a:r>
              <a:rPr lang="ru-RU" sz="3200" dirty="0" smtClean="0">
                <a:cs typeface="Times New Roman" panose="02020603050405020304" pitchFamily="18" charset="0"/>
              </a:rPr>
              <a:t>Владимировна</a:t>
            </a:r>
            <a:endParaRPr lang="ru-RU" sz="3200" dirty="0"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3200" dirty="0">
                <a:cs typeface="Times New Roman" panose="02020603050405020304" pitchFamily="18" charset="0"/>
              </a:rPr>
              <a:t>3. Члены профактива – Корецкая Наталья Александровна, </a:t>
            </a:r>
            <a:r>
              <a:rPr lang="ru-RU" sz="3200" dirty="0" err="1">
                <a:cs typeface="Times New Roman" panose="02020603050405020304" pitchFamily="18" charset="0"/>
              </a:rPr>
              <a:t>Пухальская</a:t>
            </a:r>
            <a:r>
              <a:rPr lang="ru-RU" sz="3200" dirty="0">
                <a:cs typeface="Times New Roman" panose="02020603050405020304" pitchFamily="18" charset="0"/>
              </a:rPr>
              <a:t> Светлана </a:t>
            </a:r>
            <a:r>
              <a:rPr lang="ru-RU" sz="3200" dirty="0" smtClean="0">
                <a:cs typeface="Times New Roman" panose="02020603050405020304" pitchFamily="18" charset="0"/>
              </a:rPr>
              <a:t>Александровна</a:t>
            </a:r>
            <a:endParaRPr lang="ru-RU" sz="3200" dirty="0"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en-US" sz="2800" dirty="0" smtClean="0"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2800" dirty="0" smtClean="0">
                <a:cs typeface="Times New Roman" panose="02020603050405020304" pitchFamily="18" charset="0"/>
              </a:rPr>
              <a:t>(</a:t>
            </a:r>
            <a:r>
              <a:rPr lang="ru-RU" sz="2800" dirty="0">
                <a:cs typeface="Times New Roman" panose="02020603050405020304" pitchFamily="18" charset="0"/>
              </a:rPr>
              <a:t>Литвиненко И.А., Терновская Е.В. – уволились, </a:t>
            </a:r>
            <a:r>
              <a:rPr lang="ru-RU" sz="2800" dirty="0" err="1">
                <a:cs typeface="Times New Roman" panose="02020603050405020304" pitchFamily="18" charset="0"/>
              </a:rPr>
              <a:t>Шовкань</a:t>
            </a:r>
            <a:r>
              <a:rPr lang="ru-RU" sz="2800" dirty="0">
                <a:cs typeface="Times New Roman" panose="02020603050405020304" pitchFamily="18" charset="0"/>
              </a:rPr>
              <a:t> А.Г. – в декретном отпуске).</a:t>
            </a:r>
          </a:p>
          <a:p>
            <a:pPr marL="109728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0079" y="274638"/>
            <a:ext cx="1134141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Общая характеристика ПК ТИ (ф) СВФУ</a:t>
            </a:r>
            <a:r>
              <a:rPr lang="ru-RU" sz="44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 сегодняшний день в профсоюзе работников Института состоит 64 сотрудника, что составляет 55% от общего числа сотрудников института (117 </a:t>
            </a:r>
            <a:r>
              <a:rPr lang="ru-RU" dirty="0" smtClean="0"/>
              <a:t>человек).</a:t>
            </a:r>
            <a:endParaRPr lang="ru-RU" dirty="0"/>
          </a:p>
          <a:p>
            <a:r>
              <a:rPr lang="ru-RU" dirty="0"/>
              <a:t>В состав профсоюза работников ТИ (ф) СВФУ за отчетные 3 </a:t>
            </a:r>
            <a:r>
              <a:rPr lang="ru-RU" dirty="0" smtClean="0"/>
              <a:t>года:</a:t>
            </a:r>
          </a:p>
          <a:p>
            <a:pPr>
              <a:buFontTx/>
              <a:buChar char="-"/>
            </a:pPr>
            <a:r>
              <a:rPr lang="ru-RU" b="1" dirty="0" smtClean="0"/>
              <a:t>принято</a:t>
            </a:r>
            <a:r>
              <a:rPr lang="ru-RU" dirty="0" smtClean="0"/>
              <a:t> - 28 </a:t>
            </a:r>
            <a:r>
              <a:rPr lang="ru-RU" dirty="0"/>
              <a:t>сотрудников,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b="1" dirty="0" smtClean="0"/>
              <a:t>снято </a:t>
            </a:r>
            <a:r>
              <a:rPr lang="ru-RU" b="1" dirty="0"/>
              <a:t>с </a:t>
            </a:r>
            <a:r>
              <a:rPr lang="ru-RU" b="1" dirty="0" smtClean="0"/>
              <a:t>учета:</a:t>
            </a:r>
          </a:p>
          <a:p>
            <a:pPr marL="109728" indent="0">
              <a:buNone/>
            </a:pPr>
            <a:r>
              <a:rPr lang="ru-RU" dirty="0" smtClean="0"/>
              <a:t>а) </a:t>
            </a:r>
            <a:r>
              <a:rPr lang="ru-RU" dirty="0"/>
              <a:t>по собственному желанию - 1 сотрудник (Зайцева Н.В</a:t>
            </a:r>
            <a:r>
              <a:rPr lang="ru-RU" dirty="0" smtClean="0"/>
              <a:t>.);</a:t>
            </a:r>
          </a:p>
          <a:p>
            <a:pPr marL="109728" indent="0">
              <a:buNone/>
            </a:pPr>
            <a:r>
              <a:rPr lang="ru-RU" dirty="0" smtClean="0"/>
              <a:t>б) уволились </a:t>
            </a:r>
            <a:r>
              <a:rPr lang="ru-RU" dirty="0"/>
              <a:t>в связи с </a:t>
            </a:r>
            <a:r>
              <a:rPr lang="ru-RU" dirty="0" smtClean="0"/>
              <a:t>сокращением -39 человек;</a:t>
            </a:r>
          </a:p>
          <a:p>
            <a:pPr marL="109728" indent="0">
              <a:buNone/>
            </a:pPr>
            <a:r>
              <a:rPr lang="ru-RU" dirty="0" smtClean="0"/>
              <a:t>в) уволились по </a:t>
            </a:r>
            <a:r>
              <a:rPr lang="ru-RU" dirty="0"/>
              <a:t>собственному </a:t>
            </a:r>
            <a:r>
              <a:rPr lang="ru-RU" dirty="0" smtClean="0"/>
              <a:t>желанию - 44 человека.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Численный состав профсоюза</a:t>
            </a:r>
            <a:endParaRPr lang="ru-RU" sz="3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1977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9110" y="1556792"/>
            <a:ext cx="11341418" cy="489654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1. Спортивно-оздоровительные мероприятия</a:t>
            </a:r>
          </a:p>
          <a:p>
            <a:pPr marL="109728" indent="0">
              <a:buNone/>
            </a:pPr>
            <a:endParaRPr lang="ru-RU" dirty="0" smtClean="0"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dirty="0" smtClean="0">
                <a:cs typeface="Times New Roman" pitchFamily="18" charset="0"/>
              </a:rPr>
              <a:t>- </a:t>
            </a:r>
            <a:r>
              <a:rPr lang="ru-RU" dirty="0" smtClean="0"/>
              <a:t>участие </a:t>
            </a:r>
            <a:r>
              <a:rPr lang="ru-RU" dirty="0"/>
              <a:t>в Первом спортивном фестивале среди профсоюзов </a:t>
            </a:r>
            <a:r>
              <a:rPr lang="ru-RU" dirty="0" err="1"/>
              <a:t>Нерюнгринского</a:t>
            </a:r>
            <a:r>
              <a:rPr lang="ru-RU" dirty="0"/>
              <a:t> </a:t>
            </a:r>
            <a:r>
              <a:rPr lang="ru-RU" dirty="0" smtClean="0"/>
              <a:t>района – март 2016г. (3 место)</a:t>
            </a:r>
          </a:p>
          <a:p>
            <a:pPr marL="109728" indent="0">
              <a:buNone/>
            </a:pPr>
            <a:endParaRPr lang="ru-RU" dirty="0" smtClean="0">
              <a:cs typeface="Times New Roman" pitchFamily="18" charset="0"/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630079" y="274638"/>
            <a:ext cx="11341418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Организационная работа</a:t>
            </a:r>
            <a:r>
              <a:rPr lang="ru-RU" sz="3600" i="1" dirty="0" smtClean="0">
                <a:solidFill>
                  <a:schemeClr val="accent2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 smtClean="0">
                <a:solidFill>
                  <a:schemeClr val="accent2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accent2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4123" y="1412776"/>
            <a:ext cx="11341418" cy="5733256"/>
          </a:xfrm>
        </p:spPr>
        <p:txBody>
          <a:bodyPr>
            <a:noAutofit/>
          </a:bodyPr>
          <a:lstStyle/>
          <a:p>
            <a:pPr marL="109728" indent="0" algn="just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601575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78" y="0"/>
            <a:ext cx="1032061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7669" y="908720"/>
            <a:ext cx="11763797" cy="583264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 smtClean="0">
                <a:cs typeface="Arial" panose="020B0604020202020204" pitchFamily="34" charset="0"/>
              </a:rPr>
              <a:t>- проведение </a:t>
            </a:r>
            <a:r>
              <a:rPr lang="ru-RU" dirty="0" smtClean="0"/>
              <a:t>дня </a:t>
            </a:r>
            <a:r>
              <a:rPr lang="ru-RU" dirty="0"/>
              <a:t>здоровья на лыжной базе «Снеговик» (2014</a:t>
            </a:r>
            <a:r>
              <a:rPr lang="ru-RU" dirty="0" smtClean="0"/>
              <a:t>)</a:t>
            </a:r>
          </a:p>
          <a:p>
            <a:pPr marL="109728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" y="274638"/>
            <a:ext cx="12601575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27" y="1412776"/>
            <a:ext cx="8910000" cy="594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30079" y="1052736"/>
            <a:ext cx="11341418" cy="495455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09728" indent="0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8179" y="404664"/>
            <a:ext cx="11341418" cy="778098"/>
          </a:xfrm>
        </p:spPr>
        <p:txBody>
          <a:bodyPr>
            <a:noAutofit/>
          </a:bodyPr>
          <a:lstStyle/>
          <a:p>
            <a:pPr algn="ctr"/>
            <a:r>
              <a:rPr lang="ru-RU" sz="2700" b="0" dirty="0" smtClean="0">
                <a:solidFill>
                  <a:schemeClr val="tx1"/>
                </a:solidFill>
                <a:effectLst/>
              </a:rPr>
              <a:t>- организация отдыха </a:t>
            </a:r>
            <a:r>
              <a:rPr lang="ru-RU" sz="2700" b="0" dirty="0">
                <a:solidFill>
                  <a:schemeClr val="tx1"/>
                </a:solidFill>
                <a:effectLst/>
              </a:rPr>
              <a:t>сотрудников на базе «</a:t>
            </a:r>
            <a:r>
              <a:rPr lang="ru-RU" sz="2700" b="0" dirty="0" err="1">
                <a:solidFill>
                  <a:schemeClr val="tx1"/>
                </a:solidFill>
                <a:effectLst/>
              </a:rPr>
              <a:t>Нахот</a:t>
            </a:r>
            <a:r>
              <a:rPr lang="ru-RU" sz="2700" b="0" dirty="0">
                <a:solidFill>
                  <a:schemeClr val="tx1"/>
                </a:solidFill>
                <a:effectLst/>
              </a:rPr>
              <a:t>» (2015, </a:t>
            </a:r>
            <a:r>
              <a:rPr lang="ru-RU" sz="2700" b="0" dirty="0" smtClean="0">
                <a:solidFill>
                  <a:schemeClr val="tx1"/>
                </a:solidFill>
                <a:effectLst/>
              </a:rPr>
              <a:t>2016 гг.)</a:t>
            </a:r>
            <a:endParaRPr lang="ru-RU" sz="2700" b="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25" y="1182762"/>
            <a:ext cx="7683487" cy="43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747" y="2358000"/>
            <a:ext cx="800363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14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2115" y="1556792"/>
            <a:ext cx="12097344" cy="445050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 smtClean="0">
                <a:cs typeface="Times New Roman" panose="02020603050405020304" pitchFamily="18" charset="0"/>
              </a:rPr>
              <a:t>- Национальный </a:t>
            </a:r>
            <a:r>
              <a:rPr lang="ru-RU" dirty="0" smtClean="0"/>
              <a:t>праздник </a:t>
            </a:r>
            <a:r>
              <a:rPr lang="ru-RU" dirty="0" err="1"/>
              <a:t>Ысыах</a:t>
            </a:r>
            <a:r>
              <a:rPr lang="ru-RU" dirty="0"/>
              <a:t> (</a:t>
            </a:r>
            <a:r>
              <a:rPr lang="ru-RU" dirty="0" smtClean="0"/>
              <a:t>2015 г.)</a:t>
            </a:r>
          </a:p>
          <a:p>
            <a:pPr marL="109728" indent="0">
              <a:buNone/>
            </a:pPr>
            <a:r>
              <a:rPr lang="ru-RU" sz="2400" dirty="0" smtClean="0">
                <a:cs typeface="Times New Roman" panose="02020603050405020304" pitchFamily="18" charset="0"/>
              </a:rPr>
              <a:t>Субботник по благоустройству площадки ТИ (ф) СВФУ</a:t>
            </a:r>
          </a:p>
          <a:p>
            <a:pPr marL="109728" indent="0">
              <a:buNone/>
            </a:pP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0147" y="274638"/>
            <a:ext cx="11431350" cy="1143000"/>
          </a:xfrm>
        </p:spPr>
        <p:txBody>
          <a:bodyPr>
            <a:normAutofit/>
          </a:bodyPr>
          <a:lstStyle/>
          <a:p>
            <a:pPr marL="109728" indent="0"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2. Культурно-массовые мероприятия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59" y="2420888"/>
            <a:ext cx="8512000" cy="47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74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43570" y="836712"/>
            <a:ext cx="11341418" cy="532859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ru-RU" sz="8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0147" y="274638"/>
            <a:ext cx="11431350" cy="562074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79" y="274638"/>
            <a:ext cx="10560000" cy="59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21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2989</TotalTime>
  <Words>504</Words>
  <Application>Microsoft Office PowerPoint</Application>
  <PresentationFormat>Произвольный</PresentationFormat>
  <Paragraphs>132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Century Gothic</vt:lpstr>
      <vt:lpstr>Lucida Sans Unicode</vt:lpstr>
      <vt:lpstr>Times New Roman</vt:lpstr>
      <vt:lpstr>Verdana</vt:lpstr>
      <vt:lpstr>Wingdings 2</vt:lpstr>
      <vt:lpstr>Wingdings 3</vt:lpstr>
      <vt:lpstr>Открытая</vt:lpstr>
      <vt:lpstr>   ОТЧЕТ председателя профсоюзного комитета  о проделанной работе за 2014-2016 гг.      </vt:lpstr>
      <vt:lpstr>Общая характеристика ПК ТИ (ф) СВФУ </vt:lpstr>
      <vt:lpstr>Численный состав профсоюза</vt:lpstr>
      <vt:lpstr>Организационная работа </vt:lpstr>
      <vt:lpstr> </vt:lpstr>
      <vt:lpstr> </vt:lpstr>
      <vt:lpstr>- организация отдыха сотрудников на базе «Нахот» (2015, 2016 гг.)</vt:lpstr>
      <vt:lpstr>2. Культурно-массовые мероприятия</vt:lpstr>
      <vt:lpstr>Презентация PowerPoint</vt:lpstr>
      <vt:lpstr>- Организация новогоднего праздника</vt:lpstr>
      <vt:lpstr>Презентация PowerPoint</vt:lpstr>
      <vt:lpstr>3. Оказание материальной помощи сотрудникам института, состоящим в рядах профсоюза</vt:lpstr>
      <vt:lpstr>4. Выплата денежной компенсации за санаторно-курортное лечение </vt:lpstr>
      <vt:lpstr>5. Материальное поощрение в связи с юбилейными и праздничными датами</vt:lpstr>
      <vt:lpstr>6. Организация сбора средств для оказания помощи людям, оказавшимся в трудной жизненной ситуации, с тяжелыми заболеваниями, которым требовалась экстренная медицинская помощь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Сопоставительный анализ особенностей американского и британского юмора на примере зарубежных фильмов</dc:title>
  <dc:creator>Acer_5750G</dc:creator>
  <cp:lastModifiedBy>users</cp:lastModifiedBy>
  <cp:revision>249</cp:revision>
  <dcterms:created xsi:type="dcterms:W3CDTF">2015-04-08T12:32:46Z</dcterms:created>
  <dcterms:modified xsi:type="dcterms:W3CDTF">2016-12-14T06:42:46Z</dcterms:modified>
</cp:coreProperties>
</file>