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316" r:id="rId2"/>
    <p:sldId id="313" r:id="rId3"/>
    <p:sldId id="314" r:id="rId4"/>
    <p:sldId id="315" r:id="rId5"/>
    <p:sldId id="312" r:id="rId6"/>
    <p:sldId id="279" r:id="rId7"/>
    <p:sldId id="273" r:id="rId8"/>
    <p:sldId id="286" r:id="rId9"/>
    <p:sldId id="276" r:id="rId10"/>
    <p:sldId id="277" r:id="rId11"/>
    <p:sldId id="278" r:id="rId12"/>
    <p:sldId id="285" r:id="rId13"/>
    <p:sldId id="284" r:id="rId14"/>
    <p:sldId id="283" r:id="rId15"/>
    <p:sldId id="282" r:id="rId16"/>
    <p:sldId id="287" r:id="rId17"/>
    <p:sldId id="291" r:id="rId18"/>
    <p:sldId id="292" r:id="rId19"/>
    <p:sldId id="294" r:id="rId20"/>
    <p:sldId id="295" r:id="rId21"/>
    <p:sldId id="300" r:id="rId22"/>
    <p:sldId id="293" r:id="rId23"/>
    <p:sldId id="301" r:id="rId24"/>
    <p:sldId id="302" r:id="rId25"/>
    <p:sldId id="303" r:id="rId26"/>
    <p:sldId id="307" r:id="rId27"/>
    <p:sldId id="308" r:id="rId28"/>
    <p:sldId id="309" r:id="rId29"/>
    <p:sldId id="310" r:id="rId30"/>
    <p:sldId id="311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25252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585" autoAdjust="0"/>
  </p:normalViewPr>
  <p:slideViewPr>
    <p:cSldViewPr>
      <p:cViewPr varScale="1">
        <p:scale>
          <a:sx n="87" d="100"/>
          <a:sy n="87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6"/>
              <a:ext cx="816" cy="3991"/>
              <a:chOff x="4944" y="-16"/>
              <a:chExt cx="816" cy="3991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6"/>
                <a:ext cx="480" cy="1447"/>
                <a:chOff x="5280" y="-16"/>
                <a:chExt cx="480" cy="1447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500" y="-17"/>
                  <a:ext cx="174" cy="176"/>
                  <a:chOff x="181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817" y="323"/>
                    <a:ext cx="1690" cy="2560"/>
                    <a:chOff x="181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8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2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6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83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8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4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9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290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2E505-E8C4-4496-A1B2-AC312797C3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2815677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B215F-8F5F-450F-95A9-BDF2493C39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1134935"/>
      </p:ext>
    </p:extLst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294CE-81B9-4D42-ACF3-48AC3EE79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306944"/>
      </p:ext>
    </p:extLst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61042-E8E9-404E-BF83-FF81D006FB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1359309"/>
      </p:ext>
    </p:extLst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18EA4-8BF7-42F5-95BE-FDD6D02054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5411988"/>
      </p:ext>
    </p:extLst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BBF53-DE8B-413E-BAF9-4902FD0EB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724758"/>
      </p:ext>
    </p:extLst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2E1C8-21AF-4C66-8E0C-D1CB2BABDA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998879"/>
      </p:ext>
    </p:extLst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7D295-791C-453A-829D-FE11BA2A9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0033491"/>
      </p:ext>
    </p:extLst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32591-F928-413E-AF1E-E0B9734DC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4366232"/>
      </p:ext>
    </p:extLst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467A0-A651-400A-855C-CCD2210A1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65014"/>
      </p:ext>
    </p:extLst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67557-D81B-4DDD-A0CB-01A86AB0A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4058964"/>
      </p:ext>
    </p:extLst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2800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2800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2801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79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12801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22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2801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28013" name="Freeform 13"/>
                  <p:cNvSpPr>
                    <a:spLocks/>
                  </p:cNvSpPr>
                  <p:nvPr/>
                </p:nvSpPr>
                <p:spPr bwMode="auto">
                  <a:xfrm>
                    <a:off x="2765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28014" name="Freeform 14"/>
                  <p:cNvSpPr>
                    <a:spLocks/>
                  </p:cNvSpPr>
                  <p:nvPr/>
                </p:nvSpPr>
                <p:spPr bwMode="auto">
                  <a:xfrm>
                    <a:off x="2833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28015" name="Freeform 15"/>
                  <p:cNvSpPr>
                    <a:spLocks/>
                  </p:cNvSpPr>
                  <p:nvPr/>
                </p:nvSpPr>
                <p:spPr bwMode="auto">
                  <a:xfrm>
                    <a:off x="2580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2801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2801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2804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4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4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4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2805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05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12805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805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805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6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6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F23E467-31BB-44DD-8A2C-98618630DD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57" grpId="0"/>
      <p:bldP spid="12805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80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25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791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7786688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X-Y-Z\Desktop\o_636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http://www.narkotiki.ru/depot/pict/000/0008270600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77866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685800"/>
            <a:ext cx="4876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>
                <a:solidFill>
                  <a:srgbClr val="444444"/>
                </a:solidFill>
                <a:latin typeface="inherit" charset="0"/>
                <a:cs typeface="Times New Roman" pitchFamily="18" charset="0"/>
              </a:rPr>
              <a:t>Конопля </a:t>
            </a:r>
            <a:r>
              <a:rPr lang="ru-RU" b="1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444444"/>
                </a:solidFill>
                <a:latin typeface="inherit" charset="0"/>
                <a:cs typeface="Times New Roman" pitchFamily="18" charset="0"/>
              </a:rPr>
              <a:t> марихуана, гашиш, "план", "гидропоника«-</a:t>
            </a:r>
          </a:p>
          <a:p>
            <a:pPr eaLnBrk="0" hangingPunct="0">
              <a:defRPr/>
            </a:pPr>
            <a:r>
              <a:rPr lang="ru-RU" b="1">
                <a:solidFill>
                  <a:srgbClr val="444444"/>
                </a:solidFill>
                <a:latin typeface="inherit" charset="0"/>
                <a:cs typeface="Times New Roman" pitchFamily="18" charset="0"/>
              </a:rPr>
              <a:t>относится к натуральным каннабиноидам.</a:t>
            </a:r>
            <a:endParaRPr lang="ru-RU">
              <a:latin typeface="Arial" charset="0"/>
            </a:endParaRPr>
          </a:p>
          <a:p>
            <a:pPr eaLnBrk="0" hangingPunct="0"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www.narkotiki.ru/depot/pict/000/0008200600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799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http://www.narkotiki.ru/depot/pict/000/00083906000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6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idx="4294967295"/>
          </p:nvPr>
        </p:nvSpPr>
        <p:spPr>
          <a:xfrm>
            <a:off x="0" y="1935163"/>
            <a:ext cx="7786688" cy="4922837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0" y="2362200"/>
            <a:ext cx="48006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принципы проведения профилактического медосмотра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19600" y="1524000"/>
            <a:ext cx="484632" cy="826008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0" y="609600"/>
            <a:ext cx="38862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принцип добровольности</a:t>
            </a: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419600" y="3886200"/>
            <a:ext cx="484632" cy="914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4800600"/>
            <a:ext cx="4133864" cy="17002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принцип конфиденциальности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Нормативная база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На уровне Федерации</a:t>
            </a:r>
            <a:r>
              <a:rPr lang="ru-RU" altLang="ru-RU" smtClean="0"/>
              <a:t> :</a:t>
            </a:r>
          </a:p>
          <a:p>
            <a:pPr>
              <a:buFontTx/>
              <a:buNone/>
            </a:pPr>
            <a:r>
              <a:rPr lang="ru-RU" altLang="ru-RU" smtClean="0"/>
              <a:t>-Стратегия анитнаркотической политики Российской Федерации до 2020 года. (Распоряжения Правительства РФ  №690 от 09.06.2010г )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4"/>
          <p:cNvSpPr>
            <a:spLocks noGrp="1"/>
          </p:cNvSpPr>
          <p:nvPr>
            <p:ph idx="4294967295"/>
          </p:nvPr>
        </p:nvSpPr>
        <p:spPr>
          <a:xfrm>
            <a:off x="0" y="1935163"/>
            <a:ext cx="7572375" cy="4389437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0" y="2362200"/>
            <a:ext cx="48006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Право на проведение профилактического медицинского осмотра</a:t>
            </a:r>
            <a:r>
              <a:rPr lang="ru-RU" sz="2000" dirty="0"/>
              <a:t> </a:t>
            </a:r>
            <a:r>
              <a:rPr lang="ru-RU" sz="2000" b="1" dirty="0"/>
              <a:t>в медицинской организации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19600" y="1524000"/>
            <a:ext cx="484632" cy="826008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7848600" cy="16287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Медицинскими  организациями, имеющими лицензии на осуществление медицинской деятельности, предусматривающей выполнение работ (оказание услуг) по "психиатрии-наркологии" и "лабораторной диагностике"</a:t>
            </a: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419600" y="3886200"/>
            <a:ext cx="484632" cy="914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0" y="4800600"/>
            <a:ext cx="6324600" cy="1219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врач - психиатр-нарколог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ar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опия urok-paint-net-steklyanniy-stakan-sok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1066800"/>
            <a:ext cx="376237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urok-paint-net-steklyanniy-stakan-sok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66800"/>
            <a:ext cx="3429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82740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_480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7" name="Picture 4" descr="snip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  Нормативная база</a:t>
            </a:r>
            <a:br>
              <a:rPr lang="ru-RU" altLang="ru-RU" smtClean="0"/>
            </a:br>
            <a:r>
              <a:rPr lang="ru-RU" altLang="ru-RU" smtClean="0"/>
              <a:t>   на уровне субъекта РС(Я)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- Постановление правительства РС(Я) от 04.02.2013г №21 утверждено «Положения об общественном посте формирования здорового образа жизни  образовательных учреждений.</a:t>
            </a:r>
          </a:p>
          <a:p>
            <a:endParaRPr lang="ru-RU" altLang="ru-RU" sz="2400" smtClean="0"/>
          </a:p>
          <a:p>
            <a:r>
              <a:rPr lang="ru-RU" altLang="ru-RU" sz="2400" b="1" smtClean="0"/>
              <a:t>-</a:t>
            </a:r>
            <a:r>
              <a:rPr lang="ru-RU" altLang="ru-RU" sz="2400" smtClean="0"/>
              <a:t>Закон РС(Я) «Об основных направлениях профилактики наркомании и токсикомании на территории РС(Я)  от 27.11.2006 №399-3 № 811-3</a:t>
            </a:r>
          </a:p>
          <a:p>
            <a:pPr>
              <a:buFontTx/>
              <a:buNone/>
            </a:pPr>
            <a:r>
              <a:rPr lang="ru-RU" altLang="ru-RU" smtClean="0"/>
              <a:t> 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1841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 sz="1100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841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 sz="1100" dirty="0"/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kadr-narkomania-26_0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7866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        Нормативная база</a:t>
            </a:r>
            <a:br>
              <a:rPr lang="ru-RU" altLang="ru-RU" smtClean="0"/>
            </a:br>
            <a:r>
              <a:rPr lang="ru-RU" altLang="ru-RU" smtClean="0"/>
              <a:t>    на уровне субъекта РС(Я)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- Концепция  развития наркологической помощи в РС(Я) на 2012-2016гг и основных направлениях до 2020года.</a:t>
            </a:r>
          </a:p>
          <a:p>
            <a:r>
              <a:rPr lang="ru-RU" altLang="ru-RU" smtClean="0"/>
              <a:t>- Государственная Программа антинаркотической политики в РС(Я)  2012-2016годы.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FF00"/>
                </a:solidFill>
              </a:rPr>
              <a:t>Распространенность наркомании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7858125" cy="55721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folHlink"/>
                </a:solidFill>
              </a:rPr>
              <a:t>В2014г РФ НД  зарегистрировано </a:t>
            </a:r>
            <a:r>
              <a:rPr lang="ru-RU" altLang="ru-RU" b="1" dirty="0" smtClean="0">
                <a:solidFill>
                  <a:schemeClr val="hlink"/>
                </a:solidFill>
              </a:rPr>
              <a:t>-315 773 больных наркоманией(снижения на 3,4%.)</a:t>
            </a:r>
            <a:endParaRPr lang="ru-RU" altLang="ru-RU" b="1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chemeClr val="folHlink"/>
                </a:solidFill>
              </a:rPr>
              <a:t>Пагубное употребления наркотиков -219 846 чел.(увеличения на 5,8%</a:t>
            </a:r>
          </a:p>
          <a:p>
            <a:pPr eaLnBrk="1" hangingPunct="1"/>
            <a:r>
              <a:rPr lang="ru-RU" altLang="ru-RU" b="1" dirty="0" smtClean="0">
                <a:solidFill>
                  <a:schemeClr val="hlink"/>
                </a:solidFill>
              </a:rPr>
              <a:t>Общее </a:t>
            </a:r>
            <a:r>
              <a:rPr lang="ru-RU" altLang="ru-RU" b="1" dirty="0" smtClean="0">
                <a:solidFill>
                  <a:schemeClr val="hlink"/>
                </a:solidFill>
              </a:rPr>
              <a:t>количество-535  </a:t>
            </a:r>
            <a:r>
              <a:rPr lang="ru-RU" altLang="ru-RU" b="1" dirty="0" smtClean="0">
                <a:solidFill>
                  <a:schemeClr val="hlink"/>
                </a:solidFill>
              </a:rPr>
              <a:t>619(выше на 0,2% уровня 2013г)</a:t>
            </a:r>
            <a:endParaRPr lang="ru-RU" altLang="ru-RU" b="1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altLang="ru-RU" b="1" dirty="0" err="1" smtClean="0">
                <a:solidFill>
                  <a:schemeClr val="hlink"/>
                </a:solidFill>
              </a:rPr>
              <a:t>Иньекционный</a:t>
            </a:r>
            <a:r>
              <a:rPr lang="ru-RU" altLang="ru-RU" b="1" dirty="0" smtClean="0">
                <a:solidFill>
                  <a:schemeClr val="hlink"/>
                </a:solidFill>
              </a:rPr>
              <a:t> </a:t>
            </a:r>
            <a:r>
              <a:rPr lang="ru-RU" altLang="ru-RU" b="1" dirty="0" smtClean="0">
                <a:solidFill>
                  <a:schemeClr val="hlink"/>
                </a:solidFill>
              </a:rPr>
              <a:t>способ-313 802чел (снижения на 11,5%)</a:t>
            </a:r>
            <a:endParaRPr lang="ru-RU" altLang="ru-RU" b="1" dirty="0" smtClean="0">
              <a:solidFill>
                <a:schemeClr val="folHlink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60A2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tx2"/>
                </a:solidFill>
              </a:rPr>
              <a:t>Оценка текущей ситуации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057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858125" cy="6643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smtClean="0"/>
              <a:t>     </a:t>
            </a:r>
            <a:r>
              <a:rPr lang="ru-RU" altLang="ru-RU" sz="3600" b="1" smtClean="0"/>
              <a:t>Постановлением Правительства РФ от 31 декабря 2009 г. № 1186 и № 882 от </a:t>
            </a:r>
          </a:p>
          <a:p>
            <a:pPr algn="ctr">
              <a:buFontTx/>
              <a:buNone/>
            </a:pPr>
            <a:r>
              <a:rPr lang="ru-RU" altLang="ru-RU" sz="3600" b="1" smtClean="0"/>
              <a:t>30 октября 2010 г. курительные смеси - «Спайсы» отнесены в списки наркотических веществ, психотропных веществ, запрещенных к хранению, распространению и употреблению на территории РФ.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266</TotalTime>
  <Words>259</Words>
  <Application>Microsoft Office PowerPoint</Application>
  <PresentationFormat>Экран (4:3)</PresentationFormat>
  <Paragraphs>37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Кимоно</vt:lpstr>
      <vt:lpstr>Слайд 1</vt:lpstr>
      <vt:lpstr>       Нормативная база</vt:lpstr>
      <vt:lpstr>         Нормативная база    на уровне субъекта РС(Я)</vt:lpstr>
      <vt:lpstr>        Нормативная база     на уровне субъекта РС(Я)</vt:lpstr>
      <vt:lpstr>Распространенность наркомании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Частное лицо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ирина</dc:title>
  <dc:creator>Ирина</dc:creator>
  <cp:lastModifiedBy>VUR-2</cp:lastModifiedBy>
  <cp:revision>26</cp:revision>
  <dcterms:created xsi:type="dcterms:W3CDTF">2007-11-23T09:42:57Z</dcterms:created>
  <dcterms:modified xsi:type="dcterms:W3CDTF">2015-10-19T04:02:33Z</dcterms:modified>
</cp:coreProperties>
</file>