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7" r:id="rId7"/>
    <p:sldId id="260" r:id="rId8"/>
    <p:sldId id="262" r:id="rId9"/>
    <p:sldId id="263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0292" y="2895188"/>
            <a:ext cx="10972799" cy="1645920"/>
          </a:xfrm>
        </p:spPr>
        <p:txBody>
          <a:bodyPr/>
          <a:lstStyle/>
          <a:p>
            <a:pPr algn="ctr"/>
            <a:r>
              <a:rPr lang="ru-RU" sz="5000" dirty="0" smtClean="0"/>
              <a:t>БИБЛИОГРАФИЧЕСКИЙ  ОБЗОР</a:t>
            </a:r>
            <a:br>
              <a:rPr lang="ru-RU" sz="5000" dirty="0" smtClean="0"/>
            </a:br>
            <a:r>
              <a:rPr lang="ru-RU" sz="2500" dirty="0" smtClean="0"/>
              <a:t>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2800" dirty="0" smtClean="0"/>
              <a:t>учебно-методических </a:t>
            </a:r>
            <a:r>
              <a:rPr lang="ru-RU" sz="2800" dirty="0" smtClean="0"/>
              <a:t>изданий,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выпущенных в 2023 году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9665" y="5951913"/>
            <a:ext cx="8645237" cy="25769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г. Нерюнгри</a:t>
            </a:r>
            <a:endParaRPr lang="ru-RU" sz="11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4" cstate="print"/>
          <a:srcRect l="26485" t="17750" r="26164" b="20443"/>
          <a:stretch/>
        </p:blipFill>
        <p:spPr bwMode="auto">
          <a:xfrm>
            <a:off x="10432473" y="-1"/>
            <a:ext cx="1759527" cy="11471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60320" y="399011"/>
            <a:ext cx="6583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Технический институт ФГАОУ ВО Северо-Восточный </a:t>
            </a:r>
            <a:r>
              <a:rPr lang="ru-RU" dirty="0"/>
              <a:t>федеральный университет имени М.К. </a:t>
            </a:r>
            <a:r>
              <a:rPr lang="ru-RU" dirty="0" err="1"/>
              <a:t>Аммосова</a:t>
            </a:r>
            <a:r>
              <a:rPr lang="ru-RU" dirty="0"/>
              <a:t> в </a:t>
            </a:r>
            <a:endParaRPr lang="ru-RU" dirty="0" smtClean="0"/>
          </a:p>
          <a:p>
            <a:pPr algn="ctr"/>
            <a:r>
              <a:rPr lang="ru-RU" dirty="0" smtClean="0"/>
              <a:t>г</a:t>
            </a:r>
            <a:r>
              <a:rPr lang="ru-RU" dirty="0"/>
              <a:t>. Нерюнгри</a:t>
            </a:r>
          </a:p>
        </p:txBody>
      </p:sp>
      <p:pic>
        <p:nvPicPr>
          <p:cNvPr id="6" name="keys-of-moon-take-a-walk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8737" y="3024863"/>
            <a:ext cx="133350" cy="133350"/>
          </a:xfrm>
          <a:prstGeom prst="rect">
            <a:avLst/>
          </a:prstGeom>
        </p:spPr>
      </p:pic>
      <p:pic>
        <p:nvPicPr>
          <p:cNvPr id="8" name="keys-of-moon-take-a-walk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2883" y="3100383"/>
            <a:ext cx="92529" cy="92529"/>
          </a:xfrm>
          <a:prstGeom prst="rect">
            <a:avLst/>
          </a:prstGeom>
        </p:spPr>
      </p:pic>
      <p:pic>
        <p:nvPicPr>
          <p:cNvPr id="7" name="keys-of-moon-take-a-walk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9147" y="2969753"/>
            <a:ext cx="110219" cy="11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9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52">
        <p:split orient="vert"/>
      </p:transition>
    </mc:Choice>
    <mc:Fallback xmlns="">
      <p:transition spd="slow" advTm="475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41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86552"/>
            <a:ext cx="9775767" cy="750561"/>
          </a:xfrm>
        </p:spPr>
        <p:txBody>
          <a:bodyPr/>
          <a:lstStyle/>
          <a:p>
            <a:r>
              <a:rPr lang="ru-RU" sz="1100" dirty="0" err="1"/>
              <a:t>Похорукова</a:t>
            </a:r>
            <a:r>
              <a:rPr lang="ru-RU" sz="1100" dirty="0"/>
              <a:t> М.Ю</a:t>
            </a:r>
            <a:r>
              <a:rPr lang="ru-RU" sz="1100" dirty="0" smtClean="0"/>
              <a:t>.</a:t>
            </a:r>
            <a:br>
              <a:rPr lang="ru-RU" sz="1100" dirty="0" smtClean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 smtClean="0"/>
              <a:t>	МЕТОДИЧЕСКИЕ УКАЗАНИЯ ПРОИЗВОДСТВЕННАЯ </a:t>
            </a:r>
            <a:r>
              <a:rPr lang="ru-RU" sz="1100" dirty="0"/>
              <a:t>II  ТЕХНОЛОГИЧЕСКАЯ ПРАКТИКА для направлений подготовки: 01.03.02 </a:t>
            </a:r>
            <a:r>
              <a:rPr lang="ru-RU" sz="1100" dirty="0" smtClean="0"/>
              <a:t>"Прикладная </a:t>
            </a:r>
            <a:r>
              <a:rPr lang="ru-RU" sz="1100" dirty="0"/>
              <a:t>математика и </a:t>
            </a:r>
            <a:r>
              <a:rPr lang="ru-RU" sz="1100" dirty="0" smtClean="0"/>
              <a:t>информатика», </a:t>
            </a:r>
            <a:r>
              <a:rPr lang="ru-RU" sz="1100" dirty="0"/>
              <a:t>09.03.03 "Прикладная </a:t>
            </a:r>
            <a:r>
              <a:rPr lang="ru-RU" sz="1100" dirty="0" smtClean="0"/>
              <a:t>информатика«. </a:t>
            </a:r>
            <a:r>
              <a:rPr lang="ru-RU" sz="1100" dirty="0"/>
              <a:t>– Нерюнгри:  ТИ (ф) СВФУ, 2023. </a:t>
            </a:r>
            <a:r>
              <a:rPr lang="ru-RU" sz="1100" dirty="0" smtClean="0"/>
              <a:t>- 32 </a:t>
            </a:r>
            <a:r>
              <a:rPr lang="ru-RU" sz="1100" dirty="0"/>
              <a:t>с.</a:t>
            </a:r>
            <a:br>
              <a:rPr lang="ru-RU" sz="1100" dirty="0"/>
            </a:br>
            <a:endParaRPr lang="ru-RU" sz="1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0016" y="2610789"/>
            <a:ext cx="6691746" cy="40621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400" dirty="0" smtClean="0"/>
              <a:t>	</a:t>
            </a:r>
            <a:r>
              <a:rPr lang="ru-RU" sz="1600" dirty="0" smtClean="0"/>
              <a:t>«</a:t>
            </a:r>
            <a:r>
              <a:rPr lang="ru-RU" sz="1600" dirty="0"/>
              <a:t>Производственная I технологическая практика» – раздел основной образовательной программы </a:t>
            </a:r>
            <a:r>
              <a:rPr lang="ru-RU" sz="1600" dirty="0" err="1"/>
              <a:t>бакалавриата</a:t>
            </a:r>
            <a:r>
              <a:rPr lang="ru-RU" sz="1600" dirty="0"/>
              <a:t>. Он является обязательным для студентов, обучающихся по направлениям подготовки 01.03.02 «Прикладная математика и информатика» и 09.03.03 «Прикладная информатика», и представляет собой вид учебных занятий, ориентированных на профессионально-практическую, в том числе, </a:t>
            </a:r>
            <a:r>
              <a:rPr lang="ru-RU" sz="1600" dirty="0" smtClean="0"/>
              <a:t>научно-исследовательскую</a:t>
            </a:r>
            <a:r>
              <a:rPr lang="ru-RU" sz="1600" dirty="0"/>
              <a:t>, подготовку обучающихся. В данное издание включены разделы программы практики, ее цели и задачи, требования к представлению результатов проведенной работы, рекомендации по составлению отчетности по практике.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2734234" y="1086553"/>
            <a:ext cx="965727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606677"/>
              </p:ext>
            </p:extLst>
          </p:nvPr>
        </p:nvGraphicFramePr>
        <p:xfrm>
          <a:off x="914400" y="2071302"/>
          <a:ext cx="3445625" cy="4382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Acrobat Document" r:id="rId3" imgW="5829257" imgH="7543568" progId="Acrobat.Document.11">
                  <p:embed/>
                </p:oleObj>
              </mc:Choice>
              <mc:Fallback>
                <p:oleObj name="Acrobat Document" r:id="rId3" imgW="5829257" imgH="7543568" progId="Acrobat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895" t="14117" r="15686" b="14117"/>
                      <a:stretch>
                        <a:fillRect/>
                      </a:stretch>
                    </p:blipFill>
                    <p:spPr bwMode="auto">
                      <a:xfrm>
                        <a:off x="914400" y="2071302"/>
                        <a:ext cx="3445625" cy="43827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70611" y="390698"/>
            <a:ext cx="89860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Студентам кафедры </a:t>
            </a:r>
            <a:r>
              <a:rPr lang="ru-RU" sz="2400" b="1" dirty="0"/>
              <a:t>Математики и информатики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0797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5550">
        <p:circle/>
      </p:transition>
    </mc:Choice>
    <mc:Fallback xmlns="">
      <p:transition spd="slow" advClick="0" advTm="2555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756458"/>
            <a:ext cx="9443258" cy="748146"/>
          </a:xfrm>
        </p:spPr>
        <p:txBody>
          <a:bodyPr/>
          <a:lstStyle/>
          <a:p>
            <a:r>
              <a:rPr lang="ru-RU" sz="1000" dirty="0" err="1"/>
              <a:t>Похорукова</a:t>
            </a:r>
            <a:r>
              <a:rPr lang="ru-RU" sz="1000" dirty="0"/>
              <a:t> М.Ю</a:t>
            </a:r>
            <a:r>
              <a:rPr lang="ru-RU" sz="1000" dirty="0" smtClean="0"/>
              <a:t>.</a:t>
            </a:r>
            <a:br>
              <a:rPr lang="ru-RU" sz="1000" dirty="0" smtClean="0"/>
            </a:br>
            <a:r>
              <a:rPr lang="ru-RU" sz="1000" dirty="0"/>
              <a:t/>
            </a:r>
            <a:br>
              <a:rPr lang="ru-RU" sz="1000" dirty="0"/>
            </a:br>
            <a:r>
              <a:rPr lang="ru-RU" sz="1000" dirty="0"/>
              <a:t>МЕТОДИЧЕСКИЕ </a:t>
            </a:r>
            <a:r>
              <a:rPr lang="ru-RU" sz="1000" dirty="0" smtClean="0"/>
              <a:t>УКАЗАНИЯ ПРОИЗВОДСТВЕННАЯ </a:t>
            </a:r>
            <a:r>
              <a:rPr lang="ru-RU" sz="1000" dirty="0"/>
              <a:t>II  ТЕХНОЛОГИЧЕСКАЯ ПРАКТИКА для направлений подготовки: 01.03.02 "Прикладная математика и информатика" 09.03.03 "Прикладная информатика«. – Нерюнгри:  ТИ (ф) СВФУ, 2023.  - </a:t>
            </a:r>
            <a:r>
              <a:rPr lang="ru-RU" sz="1000" dirty="0" smtClean="0"/>
              <a:t>32 </a:t>
            </a:r>
            <a:r>
              <a:rPr lang="ru-RU" sz="1000" dirty="0"/>
              <a:t>с.</a:t>
            </a:r>
            <a:br>
              <a:rPr lang="ru-RU" sz="1000" dirty="0"/>
            </a:br>
            <a:endParaRPr lang="ru-RU" sz="1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7512" y="2618183"/>
            <a:ext cx="6467301" cy="259389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/>
              <a:t>	В </a:t>
            </a:r>
            <a:r>
              <a:rPr lang="ru-RU" sz="1600" dirty="0"/>
              <a:t>данное издание включены необходимые сведения по организации и проведению производственной II технологической практики, на основании требований ФГОС для направлений подготовки «Прикладная информатика» и «Прикладная математика и информатика». Методические указания предназначены руководителям практики и студентам 3-го курса и содержат цели и задачи практики, требования к представлению результатов проведенной работы, рекомендации по составлению отчетности по практике.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2827033" y="1110673"/>
            <a:ext cx="1003829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927394"/>
              </p:ext>
            </p:extLst>
          </p:nvPr>
        </p:nvGraphicFramePr>
        <p:xfrm>
          <a:off x="1218302" y="1803267"/>
          <a:ext cx="3217461" cy="4538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4" name="Acrobat Document" r:id="rId3" imgW="5829257" imgH="7543568" progId="Acrobat.Document.11">
                  <p:embed/>
                </p:oleObj>
              </mc:Choice>
              <mc:Fallback>
                <p:oleObj name="Acrobat Document" r:id="rId3" imgW="5829257" imgH="7543568" progId="Acrobat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242" t="13637" r="16013" b="15657"/>
                      <a:stretch>
                        <a:fillRect/>
                      </a:stretch>
                    </p:blipFill>
                    <p:spPr bwMode="auto">
                      <a:xfrm>
                        <a:off x="1218302" y="1803267"/>
                        <a:ext cx="3217461" cy="45387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7187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17262">
        <p15:prstTrans prst="fallOver"/>
      </p:transition>
    </mc:Choice>
    <mc:Fallback>
      <p:transition spd="slow" advClick="0" advTm="172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 smtClean="0"/>
              <a:t>Спасибо за просмотр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4050567260"/>
      </p:ext>
    </p:extLst>
  </p:cSld>
  <p:clrMapOvr>
    <a:masterClrMapping/>
  </p:clrMapOvr>
  <p:transition spd="med" advTm="6711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72741" y="2295202"/>
            <a:ext cx="7182197" cy="399842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/>
              <a:t>	В </a:t>
            </a:r>
            <a:r>
              <a:rPr lang="ru-RU" sz="1600" dirty="0"/>
              <a:t>учебно-методическом пособии излагаются основные цели, задачи и принципы специальной педагогики и психологии, раскрываются специальные и общепедагогические методы коррекционного педагогического воздействия на детей, обучающихся и воспитывающихся как в общеобразовательных, так и в специальных образовательных учреждениях. Содержание каждого раздела данного пособия содержит теоретические материалы по актуальным вопросам специальной педагогики и психологии; перечень практических заданий и вопросов для самоконтроля, направленных на расширение знаний и закрепление навыков профессиональной деятельности обучающихся; тестовые задания, необходимые для проверки качества освоения разделов дисциплины. Учебно-методическое пособие рекомендуется студентам педагогических специальностей, изучающим дисциплины </a:t>
            </a:r>
            <a:r>
              <a:rPr lang="ru-RU" sz="1600" dirty="0" smtClean="0"/>
              <a:t>психолого-педагогической </a:t>
            </a:r>
            <a:r>
              <a:rPr lang="ru-RU" sz="1600" dirty="0"/>
              <a:t>и социальной направленности.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5884" y="382385"/>
            <a:ext cx="11014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Студентам кафедры Педагогики и методики начального обучения</a:t>
            </a:r>
            <a:endParaRPr lang="ru-RU" sz="2400" b="1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40937" y="2462847"/>
            <a:ext cx="12749629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6620538"/>
              </p:ext>
            </p:extLst>
          </p:nvPr>
        </p:nvGraphicFramePr>
        <p:xfrm>
          <a:off x="839585" y="2344188"/>
          <a:ext cx="2984269" cy="3891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Acrobat Document" r:id="rId3" imgW="5829257" imgH="7543568" progId="Acrobat.Document.11">
                  <p:embed/>
                </p:oleObj>
              </mc:Choice>
              <mc:Fallback>
                <p:oleObj name="Acrobat Document" r:id="rId3" imgW="5829257" imgH="7543568" progId="Acrobat.Document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403" t="12732" r="16522" b="17453"/>
                      <a:stretch>
                        <a:fillRect/>
                      </a:stretch>
                    </p:blipFill>
                    <p:spPr bwMode="auto">
                      <a:xfrm>
                        <a:off x="839585" y="2344188"/>
                        <a:ext cx="2984269" cy="38918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99011" y="1039091"/>
            <a:ext cx="110559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/>
              <a:t>МАМЕДОВА Л.В., КОБАЗОВА Ю.В</a:t>
            </a:r>
            <a:r>
              <a:rPr lang="ru-RU" sz="1000" dirty="0" smtClean="0"/>
              <a:t>.</a:t>
            </a:r>
          </a:p>
          <a:p>
            <a:r>
              <a:rPr lang="ru-RU" sz="1000" dirty="0"/>
              <a:t/>
            </a:r>
            <a:br>
              <a:rPr lang="ru-RU" sz="1000" dirty="0"/>
            </a:br>
            <a:r>
              <a:rPr lang="ru-RU" sz="1000" dirty="0" smtClean="0"/>
              <a:t>	УЧЕБНО-МЕТОДИЧЕСКОЕ </a:t>
            </a:r>
            <a:r>
              <a:rPr lang="ru-RU" sz="1000" dirty="0"/>
              <a:t>ПОСОБИЕ ДЛЯ </a:t>
            </a:r>
            <a:r>
              <a:rPr lang="ru-RU" sz="1000" dirty="0" smtClean="0"/>
              <a:t>ОРГАНИЗАЦИИ ПРАКТИЧЕСКОЙ </a:t>
            </a:r>
            <a:r>
              <a:rPr lang="ru-RU" sz="1000" dirty="0"/>
              <a:t>РАБОТЫ СТУДЕНТОВ ПО ДИСЦИПЛИНЕ "СПЕЦИАЛЬНАЯ ПЕДАГОГИКА И ПСИХОЛОГИЯ" для студентов направлений подготовки 44.03.02 "Психолого-педагогическое образование", профиль - Общая и специальная психология и педагогика в образовании 44.03.05 "Педагогическое образование (с двумя профилями подготовки)", профиль - Дошкольное образование и начальное образование (очная, заочная формы обучения</a:t>
            </a:r>
            <a:r>
              <a:rPr lang="ru-RU" sz="1000" dirty="0" smtClean="0"/>
              <a:t>). – Нерюнгри</a:t>
            </a:r>
            <a:r>
              <a:rPr lang="ru-RU" sz="1000" dirty="0"/>
              <a:t>:  ТИ (ф) СВФУ, 2023.  - </a:t>
            </a:r>
            <a:r>
              <a:rPr lang="ru-RU" sz="1000" dirty="0" smtClean="0"/>
              <a:t>128 с.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255085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30934">
        <p15:prstTrans prst="curtains"/>
      </p:transition>
    </mc:Choice>
    <mc:Fallback>
      <p:transition spd="slow" advClick="0" advTm="309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1401" y="2209009"/>
            <a:ext cx="6924503" cy="52831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Учебное </a:t>
            </a:r>
            <a:r>
              <a:rPr lang="ru-RU" sz="1600" dirty="0"/>
              <a:t>пособие Педагогика модуль «История педагогики и образования» составлено в соответствии с ФГОС ВО по направлению 44.03.05 – «Педагогическое образование», 44.03.02 – «Психолого-педагогическое образование» и представляет собой отдельный модуль в программе по курсу «Педагогика». Дисциплина «Педагогика» относится к обязательной части профессионального цикла дисциплин. В содержании модуля «Истории педагогики и образования» раскрываются качественные изменения в развитии педагогической мысли и школьной практики, прослеживается борьба прогрессивных и консервативных тенденций. Учебное пособие предназначено преподавателям и студентам педагогических направлений подготовки, изучающим дисциплины педагогической и социальной направленности.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3314611" y="866773"/>
            <a:ext cx="88773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6264388"/>
              </p:ext>
            </p:extLst>
          </p:nvPr>
        </p:nvGraphicFramePr>
        <p:xfrm>
          <a:off x="739834" y="1820487"/>
          <a:ext cx="3291839" cy="424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Acrobat Document" r:id="rId3" imgW="5829257" imgH="7543568" progId="Acrobat.Document.11">
                  <p:embed/>
                </p:oleObj>
              </mc:Choice>
              <mc:Fallback>
                <p:oleObj name="Acrobat Document" r:id="rId3" imgW="5829257" imgH="7543568" progId="Acrobat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184" t="14774" r="14378" b="13889"/>
                      <a:stretch>
                        <a:fillRect/>
                      </a:stretch>
                    </p:blipFill>
                    <p:spPr bwMode="auto">
                      <a:xfrm>
                        <a:off x="739834" y="1820487"/>
                        <a:ext cx="3291839" cy="424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31768" y="523702"/>
            <a:ext cx="972589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МАМЕДОВА </a:t>
            </a:r>
            <a:r>
              <a:rPr lang="ru-RU" sz="1000" dirty="0"/>
              <a:t>Л.В., ШАХМАЛОВА И.Ж</a:t>
            </a:r>
            <a:r>
              <a:rPr lang="ru-RU" sz="1000" dirty="0" smtClean="0"/>
              <a:t>.</a:t>
            </a:r>
          </a:p>
          <a:p>
            <a:r>
              <a:rPr lang="ru-RU" sz="1000" dirty="0"/>
              <a:t/>
            </a:r>
            <a:br>
              <a:rPr lang="ru-RU" sz="1000" dirty="0"/>
            </a:br>
            <a:r>
              <a:rPr lang="ru-RU" sz="1000" dirty="0" smtClean="0"/>
              <a:t>	УЧЕБНОЕ </a:t>
            </a:r>
            <a:r>
              <a:rPr lang="ru-RU" sz="1000" dirty="0"/>
              <a:t>ПОСОБИЕ ПЕДАГОГИКА МОДУЛЬ "ИСТОРИЯ ПЕДАГОГИКИ И ОБРАЗОВАНИЯ" для студентов направлений подготовки 44.03.05 ПЕДАГОГИЧЕСКОЕ ОБРАЗОВАНИЕ (с двумя профилями подготовки). Направленность программы - "Дошкольное образование и начальное образование"  (очная, заочная формы обучения) 44.03.02 ПСИХОЛОГО-ПЕДАГОГИЧЕСКОЕ </a:t>
            </a:r>
            <a:r>
              <a:rPr lang="ru-RU" sz="1000" dirty="0" smtClean="0"/>
              <a:t>ОБРАЗОВАНИЕ,  </a:t>
            </a:r>
            <a:r>
              <a:rPr lang="ru-RU" sz="1000" dirty="0"/>
              <a:t>направленность программы - "Общая и специальная психология и педагогика в образовании" (заочная форма обучения</a:t>
            </a:r>
            <a:r>
              <a:rPr lang="ru-RU" sz="1000" dirty="0" smtClean="0"/>
              <a:t>). – </a:t>
            </a:r>
            <a:r>
              <a:rPr lang="ru-RU" sz="1000" dirty="0"/>
              <a:t>Нерюнгри:  ТИ (ф) СВФУ, 2023.  - </a:t>
            </a:r>
            <a:r>
              <a:rPr lang="ru-RU" sz="1000" dirty="0" smtClean="0"/>
              <a:t>93 </a:t>
            </a:r>
            <a:r>
              <a:rPr lang="ru-RU" sz="1000" dirty="0"/>
              <a:t>с.</a:t>
            </a:r>
          </a:p>
          <a:p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12255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2710">
        <p14:shred/>
      </p:transition>
    </mc:Choice>
    <mc:Fallback xmlns="">
      <p:transition spd="slow" advClick="0" advTm="32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455" y="723206"/>
            <a:ext cx="9427379" cy="1130041"/>
          </a:xfrm>
        </p:spPr>
        <p:txBody>
          <a:bodyPr/>
          <a:lstStyle/>
          <a:p>
            <a:r>
              <a:rPr lang="ru-RU" sz="1100" dirty="0" smtClean="0"/>
              <a:t/>
            </a:r>
            <a:br>
              <a:rPr lang="ru-RU" sz="1100" dirty="0" smtClean="0"/>
            </a:br>
            <a:endParaRPr lang="ru-RU" sz="1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8898" y="2865071"/>
            <a:ext cx="6916189" cy="2743200"/>
          </a:xfrm>
        </p:spPr>
        <p:txBody>
          <a:bodyPr>
            <a:normAutofit/>
          </a:bodyPr>
          <a:lstStyle/>
          <a:p>
            <a:pPr marL="457200" lvl="1" indent="0" algn="just">
              <a:buNone/>
            </a:pPr>
            <a:r>
              <a:rPr lang="ru-RU" sz="1600" dirty="0" smtClean="0"/>
              <a:t>	Учебно-методическое </a:t>
            </a:r>
            <a:r>
              <a:rPr lang="ru-RU" sz="1600" dirty="0"/>
              <a:t>пособие представляет собой комплекс </a:t>
            </a:r>
            <a:r>
              <a:rPr lang="ru-RU" sz="1600" dirty="0" smtClean="0"/>
              <a:t>учебно-методических </a:t>
            </a:r>
            <a:r>
              <a:rPr lang="ru-RU" sz="1600" dirty="0"/>
              <a:t>материалов по организации и проведению учебной геологической практики для студентов 1 курса, а также содержит информацию о целях, задачах учебной геологической практики, организацию и порядок ее прохождения, рекомендации по сбору материалов и оформлению отчета, описание экскурсий. Учебно-методическое пособие предназначено студентам очного и заочного отделений направления подготовки 21.05.04 - «Горное дело».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68400" y="2277532"/>
            <a:ext cx="590371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6846455"/>
              </p:ext>
            </p:extLst>
          </p:nvPr>
        </p:nvGraphicFramePr>
        <p:xfrm>
          <a:off x="1050459" y="2240437"/>
          <a:ext cx="3187469" cy="4347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Acrobat Document" r:id="rId3" imgW="5829257" imgH="7543568" progId="Acrobat.Document.11">
                  <p:embed/>
                </p:oleObj>
              </mc:Choice>
              <mc:Fallback>
                <p:oleObj name="Acrobat Document" r:id="rId3" imgW="5829257" imgH="7543568" progId="Acrobat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692" t="13383" r="12419" b="14899"/>
                      <a:stretch>
                        <a:fillRect/>
                      </a:stretch>
                    </p:blipFill>
                    <p:spPr bwMode="auto">
                      <a:xfrm>
                        <a:off x="1050459" y="2240437"/>
                        <a:ext cx="3187469" cy="43473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574473" y="224445"/>
            <a:ext cx="62927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Студентам кафедры Горного дела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5265" y="1110395"/>
            <a:ext cx="98173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РУКОВИЧ А.В., РОЧЕВ </a:t>
            </a:r>
            <a:r>
              <a:rPr lang="ru-RU" sz="1000" dirty="0"/>
              <a:t>В.Ф</a:t>
            </a:r>
            <a:r>
              <a:rPr lang="ru-RU" sz="1000" dirty="0" smtClean="0"/>
              <a:t>.</a:t>
            </a:r>
          </a:p>
          <a:p>
            <a:r>
              <a:rPr lang="ru-RU" sz="1000" dirty="0"/>
              <a:t/>
            </a:r>
            <a:br>
              <a:rPr lang="ru-RU" sz="1000" dirty="0"/>
            </a:br>
            <a:r>
              <a:rPr lang="ru-RU" sz="1000" dirty="0"/>
              <a:t>УЧЕБНО-МЕТОДИЧЕСКОЕ ПОСОБИЕ ПО </a:t>
            </a:r>
            <a:r>
              <a:rPr lang="ru-RU" sz="1000" dirty="0" smtClean="0"/>
              <a:t>ОРГАНИЗАЦИИ УЧЕБНОЙ </a:t>
            </a:r>
            <a:r>
              <a:rPr lang="ru-RU" sz="1000" dirty="0"/>
              <a:t>ГЕОЛОГИЧЕСКОЙ ПРАКТИКИ для студентов специальности 21.05.04 Горное дело. </a:t>
            </a:r>
            <a:r>
              <a:rPr lang="ru-RU" sz="1000" dirty="0" smtClean="0"/>
              <a:t>Специализация</a:t>
            </a:r>
            <a:r>
              <a:rPr lang="ru-RU" sz="1000" dirty="0"/>
              <a:t>: Открытые горные работы, </a:t>
            </a:r>
            <a:r>
              <a:rPr lang="ru-RU" sz="1000" dirty="0" smtClean="0"/>
              <a:t>Подземная </a:t>
            </a:r>
            <a:r>
              <a:rPr lang="ru-RU" sz="1000" dirty="0"/>
              <a:t>разработка пластовых месторождений, </a:t>
            </a:r>
            <a:r>
              <a:rPr lang="ru-RU" sz="1000" dirty="0" smtClean="0"/>
              <a:t>Маркшейдерское </a:t>
            </a:r>
            <a:r>
              <a:rPr lang="ru-RU" sz="1000" dirty="0"/>
              <a:t>дело, </a:t>
            </a:r>
            <a:r>
              <a:rPr lang="ru-RU" sz="1000" dirty="0" smtClean="0"/>
              <a:t>Обогащение </a:t>
            </a:r>
            <a:r>
              <a:rPr lang="ru-RU" sz="1000" dirty="0"/>
              <a:t>полезных ископаемых, </a:t>
            </a:r>
            <a:r>
              <a:rPr lang="ru-RU" sz="1000" dirty="0" smtClean="0"/>
              <a:t>Электрификация </a:t>
            </a:r>
            <a:r>
              <a:rPr lang="ru-RU" sz="1000" dirty="0"/>
              <a:t>и автоматизация горного производства (очная, заочная формы обучения). – Нерюнгри:  ТИ (ф) СВФУ, 2023.  - </a:t>
            </a:r>
            <a:r>
              <a:rPr lang="ru-RU" sz="1000" dirty="0" smtClean="0"/>
              <a:t>37 </a:t>
            </a:r>
            <a:r>
              <a:rPr lang="ru-RU" sz="1000" dirty="0"/>
              <a:t>с.</a:t>
            </a:r>
          </a:p>
          <a:p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496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7001">
        <p14:prism isContent="1" isInverted="1"/>
      </p:transition>
    </mc:Choice>
    <mc:Fallback xmlns="">
      <p:transition spd="slow" advTm="270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5943" y="2594784"/>
            <a:ext cx="7115695" cy="42450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Методические </a:t>
            </a:r>
            <a:r>
              <a:rPr lang="ru-RU" sz="1600" dirty="0"/>
              <a:t>указания предназначены для организации учебной геодезической практики. Методические указания представляют собой комплекс </a:t>
            </a:r>
            <a:r>
              <a:rPr lang="ru-RU" sz="1600" dirty="0" smtClean="0"/>
              <a:t>учебно-методических </a:t>
            </a:r>
            <a:r>
              <a:rPr lang="ru-RU" sz="1600" dirty="0"/>
              <a:t>материалов по организации и проведению учебной геодезической практики, а также содержат информацию о целях, задачах учебной геодезической практики, порядок ее прохождения, рекомендации по сбору материалов и оформлению отчета. Методические указания предназначены студентам очного и заочного отделений специальности 21.05.04 «Горное дело» и направления подготовки 08.03.01 </a:t>
            </a:r>
            <a:r>
              <a:rPr lang="ru-RU" sz="1600" dirty="0" smtClean="0"/>
              <a:t>Строительство.</a:t>
            </a:r>
            <a:endParaRPr lang="ru-RU" sz="16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89000" y="2594784"/>
            <a:ext cx="941511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171432"/>
              </p:ext>
            </p:extLst>
          </p:nvPr>
        </p:nvGraphicFramePr>
        <p:xfrm>
          <a:off x="822961" y="1911927"/>
          <a:ext cx="3233650" cy="4189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Acrobat Document" r:id="rId3" imgW="5829257" imgH="7543568" progId="Acrobat.Document.11">
                  <p:embed/>
                </p:oleObj>
              </mc:Choice>
              <mc:Fallback>
                <p:oleObj name="Acrobat Document" r:id="rId3" imgW="5829257" imgH="7543568" progId="Acrobat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713" t="13257" r="15033" b="15909"/>
                      <a:stretch>
                        <a:fillRect/>
                      </a:stretch>
                    </p:blipFill>
                    <p:spPr bwMode="auto">
                      <a:xfrm>
                        <a:off x="822961" y="1911927"/>
                        <a:ext cx="3233650" cy="41896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65265" y="432262"/>
            <a:ext cx="97388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РОЧЕВ В.Ф., ГРИБ. Н.Н., РЕДЛИХ Э.Ф</a:t>
            </a:r>
            <a:r>
              <a:rPr lang="ru-RU" sz="1000" dirty="0" smtClean="0"/>
              <a:t>.</a:t>
            </a:r>
          </a:p>
          <a:p>
            <a:r>
              <a:rPr lang="ru-RU" sz="1000" dirty="0"/>
              <a:t/>
            </a:r>
            <a:br>
              <a:rPr lang="ru-RU" sz="1000" dirty="0"/>
            </a:br>
            <a:r>
              <a:rPr lang="ru-RU" sz="1000" dirty="0" smtClean="0"/>
              <a:t>	МЕТОДИЧЕСКИЕ </a:t>
            </a:r>
            <a:r>
              <a:rPr lang="ru-RU" sz="1000" dirty="0"/>
              <a:t>УКАЗАНИЯ ПО ОРГАНИЗАЦИИ УЧЕБНОЙ ГЕОДЕЗИЧЕСКОЙ ПРАКТИКИ для студентов специальности 21.05.04 Горное дело, направления </a:t>
            </a:r>
            <a:r>
              <a:rPr lang="ru-RU" sz="1000" dirty="0" smtClean="0"/>
              <a:t>подготовки </a:t>
            </a:r>
            <a:r>
              <a:rPr lang="ru-RU" sz="1000" dirty="0"/>
              <a:t>08.03.01 Строительство. Специализация/профиль: Открытые горные работы, Подземная разработка </a:t>
            </a:r>
            <a:r>
              <a:rPr lang="ru-RU" sz="1000" dirty="0" smtClean="0"/>
              <a:t>пластовых месторождений</a:t>
            </a:r>
            <a:r>
              <a:rPr lang="ru-RU" sz="1000" dirty="0"/>
              <a:t>, М</a:t>
            </a:r>
            <a:r>
              <a:rPr lang="ru-RU" sz="1000" dirty="0" smtClean="0"/>
              <a:t>аркшейдерское </a:t>
            </a:r>
            <a:r>
              <a:rPr lang="ru-RU" sz="1000" dirty="0"/>
              <a:t>дело, Обогащение полезных ископаемых, Промышленное и гражданское строительство, электрификация и автоматизация в горном деле (очная, заочная формы обучения). – Нерюнгри:  ТИ (ф) СВФУ, 2023.  - </a:t>
            </a:r>
            <a:r>
              <a:rPr lang="ru-RU" sz="1000" dirty="0" smtClean="0"/>
              <a:t>50 </a:t>
            </a:r>
            <a:r>
              <a:rPr lang="ru-RU" sz="1000" dirty="0"/>
              <a:t>с.</a:t>
            </a:r>
          </a:p>
          <a:p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94276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"/>
    </mc:Choice>
    <mc:Fallback xmlns="">
      <p:transition spd="slow" advTm="108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2124" y="2052918"/>
            <a:ext cx="7007629" cy="41954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</a:p>
          <a:p>
            <a:pPr marL="0" indent="0" algn="just">
              <a:buNone/>
            </a:pPr>
            <a:endParaRPr lang="ru-RU" sz="1600" dirty="0"/>
          </a:p>
          <a:p>
            <a:pPr marL="0" indent="0" algn="just">
              <a:buNone/>
            </a:pPr>
            <a:r>
              <a:rPr lang="ru-RU" sz="1600" dirty="0" smtClean="0"/>
              <a:t>	Учебно-методическое </a:t>
            </a:r>
            <a:r>
              <a:rPr lang="ru-RU" sz="1600" dirty="0"/>
              <a:t>пособие предназначено для самостоятельной работы студентов по изучению дисциплины «Экономика и менеджмент горного производства» и выполнению курсового проекта. В них содержится методика расчета необходимых показателей, оформление расчетов, варианты исходных данных, общие требования к оформлению проекта.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4109741" y="962023"/>
            <a:ext cx="808225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263380"/>
              </p:ext>
            </p:extLst>
          </p:nvPr>
        </p:nvGraphicFramePr>
        <p:xfrm>
          <a:off x="1014153" y="1930633"/>
          <a:ext cx="3158835" cy="431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" name="Acrobat Document" r:id="rId3" imgW="5829257" imgH="7543568" progId="Acrobat.Document.11">
                  <p:embed/>
                </p:oleObj>
              </mc:Choice>
              <mc:Fallback>
                <p:oleObj name="Acrobat Document" r:id="rId3" imgW="5829257" imgH="7543568" progId="Acrobat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981" t="3409" r="12254" b="26515"/>
                      <a:stretch>
                        <a:fillRect/>
                      </a:stretch>
                    </p:blipFill>
                    <p:spPr bwMode="auto">
                      <a:xfrm>
                        <a:off x="1014153" y="1930633"/>
                        <a:ext cx="3158835" cy="43177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32262" y="532015"/>
            <a:ext cx="99420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/>
              <a:t>РОЧЕВ </a:t>
            </a:r>
            <a:r>
              <a:rPr lang="ru-RU" sz="1000" dirty="0"/>
              <a:t>В.Ф., </a:t>
            </a:r>
            <a:r>
              <a:rPr lang="ru-RU" sz="1000" dirty="0" smtClean="0"/>
              <a:t>БЛАЙВАС </a:t>
            </a:r>
            <a:r>
              <a:rPr lang="ru-RU" sz="1000" dirty="0"/>
              <a:t>Д.М.   </a:t>
            </a:r>
            <a:endParaRPr lang="ru-RU" sz="1000" dirty="0" smtClean="0"/>
          </a:p>
          <a:p>
            <a:pPr algn="just"/>
            <a:endParaRPr lang="ru-RU" sz="1000" dirty="0"/>
          </a:p>
          <a:p>
            <a:pPr algn="just"/>
            <a:r>
              <a:rPr lang="ru-RU" sz="1000" dirty="0" smtClean="0"/>
              <a:t>	УЧЕБНО-МЕТОДИЧЕСКОЕ </a:t>
            </a:r>
            <a:r>
              <a:rPr lang="ru-RU" sz="1000" dirty="0"/>
              <a:t>ПОСОБИЕ ПО ВЫПОЛНЕНИЮ ЭКОНОМИЧЕСКИХ РАСЧЕТОВ КУРСОВОГО ПРОЕКТА по курсу "ЭКОНОМИКА И МЕНЕДЖМЕНТ ГОРНОГО ПРОИЗВОДСТВА" для студентов специальности 21.05.04 "ГОРНОЕ ДЕЛО" (специализации "Открытые горные работы", "Подземная разработка пластовых месторождений" очной и заочной формы обучения). – Нерюнгри:  ТИ (ф) СВФУ, 2023.  - </a:t>
            </a:r>
            <a:r>
              <a:rPr lang="ru-RU" sz="1000" dirty="0" smtClean="0"/>
              <a:t>51 </a:t>
            </a:r>
            <a:r>
              <a:rPr lang="ru-RU" sz="1000" dirty="0"/>
              <a:t>с.</a:t>
            </a:r>
          </a:p>
          <a:p>
            <a:pPr algn="just"/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1757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307">
        <p14:flythrough/>
      </p:transition>
    </mc:Choice>
    <mc:Fallback xmlns="">
      <p:transition spd="slow" advTm="13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16" y="349135"/>
            <a:ext cx="11978639" cy="1169321"/>
          </a:xfrm>
        </p:spPr>
        <p:txBody>
          <a:bodyPr/>
          <a:lstStyle/>
          <a:p>
            <a:r>
              <a:rPr lang="ru-RU" sz="2400" b="1" dirty="0" smtClean="0"/>
              <a:t>Студентам кафедры Экономики и социально-гуманитарных дисциплин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4554" y="2780357"/>
            <a:ext cx="7124007" cy="40150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sz="1600" dirty="0" smtClean="0"/>
              <a:t>Методические </a:t>
            </a:r>
            <a:r>
              <a:rPr lang="ru-RU" sz="1600" dirty="0"/>
              <a:t>указания предназначены для помощи студентам в прохождении учебной практики и написании отчета, а также для руководителей практики. Данные указания включают в себя: общие положения по практике, содержание практики, планируемые результаты прохождения практики, вопросы её организации, содержание и порядок написания отчета, рекомендованный список литературы и </a:t>
            </a:r>
            <a:r>
              <a:rPr lang="ru-RU" sz="1600" dirty="0" smtClean="0"/>
              <a:t>интернет источников</a:t>
            </a:r>
            <a:r>
              <a:rPr lang="ru-RU" sz="1600" dirty="0"/>
              <a:t>, полезных при написании отчета В методических указаниях рассмотрены: порядок оценивания работы студента, обязанности института и студента при прохождении практики.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22467" y="151845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247368"/>
              </p:ext>
            </p:extLst>
          </p:nvPr>
        </p:nvGraphicFramePr>
        <p:xfrm>
          <a:off x="955966" y="2126323"/>
          <a:ext cx="3125585" cy="4241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Acrobat Document" r:id="rId3" imgW="5829257" imgH="7543568" progId="Acrobat.Document.11">
                  <p:embed/>
                </p:oleObj>
              </mc:Choice>
              <mc:Fallback>
                <p:oleObj name="Acrobat Document" r:id="rId3" imgW="5829257" imgH="7543568" progId="Acrobat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144" t="13510" r="11111" b="14899"/>
                      <a:stretch>
                        <a:fillRect/>
                      </a:stretch>
                    </p:blipFill>
                    <p:spPr bwMode="auto">
                      <a:xfrm>
                        <a:off x="955966" y="2126323"/>
                        <a:ext cx="3125585" cy="42412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39832" y="1064029"/>
            <a:ext cx="98819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БЛАЙВАС Д.М</a:t>
            </a:r>
            <a:r>
              <a:rPr lang="ru-RU" sz="1000" dirty="0" smtClean="0"/>
              <a:t>.</a:t>
            </a:r>
          </a:p>
          <a:p>
            <a:r>
              <a:rPr lang="ru-RU" sz="1000" dirty="0"/>
              <a:t/>
            </a:r>
            <a:br>
              <a:rPr lang="ru-RU" sz="1000" dirty="0"/>
            </a:br>
            <a:r>
              <a:rPr lang="ru-RU" sz="1000" dirty="0" smtClean="0"/>
              <a:t>	МЕТОДИЧЕСКИЕ </a:t>
            </a:r>
            <a:r>
              <a:rPr lang="ru-RU" sz="1000" dirty="0"/>
              <a:t>УКАЗАНИЯ ПО ПРОХОЖДЕНИЮ ПРАКТИКИ: НАУЧНО-ИССЛЕДОВАТЕЛЬСКАЯ РАБОТА  для студентов направления 38.03.01 "ЭКОНОМИКА" (направленность подготовки "Бухгалтерский учёт, анализ и аудит")  (заочная формы обучения). – Нерюнгри:  ТИ (ф) СВФУ, 2023.  - </a:t>
            </a:r>
            <a:r>
              <a:rPr lang="ru-RU" sz="1000" dirty="0" smtClean="0"/>
              <a:t>32 </a:t>
            </a:r>
            <a:r>
              <a:rPr lang="ru-RU" sz="1000" dirty="0"/>
              <a:t>с.</a:t>
            </a:r>
          </a:p>
          <a:p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59511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9671">
        <p14:vortex dir="r"/>
      </p:transition>
    </mc:Choice>
    <mc:Fallback xmlns="">
      <p:transition spd="slow" advTm="296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1437" y="2302299"/>
            <a:ext cx="6576753" cy="41954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Методические </a:t>
            </a:r>
            <a:r>
              <a:rPr lang="ru-RU" sz="1600" dirty="0"/>
              <a:t>указания предназначены для помощи студентам в прохождении производственной технологической практики и написании отчета, а также для руководителей практики. Данные указания включают в себя: общие положения по практике, содержание практики, планируемые результаты прохождения практики, вопросы её организации, содержание и порядок написания отчета, рекомендованный список литературы и интернет-источников, полезных при написании отчета В методических указаниях рассмотрены: порядок оценивания работы студента, обязанности института и студента при прохождении практики.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2921444" y="1125115"/>
            <a:ext cx="971082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9210698"/>
              </p:ext>
            </p:extLst>
          </p:nvPr>
        </p:nvGraphicFramePr>
        <p:xfrm>
          <a:off x="936695" y="1606947"/>
          <a:ext cx="3485676" cy="4641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name="Acrobat Document" r:id="rId3" imgW="5829257" imgH="7543568" progId="Acrobat.Document.11">
                  <p:embed/>
                </p:oleObj>
              </mc:Choice>
              <mc:Fallback>
                <p:oleObj name="Acrobat Document" r:id="rId3" imgW="5829257" imgH="7543568" progId="Acrobat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386" t="12143" r="15523" b="15572"/>
                      <a:stretch>
                        <a:fillRect/>
                      </a:stretch>
                    </p:blipFill>
                    <p:spPr bwMode="auto">
                      <a:xfrm>
                        <a:off x="936695" y="1606947"/>
                        <a:ext cx="3485676" cy="46414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82384" y="606829"/>
            <a:ext cx="10058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БЛАЙВАС </a:t>
            </a:r>
            <a:r>
              <a:rPr lang="ru-RU" sz="1000" dirty="0" smtClean="0"/>
              <a:t>Д.М.</a:t>
            </a:r>
          </a:p>
          <a:p>
            <a:r>
              <a:rPr lang="ru-RU" sz="1000" dirty="0"/>
              <a:t/>
            </a:r>
            <a:br>
              <a:rPr lang="ru-RU" sz="1000" dirty="0"/>
            </a:br>
            <a:r>
              <a:rPr lang="ru-RU" sz="1000" dirty="0" smtClean="0"/>
              <a:t>	МЕТОДИЧЕСКИЕ </a:t>
            </a:r>
            <a:r>
              <a:rPr lang="ru-RU" sz="1000" dirty="0"/>
              <a:t>УКАЗАНИЯ ПО ПРОХОЖДЕНИЮ ПРОИЗВОДСТВЕННОЙ ТЕХНОЛОГИЧЕСКОЙ ПРАКТИКИ  для студентов направления 38.03.01 "ЭКОНОМИКА" (направленность подготовки "Бухгалтерский учёт, анализ и аудит")  (заочной и очно-заочной формы обучения). – Нерюнгри:  ТИ (ф) СВФУ, 2023.  - </a:t>
            </a:r>
            <a:r>
              <a:rPr lang="ru-RU" sz="1000" dirty="0" smtClean="0"/>
              <a:t>24 </a:t>
            </a:r>
            <a:r>
              <a:rPr lang="ru-RU" sz="1000" dirty="0"/>
              <a:t>с.</a:t>
            </a:r>
          </a:p>
          <a:p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5894725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23467">
        <p15:prstTrans prst="airplane"/>
      </p:transition>
    </mc:Choice>
    <mc:Fallback>
      <p:transition spd="slow" advTm="234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7761" y="2552008"/>
            <a:ext cx="6517178" cy="40870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/>
              <a:t>	Методические </a:t>
            </a:r>
            <a:r>
              <a:rPr lang="ru-RU" sz="1600" dirty="0"/>
              <a:t>указания предназначены для помощи студентам в прохождении учебной практики и написании отчета, а также для руководителей практики. Данные указания включают в себя: общие положения по практике, содержание практики, планируемые результаты прохождения практики, вопросы её организации, содержание и порядок написания отчета, рекомендованный список литературы и </a:t>
            </a:r>
            <a:r>
              <a:rPr lang="ru-RU" sz="1600" dirty="0" smtClean="0"/>
              <a:t>интернет-источников</a:t>
            </a:r>
            <a:r>
              <a:rPr lang="ru-RU" sz="1600" dirty="0"/>
              <a:t>, полезных при написании отчета. В методических указаниях рассмотрены: порядок оценивания работы студента, обязанности института и студента при прохождении практики.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2872649" y="592666"/>
            <a:ext cx="99654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153132"/>
              </p:ext>
            </p:extLst>
          </p:nvPr>
        </p:nvGraphicFramePr>
        <p:xfrm>
          <a:off x="1124028" y="1936865"/>
          <a:ext cx="2981853" cy="408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name="Acrobat Document" r:id="rId3" imgW="5829257" imgH="7543568" progId="Acrobat.Document.11">
                  <p:embed/>
                </p:oleObj>
              </mc:Choice>
              <mc:Fallback>
                <p:oleObj name="Acrobat Document" r:id="rId3" imgW="5829257" imgH="7543568" progId="Acrobat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386" t="12878" r="15033" b="15530"/>
                      <a:stretch>
                        <a:fillRect/>
                      </a:stretch>
                    </p:blipFill>
                    <p:spPr bwMode="auto">
                      <a:xfrm>
                        <a:off x="1124028" y="1936865"/>
                        <a:ext cx="2981853" cy="40820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99011" y="490451"/>
            <a:ext cx="976745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/>
              <a:t>БЛАЙВАС Д.М.</a:t>
            </a:r>
          </a:p>
          <a:p>
            <a:pPr algn="just"/>
            <a:r>
              <a:rPr lang="ru-RU" sz="1000" dirty="0" smtClean="0"/>
              <a:t> </a:t>
            </a:r>
            <a:r>
              <a:rPr lang="ru-RU" sz="1000" dirty="0"/>
              <a:t/>
            </a:r>
            <a:br>
              <a:rPr lang="ru-RU" sz="1000" dirty="0"/>
            </a:br>
            <a:r>
              <a:rPr lang="ru-RU" sz="1000" dirty="0" smtClean="0"/>
              <a:t>	МЕТОДИЧЕСКИЕ </a:t>
            </a:r>
            <a:r>
              <a:rPr lang="ru-RU" sz="1000" dirty="0"/>
              <a:t>УКАЗАНИЯ ПО ПРОХОЖДЕНИЮ УЧЕБНОЙ ПРАКТИКИ  для студентов направления 38.03.01 "ЭКОНОМИКА" (направленность подготовки "Экономика труда") УЧЕБНОЙ ПРАКТИКИ ПО ПОЛУЧЕНИЮ ПЕРВИЧНЫХ ПРОФЕССИОНАЛЬНЫХ УМЕНИЙ И НАВЫКОВ, В ТОМ ЧИСЛЕ ПЕРВИЧНЫХ УМЕНИЙ И НАВЫКОВ НАЦУЧНО-ИССЛЕДОВАТЕЛЬСКОЙ ДЕЯТЕЛЬНОСТИ для студентов направления 38.03.01 "ЭКОНОМИКА" (направленность подготовки "Бухгалтерский учёт, анализ и аудит")  (очной и очно-заочной формы обучения). – Нерюнгри:  ТИ (ф) СВФУ, 2023.  - </a:t>
            </a:r>
            <a:r>
              <a:rPr lang="ru-RU" sz="1000" dirty="0" smtClean="0"/>
              <a:t>27 </a:t>
            </a:r>
            <a:r>
              <a:rPr lang="ru-RU" sz="1000" dirty="0"/>
              <a:t>с.</a:t>
            </a:r>
          </a:p>
          <a:p>
            <a:pPr algn="just"/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40040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6325">
        <p14:doors dir="vert"/>
      </p:transition>
    </mc:Choice>
    <mc:Fallback xmlns="">
      <p:transition spd="slow" advTm="263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1073</TotalTime>
  <Words>95</Words>
  <Application>Microsoft Office PowerPoint</Application>
  <PresentationFormat>Произвольный</PresentationFormat>
  <Paragraphs>41</Paragraphs>
  <Slides>12</Slides>
  <Notes>0</Notes>
  <HiddenSlides>0</HiddenSlides>
  <MMClips>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Ион</vt:lpstr>
      <vt:lpstr>Acrobat Document</vt:lpstr>
      <vt:lpstr>БИБЛИОГРАФИЧЕСКИЙ  ОБЗОР   учебно-методических изданий,  выпущенных в 2023 году.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Студентам кафедры Экономики и социально-гуманитарных дисциплин</vt:lpstr>
      <vt:lpstr>Презентация PowerPoint</vt:lpstr>
      <vt:lpstr>Презентация PowerPoint</vt:lpstr>
      <vt:lpstr>Похорукова М.Ю.   МЕТОДИЧЕСКИЕ УКАЗАНИЯ ПРОИЗВОДСТВЕННАЯ II  ТЕХНОЛОГИЧЕСКАЯ ПРАКТИКА для направлений подготовки: 01.03.02 "Прикладная математика и информатика», 09.03.03 "Прикладная информатика«. – Нерюнгри:  ТИ (ф) СВФУ, 2023. - 32 с. </vt:lpstr>
      <vt:lpstr>Похорукова М.Ю.  МЕТОДИЧЕСКИЕ УКАЗАНИЯ ПРОИЗВОДСТВЕННАЯ II  ТЕХНОЛОГИЧЕСКАЯ ПРАКТИКА для направлений подготовки: 01.03.02 "Прикладная математика и информатика" 09.03.03 "Прикладная информатика«. – Нерюнгри:  ТИ (ф) СВФУ, 2023.  - 32 с.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Борисовна Бардымова</dc:creator>
  <cp:lastModifiedBy>Светлана Викторовна Игонина</cp:lastModifiedBy>
  <cp:revision>46</cp:revision>
  <dcterms:created xsi:type="dcterms:W3CDTF">2023-12-15T02:21:26Z</dcterms:created>
  <dcterms:modified xsi:type="dcterms:W3CDTF">2023-12-20T01:22:27Z</dcterms:modified>
</cp:coreProperties>
</file>