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snapToGrid="0">
      <p:cViewPr varScale="1">
        <p:scale>
          <a:sx n="91" d="100"/>
          <a:sy n="91" d="100"/>
        </p:scale>
        <p:origin x="8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551139C-7193-40AD-BC64-7BDA353E0EAC}" type="datetimeFigureOut">
              <a:rPr lang="ru-RU" smtClean="0"/>
              <a:t>04.02.2020</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3FBDD55-AC89-44DE-A607-83D487B1B3F7}" type="slidenum">
              <a:rPr lang="ru-RU" smtClean="0"/>
              <a:t>‹#›</a:t>
            </a:fld>
            <a:endParaRPr lang="ru-RU"/>
          </a:p>
        </p:txBody>
      </p:sp>
    </p:spTree>
    <p:extLst>
      <p:ext uri="{BB962C8B-B14F-4D97-AF65-F5344CB8AC3E}">
        <p14:creationId xmlns:p14="http://schemas.microsoft.com/office/powerpoint/2010/main" val="921700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551139C-7193-40AD-BC64-7BDA353E0EAC}" type="datetimeFigureOut">
              <a:rPr lang="ru-RU" smtClean="0"/>
              <a:t>04.02.2020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3FBDD55-AC89-44DE-A607-83D487B1B3F7}" type="slidenum">
              <a:rPr lang="ru-RU" smtClean="0"/>
              <a:t>‹#›</a:t>
            </a:fld>
            <a:endParaRPr lang="ru-RU"/>
          </a:p>
        </p:txBody>
      </p:sp>
    </p:spTree>
    <p:extLst>
      <p:ext uri="{BB962C8B-B14F-4D97-AF65-F5344CB8AC3E}">
        <p14:creationId xmlns:p14="http://schemas.microsoft.com/office/powerpoint/2010/main" val="1983387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551139C-7193-40AD-BC64-7BDA353E0EAC}" type="datetimeFigureOut">
              <a:rPr lang="ru-RU" smtClean="0"/>
              <a:t>04.02.2020</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3FBDD55-AC89-44DE-A607-83D487B1B3F7}"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831680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551139C-7193-40AD-BC64-7BDA353E0EAC}" type="datetimeFigureOut">
              <a:rPr lang="ru-RU" smtClean="0"/>
              <a:t>04.02.2020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FBDD55-AC89-44DE-A607-83D487B1B3F7}" type="slidenum">
              <a:rPr lang="ru-RU" smtClean="0"/>
              <a:t>‹#›</a:t>
            </a:fld>
            <a:endParaRPr lang="ru-RU"/>
          </a:p>
        </p:txBody>
      </p:sp>
    </p:spTree>
    <p:extLst>
      <p:ext uri="{BB962C8B-B14F-4D97-AF65-F5344CB8AC3E}">
        <p14:creationId xmlns:p14="http://schemas.microsoft.com/office/powerpoint/2010/main" val="1566481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551139C-7193-40AD-BC64-7BDA353E0EAC}" type="datetimeFigureOut">
              <a:rPr lang="ru-RU" smtClean="0"/>
              <a:t>04.02.2020</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FBDD55-AC89-44DE-A607-83D487B1B3F7}"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123205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551139C-7193-40AD-BC64-7BDA353E0EAC}" type="datetimeFigureOut">
              <a:rPr lang="ru-RU" smtClean="0"/>
              <a:t>04.02.2020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FBDD55-AC89-44DE-A607-83D487B1B3F7}" type="slidenum">
              <a:rPr lang="ru-RU" smtClean="0"/>
              <a:t>‹#›</a:t>
            </a:fld>
            <a:endParaRPr lang="ru-RU"/>
          </a:p>
        </p:txBody>
      </p:sp>
    </p:spTree>
    <p:extLst>
      <p:ext uri="{BB962C8B-B14F-4D97-AF65-F5344CB8AC3E}">
        <p14:creationId xmlns:p14="http://schemas.microsoft.com/office/powerpoint/2010/main" val="8708784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551139C-7193-40AD-BC64-7BDA353E0EAC}" type="datetimeFigureOut">
              <a:rPr lang="ru-RU" smtClean="0"/>
              <a:t>04.02.2020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3FBDD55-AC89-44DE-A607-83D487B1B3F7}" type="slidenum">
              <a:rPr lang="ru-RU" smtClean="0"/>
              <a:t>‹#›</a:t>
            </a:fld>
            <a:endParaRPr lang="ru-RU"/>
          </a:p>
        </p:txBody>
      </p:sp>
    </p:spTree>
    <p:extLst>
      <p:ext uri="{BB962C8B-B14F-4D97-AF65-F5344CB8AC3E}">
        <p14:creationId xmlns:p14="http://schemas.microsoft.com/office/powerpoint/2010/main" val="19686629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551139C-7193-40AD-BC64-7BDA353E0EAC}" type="datetimeFigureOut">
              <a:rPr lang="ru-RU" smtClean="0"/>
              <a:t>04.02.2020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3FBDD55-AC89-44DE-A607-83D487B1B3F7}" type="slidenum">
              <a:rPr lang="ru-RU" smtClean="0"/>
              <a:t>‹#›</a:t>
            </a:fld>
            <a:endParaRPr lang="ru-RU"/>
          </a:p>
        </p:txBody>
      </p:sp>
    </p:spTree>
    <p:extLst>
      <p:ext uri="{BB962C8B-B14F-4D97-AF65-F5344CB8AC3E}">
        <p14:creationId xmlns:p14="http://schemas.microsoft.com/office/powerpoint/2010/main" val="3163090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551139C-7193-40AD-BC64-7BDA353E0EAC}" type="datetimeFigureOut">
              <a:rPr lang="ru-RU" smtClean="0"/>
              <a:t>04.02.2020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3FBDD55-AC89-44DE-A607-83D487B1B3F7}" type="slidenum">
              <a:rPr lang="ru-RU" smtClean="0"/>
              <a:t>‹#›</a:t>
            </a:fld>
            <a:endParaRPr lang="ru-RU"/>
          </a:p>
        </p:txBody>
      </p:sp>
    </p:spTree>
    <p:extLst>
      <p:ext uri="{BB962C8B-B14F-4D97-AF65-F5344CB8AC3E}">
        <p14:creationId xmlns:p14="http://schemas.microsoft.com/office/powerpoint/2010/main" val="3702323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551139C-7193-40AD-BC64-7BDA353E0EAC}" type="datetimeFigureOut">
              <a:rPr lang="ru-RU" smtClean="0"/>
              <a:t>04.02.2020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3FBDD55-AC89-44DE-A607-83D487B1B3F7}" type="slidenum">
              <a:rPr lang="ru-RU" smtClean="0"/>
              <a:t>‹#›</a:t>
            </a:fld>
            <a:endParaRPr lang="ru-RU"/>
          </a:p>
        </p:txBody>
      </p:sp>
    </p:spTree>
    <p:extLst>
      <p:ext uri="{BB962C8B-B14F-4D97-AF65-F5344CB8AC3E}">
        <p14:creationId xmlns:p14="http://schemas.microsoft.com/office/powerpoint/2010/main" val="2711415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551139C-7193-40AD-BC64-7BDA353E0EAC}" type="datetimeFigureOut">
              <a:rPr lang="ru-RU" smtClean="0"/>
              <a:t>04.02.2020</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3FBDD55-AC89-44DE-A607-83D487B1B3F7}" type="slidenum">
              <a:rPr lang="ru-RU" smtClean="0"/>
              <a:t>‹#›</a:t>
            </a:fld>
            <a:endParaRPr lang="ru-RU"/>
          </a:p>
        </p:txBody>
      </p:sp>
    </p:spTree>
    <p:extLst>
      <p:ext uri="{BB962C8B-B14F-4D97-AF65-F5344CB8AC3E}">
        <p14:creationId xmlns:p14="http://schemas.microsoft.com/office/powerpoint/2010/main" val="1157580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551139C-7193-40AD-BC64-7BDA353E0EAC}" type="datetimeFigureOut">
              <a:rPr lang="ru-RU" smtClean="0"/>
              <a:t>04.02.2020</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3FBDD55-AC89-44DE-A607-83D487B1B3F7}" type="slidenum">
              <a:rPr lang="ru-RU" smtClean="0"/>
              <a:t>‹#›</a:t>
            </a:fld>
            <a:endParaRPr lang="ru-RU"/>
          </a:p>
        </p:txBody>
      </p:sp>
    </p:spTree>
    <p:extLst>
      <p:ext uri="{BB962C8B-B14F-4D97-AF65-F5344CB8AC3E}">
        <p14:creationId xmlns:p14="http://schemas.microsoft.com/office/powerpoint/2010/main" val="4188290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551139C-7193-40AD-BC64-7BDA353E0EAC}" type="datetimeFigureOut">
              <a:rPr lang="ru-RU" smtClean="0"/>
              <a:t>04.02.2020</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3FBDD55-AC89-44DE-A607-83D487B1B3F7}" type="slidenum">
              <a:rPr lang="ru-RU" smtClean="0"/>
              <a:t>‹#›</a:t>
            </a:fld>
            <a:endParaRPr lang="ru-RU"/>
          </a:p>
        </p:txBody>
      </p:sp>
    </p:spTree>
    <p:extLst>
      <p:ext uri="{BB962C8B-B14F-4D97-AF65-F5344CB8AC3E}">
        <p14:creationId xmlns:p14="http://schemas.microsoft.com/office/powerpoint/2010/main" val="2408599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51139C-7193-40AD-BC64-7BDA353E0EAC}" type="datetimeFigureOut">
              <a:rPr lang="ru-RU" smtClean="0"/>
              <a:t>04.02.2020</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3FBDD55-AC89-44DE-A607-83D487B1B3F7}" type="slidenum">
              <a:rPr lang="ru-RU" smtClean="0"/>
              <a:t>‹#›</a:t>
            </a:fld>
            <a:endParaRPr lang="ru-RU"/>
          </a:p>
        </p:txBody>
      </p:sp>
    </p:spTree>
    <p:extLst>
      <p:ext uri="{BB962C8B-B14F-4D97-AF65-F5344CB8AC3E}">
        <p14:creationId xmlns:p14="http://schemas.microsoft.com/office/powerpoint/2010/main" val="256283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551139C-7193-40AD-BC64-7BDA353E0EAC}" type="datetimeFigureOut">
              <a:rPr lang="ru-RU" smtClean="0"/>
              <a:t>04.02.2020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3FBDD55-AC89-44DE-A607-83D487B1B3F7}" type="slidenum">
              <a:rPr lang="ru-RU" smtClean="0"/>
              <a:t>‹#›</a:t>
            </a:fld>
            <a:endParaRPr lang="ru-RU"/>
          </a:p>
        </p:txBody>
      </p:sp>
    </p:spTree>
    <p:extLst>
      <p:ext uri="{BB962C8B-B14F-4D97-AF65-F5344CB8AC3E}">
        <p14:creationId xmlns:p14="http://schemas.microsoft.com/office/powerpoint/2010/main" val="1850538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551139C-7193-40AD-BC64-7BDA353E0EAC}" type="datetimeFigureOut">
              <a:rPr lang="ru-RU" smtClean="0"/>
              <a:t>04.02.2020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FBDD55-AC89-44DE-A607-83D487B1B3F7}" type="slidenum">
              <a:rPr lang="ru-RU" smtClean="0"/>
              <a:t>‹#›</a:t>
            </a:fld>
            <a:endParaRPr lang="ru-RU"/>
          </a:p>
        </p:txBody>
      </p:sp>
    </p:spTree>
    <p:extLst>
      <p:ext uri="{BB962C8B-B14F-4D97-AF65-F5344CB8AC3E}">
        <p14:creationId xmlns:p14="http://schemas.microsoft.com/office/powerpoint/2010/main" val="1811112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551139C-7193-40AD-BC64-7BDA353E0EAC}" type="datetimeFigureOut">
              <a:rPr lang="ru-RU" smtClean="0"/>
              <a:t>04.02.2020</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3FBDD55-AC89-44DE-A607-83D487B1B3F7}" type="slidenum">
              <a:rPr lang="ru-RU" smtClean="0"/>
              <a:t>‹#›</a:t>
            </a:fld>
            <a:endParaRPr lang="ru-RU"/>
          </a:p>
        </p:txBody>
      </p:sp>
    </p:spTree>
    <p:extLst>
      <p:ext uri="{BB962C8B-B14F-4D97-AF65-F5344CB8AC3E}">
        <p14:creationId xmlns:p14="http://schemas.microsoft.com/office/powerpoint/2010/main" val="2795562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 Id="rId5" Type="http://schemas.openxmlformats.org/officeDocument/2006/relationships/image" Target="../media/image14.jpg"/><Relationship Id="rId4" Type="http://schemas.openxmlformats.org/officeDocument/2006/relationships/image" Target="../media/image13.jpg"/></Relationships>
</file>

<file path=ppt/slides/_rels/slide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2.xml"/><Relationship Id="rId4" Type="http://schemas.openxmlformats.org/officeDocument/2006/relationships/image" Target="../media/image1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82609" y="3040361"/>
            <a:ext cx="8915399" cy="2262781"/>
          </a:xfrm>
        </p:spPr>
        <p:txBody>
          <a:bodyPr>
            <a:normAutofit fontScale="90000"/>
          </a:bodyPr>
          <a:lstStyle/>
          <a:p>
            <a:r>
              <a:rPr lang="ru-RU" b="1" i="1" dirty="0">
                <a:solidFill>
                  <a:srgbClr val="C00000"/>
                </a:solidFill>
              </a:rPr>
              <a:t>Грипп, </a:t>
            </a:r>
            <a:r>
              <a:rPr lang="ru-RU" b="1" i="1" dirty="0" err="1">
                <a:solidFill>
                  <a:srgbClr val="C00000"/>
                </a:solidFill>
              </a:rPr>
              <a:t>коронавирусная</a:t>
            </a:r>
            <a:r>
              <a:rPr lang="ru-RU" b="1" i="1" dirty="0">
                <a:solidFill>
                  <a:srgbClr val="C00000"/>
                </a:solidFill>
              </a:rPr>
              <a:t> инфекция и другие острые респираторные вирусные инфекции (ОРВИ)</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17739" y="4621687"/>
            <a:ext cx="5186896" cy="2236313"/>
          </a:xfrm>
          <a:prstGeom prst="rect">
            <a:avLst/>
          </a:prstGeom>
        </p:spPr>
      </p:pic>
    </p:spTree>
    <p:extLst>
      <p:ext uri="{BB962C8B-B14F-4D97-AF65-F5344CB8AC3E}">
        <p14:creationId xmlns:p14="http://schemas.microsoft.com/office/powerpoint/2010/main" val="40894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97441" y="457199"/>
            <a:ext cx="10951535" cy="6071191"/>
          </a:xfrm>
        </p:spPr>
        <p:txBody>
          <a:bodyPr/>
          <a:lstStyle/>
          <a:p>
            <a:pPr marL="0" indent="0" algn="just">
              <a:buNone/>
            </a:pPr>
            <a:r>
              <a:rPr lang="ru-RU" sz="2400" b="1" i="1" dirty="0" smtClean="0">
                <a:solidFill>
                  <a:schemeClr val="tx1"/>
                </a:solidFill>
                <a:latin typeface="Times New Roman" panose="02020603050405020304" pitchFamily="18" charset="0"/>
                <a:cs typeface="Times New Roman" panose="02020603050405020304" pitchFamily="18" charset="0"/>
              </a:rPr>
              <a:t>           Грипп</a:t>
            </a:r>
            <a:r>
              <a:rPr lang="ru-RU" sz="2400" b="1" i="1" dirty="0">
                <a:solidFill>
                  <a:schemeClr val="tx1"/>
                </a:solidFill>
                <a:latin typeface="Times New Roman" panose="02020603050405020304" pitchFamily="18" charset="0"/>
                <a:cs typeface="Times New Roman" panose="02020603050405020304" pitchFamily="18" charset="0"/>
              </a:rPr>
              <a:t>, </a:t>
            </a:r>
            <a:r>
              <a:rPr lang="ru-RU" sz="2400" b="1" i="1" dirty="0" err="1">
                <a:solidFill>
                  <a:schemeClr val="tx1"/>
                </a:solidFill>
                <a:latin typeface="Times New Roman" panose="02020603050405020304" pitchFamily="18" charset="0"/>
                <a:cs typeface="Times New Roman" panose="02020603050405020304" pitchFamily="18" charset="0"/>
              </a:rPr>
              <a:t>коронавирусная</a:t>
            </a:r>
            <a:r>
              <a:rPr lang="ru-RU" sz="2400" b="1" i="1" dirty="0">
                <a:solidFill>
                  <a:schemeClr val="tx1"/>
                </a:solidFill>
                <a:latin typeface="Times New Roman" panose="02020603050405020304" pitchFamily="18" charset="0"/>
                <a:cs typeface="Times New Roman" panose="02020603050405020304" pitchFamily="18" charset="0"/>
              </a:rPr>
              <a:t> инфекция и другие острые респираторные вирусные инфекции (ОРВИ) находятся на первом месте по числу ежегодно заболевающих людей</a:t>
            </a:r>
          </a:p>
          <a:p>
            <a:pPr marL="0" indent="0" algn="just">
              <a:buNone/>
            </a:pPr>
            <a:r>
              <a:rPr lang="ru-RU" sz="2400" b="1" i="1" dirty="0" smtClean="0">
                <a:solidFill>
                  <a:schemeClr val="tx1"/>
                </a:solidFill>
                <a:latin typeface="Times New Roman" panose="02020603050405020304" pitchFamily="18" charset="0"/>
                <a:cs typeface="Times New Roman" panose="02020603050405020304" pitchFamily="18" charset="0"/>
              </a:rPr>
              <a:t>          Несмотря </a:t>
            </a:r>
            <a:r>
              <a:rPr lang="ru-RU" sz="2400" b="1" i="1" dirty="0">
                <a:solidFill>
                  <a:schemeClr val="tx1"/>
                </a:solidFill>
                <a:latin typeface="Times New Roman" panose="02020603050405020304" pitchFamily="18" charset="0"/>
                <a:cs typeface="Times New Roman" panose="02020603050405020304" pitchFamily="18" charset="0"/>
              </a:rPr>
              <a:t>на постоянные усилия, направленные на борьбу с возбудителями гриппа, </a:t>
            </a:r>
            <a:r>
              <a:rPr lang="ru-RU" sz="2400" b="1" i="1" dirty="0" err="1">
                <a:solidFill>
                  <a:schemeClr val="tx1"/>
                </a:solidFill>
                <a:latin typeface="Times New Roman" panose="02020603050405020304" pitchFamily="18" charset="0"/>
                <a:cs typeface="Times New Roman" panose="02020603050405020304" pitchFamily="18" charset="0"/>
              </a:rPr>
              <a:t>коронавирусной</a:t>
            </a:r>
            <a:r>
              <a:rPr lang="ru-RU" sz="2400" b="1" i="1" dirty="0">
                <a:solidFill>
                  <a:schemeClr val="tx1"/>
                </a:solidFill>
                <a:latin typeface="Times New Roman" panose="02020603050405020304" pitchFamily="18" charset="0"/>
                <a:cs typeface="Times New Roman" panose="02020603050405020304" pitchFamily="18" charset="0"/>
              </a:rPr>
              <a:t> инфекции и других ОРВИ победить их до сих пор не удается.</a:t>
            </a:r>
          </a:p>
          <a:p>
            <a:pPr marL="0" indent="0" algn="just">
              <a:buNone/>
            </a:pPr>
            <a:r>
              <a:rPr lang="ru-RU" sz="2400" b="1" i="1" dirty="0" smtClean="0">
                <a:solidFill>
                  <a:schemeClr val="tx1"/>
                </a:solidFill>
                <a:latin typeface="Times New Roman" panose="02020603050405020304" pitchFamily="18" charset="0"/>
                <a:cs typeface="Times New Roman" panose="02020603050405020304" pitchFamily="18" charset="0"/>
              </a:rPr>
              <a:t>             Ежегодно </a:t>
            </a:r>
            <a:r>
              <a:rPr lang="ru-RU" sz="2400" b="1" i="1" dirty="0">
                <a:solidFill>
                  <a:schemeClr val="tx1"/>
                </a:solidFill>
                <a:latin typeface="Times New Roman" panose="02020603050405020304" pitchFamily="18" charset="0"/>
                <a:cs typeface="Times New Roman" panose="02020603050405020304" pitchFamily="18" charset="0"/>
              </a:rPr>
              <a:t>от осложнений гриппа погибают тысячи человек.</a:t>
            </a:r>
          </a:p>
          <a:p>
            <a:pPr marL="0" indent="0" algn="just">
              <a:buNone/>
            </a:pPr>
            <a:r>
              <a:rPr lang="ru-RU" sz="2400" b="1" i="1" dirty="0" smtClean="0">
                <a:solidFill>
                  <a:schemeClr val="tx1"/>
                </a:solidFill>
                <a:latin typeface="Times New Roman" panose="02020603050405020304" pitchFamily="18" charset="0"/>
                <a:cs typeface="Times New Roman" panose="02020603050405020304" pitchFamily="18" charset="0"/>
              </a:rPr>
              <a:t>              Это </a:t>
            </a:r>
            <a:r>
              <a:rPr lang="ru-RU" sz="2400" b="1" i="1" dirty="0">
                <a:solidFill>
                  <a:schemeClr val="tx1"/>
                </a:solidFill>
                <a:latin typeface="Times New Roman" panose="02020603050405020304" pitchFamily="18" charset="0"/>
                <a:cs typeface="Times New Roman" panose="02020603050405020304" pitchFamily="18" charset="0"/>
              </a:rPr>
              <a:t>связано с тем, что вирусы, прежде всего вирусы гриппа и </a:t>
            </a:r>
            <a:r>
              <a:rPr lang="ru-RU" sz="2400" b="1" i="1" dirty="0" err="1">
                <a:solidFill>
                  <a:schemeClr val="tx1"/>
                </a:solidFill>
                <a:latin typeface="Times New Roman" panose="02020603050405020304" pitchFamily="18" charset="0"/>
                <a:cs typeface="Times New Roman" panose="02020603050405020304" pitchFamily="18" charset="0"/>
              </a:rPr>
              <a:t>коронавирусы</a:t>
            </a:r>
            <a:r>
              <a:rPr lang="ru-RU" sz="2400" b="1" i="1" dirty="0">
                <a:solidFill>
                  <a:schemeClr val="tx1"/>
                </a:solidFill>
                <a:latin typeface="Times New Roman" panose="02020603050405020304" pitchFamily="18" charset="0"/>
                <a:cs typeface="Times New Roman" panose="02020603050405020304" pitchFamily="18" charset="0"/>
              </a:rPr>
              <a:t> обладают способностью менять свою структуру и мутировавший вирус, способен поражать человека вновь. Так, переболевший гриппом человек имеет хороший иммунный барьер, но тем не менее новый измененный вирус, способен легко проникать через него, так как иммунитета против этого вида вируса организм пока не выработал.</a:t>
            </a:r>
          </a:p>
          <a:p>
            <a:endParaRPr lang="ru-RU" b="1" i="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0467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88275" y="399393"/>
            <a:ext cx="11014841" cy="6264166"/>
          </a:xfrm>
        </p:spPr>
        <p:txBody>
          <a:bodyPr/>
          <a:lstStyle/>
          <a:p>
            <a:pPr marL="0" indent="0" algn="just">
              <a:buNone/>
            </a:pPr>
            <a:r>
              <a:rPr lang="ru-RU" b="1" i="1" dirty="0" smtClean="0">
                <a:solidFill>
                  <a:schemeClr val="tx1"/>
                </a:solidFill>
                <a:latin typeface="Times New Roman" panose="02020603050405020304" pitchFamily="18" charset="0"/>
                <a:cs typeface="Times New Roman" panose="02020603050405020304" pitchFamily="18" charset="0"/>
              </a:rPr>
              <a:t>                      </a:t>
            </a:r>
            <a:r>
              <a:rPr lang="ru-RU" sz="2400" b="1" i="1" dirty="0" smtClean="0">
                <a:solidFill>
                  <a:schemeClr val="tx1"/>
                </a:solidFill>
                <a:latin typeface="Times New Roman" panose="02020603050405020304" pitchFamily="18" charset="0"/>
                <a:cs typeface="Times New Roman" panose="02020603050405020304" pitchFamily="18" charset="0"/>
              </a:rPr>
              <a:t>Для </a:t>
            </a:r>
            <a:r>
              <a:rPr lang="ru-RU" sz="2400" b="1" i="1" dirty="0">
                <a:solidFill>
                  <a:schemeClr val="tx1"/>
                </a:solidFill>
                <a:latin typeface="Times New Roman" panose="02020603050405020304" pitchFamily="18" charset="0"/>
                <a:cs typeface="Times New Roman" panose="02020603050405020304" pitchFamily="18" charset="0"/>
              </a:rPr>
              <a:t>кого наиболее опасна встреча с вирусом?</a:t>
            </a:r>
          </a:p>
          <a:p>
            <a:pPr marL="0" indent="0" algn="just">
              <a:buNone/>
            </a:pPr>
            <a:r>
              <a:rPr lang="ru-RU" sz="2400" b="1" i="1" dirty="0" smtClean="0">
                <a:solidFill>
                  <a:schemeClr val="tx1"/>
                </a:solidFill>
                <a:latin typeface="Times New Roman" panose="02020603050405020304" pitchFamily="18" charset="0"/>
                <a:cs typeface="Times New Roman" panose="02020603050405020304" pitchFamily="18" charset="0"/>
              </a:rPr>
              <a:t>    Особо </a:t>
            </a:r>
            <a:r>
              <a:rPr lang="ru-RU" sz="2400" b="1" i="1" dirty="0">
                <a:solidFill>
                  <a:schemeClr val="tx1"/>
                </a:solidFill>
                <a:latin typeface="Times New Roman" panose="02020603050405020304" pitchFamily="18" charset="0"/>
                <a:cs typeface="Times New Roman" panose="02020603050405020304" pitchFamily="18" charset="0"/>
              </a:rPr>
              <a:t>тяжело переносят инфекцию дети и пожилые люди, для этих возрастных групп очень опасны осложнения, которые могут развиться во время заболевания. Дети болеют более тяжело в связи с тем, что их иммунная система еще не встречалась с данным вирусом, а для пожилых людей, также, как и для людей с хроническими заболеваниями, вирус опасен по причине ослабленной иммунной системы.</a:t>
            </a:r>
          </a:p>
          <a:p>
            <a:pPr marL="0" indent="0" algn="just">
              <a:buNone/>
            </a:pPr>
            <a:r>
              <a:rPr lang="ru-RU" sz="2400" b="1" dirty="0" smtClean="0">
                <a:solidFill>
                  <a:schemeClr val="tx1"/>
                </a:solidFill>
                <a:latin typeface="Times New Roman" panose="02020603050405020304" pitchFamily="18" charset="0"/>
                <a:cs typeface="Times New Roman" panose="02020603050405020304" pitchFamily="18" charset="0"/>
              </a:rPr>
              <a:t>      </a:t>
            </a:r>
            <a:endParaRPr lang="ru-RU" sz="2400" b="1" dirty="0">
              <a:solidFill>
                <a:schemeClr val="tx1"/>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2111" y="3537771"/>
            <a:ext cx="3867151" cy="2896630"/>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800" y="3537771"/>
            <a:ext cx="4343400" cy="2890335"/>
          </a:xfrm>
          <a:prstGeom prst="rect">
            <a:avLst/>
          </a:prstGeom>
        </p:spPr>
      </p:pic>
    </p:spTree>
    <p:extLst>
      <p:ext uri="{BB962C8B-B14F-4D97-AF65-F5344CB8AC3E}">
        <p14:creationId xmlns:p14="http://schemas.microsoft.com/office/powerpoint/2010/main" val="986565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14413" y="585787"/>
            <a:ext cx="10658475" cy="5800725"/>
          </a:xfrm>
        </p:spPr>
        <p:txBody>
          <a:bodyPr>
            <a:normAutofit/>
          </a:bodyPr>
          <a:lstStyle/>
          <a:p>
            <a:pPr marL="0" indent="0" algn="just">
              <a:buNone/>
            </a:pPr>
            <a:r>
              <a:rPr lang="ru-RU" sz="2000" b="1" i="1" dirty="0" smtClean="0">
                <a:solidFill>
                  <a:schemeClr val="tx1"/>
                </a:solidFill>
                <a:latin typeface="Times New Roman" panose="02020603050405020304" pitchFamily="18" charset="0"/>
                <a:cs typeface="Times New Roman" panose="02020603050405020304" pitchFamily="18" charset="0"/>
              </a:rPr>
              <a:t>                                                                   Группы </a:t>
            </a:r>
            <a:r>
              <a:rPr lang="ru-RU" sz="2000" b="1" i="1" dirty="0">
                <a:solidFill>
                  <a:schemeClr val="tx1"/>
                </a:solidFill>
                <a:latin typeface="Times New Roman" panose="02020603050405020304" pitchFamily="18" charset="0"/>
                <a:cs typeface="Times New Roman" panose="02020603050405020304" pitchFamily="18" charset="0"/>
              </a:rPr>
              <a:t>риска</a:t>
            </a:r>
          </a:p>
          <a:p>
            <a:pPr marL="0" indent="0" algn="just">
              <a:buNone/>
            </a:pPr>
            <a:r>
              <a:rPr lang="ru-RU" sz="2000" b="1" i="1" dirty="0">
                <a:solidFill>
                  <a:schemeClr val="tx1"/>
                </a:solidFill>
                <a:latin typeface="Times New Roman" panose="02020603050405020304" pitchFamily="18" charset="0"/>
                <a:cs typeface="Times New Roman" panose="02020603050405020304" pitchFamily="18" charset="0"/>
              </a:rPr>
              <a:t>•	Дети</a:t>
            </a:r>
          </a:p>
          <a:p>
            <a:pPr marL="0" indent="0" algn="just">
              <a:buNone/>
            </a:pPr>
            <a:r>
              <a:rPr lang="ru-RU" sz="2000" b="1" i="1" dirty="0">
                <a:solidFill>
                  <a:schemeClr val="tx1"/>
                </a:solidFill>
                <a:latin typeface="Times New Roman" panose="02020603050405020304" pitchFamily="18" charset="0"/>
                <a:cs typeface="Times New Roman" panose="02020603050405020304" pitchFamily="18" charset="0"/>
              </a:rPr>
              <a:t>•	Люди старше 60 лет</a:t>
            </a:r>
          </a:p>
          <a:p>
            <a:pPr marL="0" indent="0" algn="just">
              <a:buNone/>
            </a:pPr>
            <a:r>
              <a:rPr lang="ru-RU" sz="2000" b="1" i="1" dirty="0">
                <a:solidFill>
                  <a:schemeClr val="tx1"/>
                </a:solidFill>
                <a:latin typeface="Times New Roman" panose="02020603050405020304" pitchFamily="18" charset="0"/>
                <a:cs typeface="Times New Roman" panose="02020603050405020304" pitchFamily="18" charset="0"/>
              </a:rPr>
              <a:t>•	Люди с хроническими заболеваниями легких (бронхиальная астма, хроническая </a:t>
            </a:r>
            <a:r>
              <a:rPr lang="ru-RU" sz="2000" b="1" i="1" dirty="0" err="1">
                <a:solidFill>
                  <a:schemeClr val="tx1"/>
                </a:solidFill>
                <a:latin typeface="Times New Roman" panose="02020603050405020304" pitchFamily="18" charset="0"/>
                <a:cs typeface="Times New Roman" panose="02020603050405020304" pitchFamily="18" charset="0"/>
              </a:rPr>
              <a:t>обструктивная</a:t>
            </a:r>
            <a:r>
              <a:rPr lang="ru-RU" sz="2000" b="1" i="1" dirty="0">
                <a:solidFill>
                  <a:schemeClr val="tx1"/>
                </a:solidFill>
                <a:latin typeface="Times New Roman" panose="02020603050405020304" pitchFamily="18" charset="0"/>
                <a:cs typeface="Times New Roman" panose="02020603050405020304" pitchFamily="18" charset="0"/>
              </a:rPr>
              <a:t> болезнь легких)</a:t>
            </a:r>
          </a:p>
          <a:p>
            <a:pPr marL="0" indent="0" algn="just">
              <a:buNone/>
            </a:pPr>
            <a:r>
              <a:rPr lang="ru-RU" sz="2000" b="1" i="1" dirty="0">
                <a:solidFill>
                  <a:schemeClr val="tx1"/>
                </a:solidFill>
                <a:latin typeface="Times New Roman" panose="02020603050405020304" pitchFamily="18" charset="0"/>
                <a:cs typeface="Times New Roman" panose="02020603050405020304" pitchFamily="18" charset="0"/>
              </a:rPr>
              <a:t>•	Люди с хроническими заболеваниями сердечно-сосудистой системы (врожденные пороки сердца, ишемическая болезнь сердца, сердечная недостаточность)</a:t>
            </a:r>
          </a:p>
          <a:p>
            <a:pPr marL="0" indent="0" algn="just">
              <a:buNone/>
            </a:pPr>
            <a:r>
              <a:rPr lang="ru-RU" sz="2000" b="1" i="1" dirty="0">
                <a:solidFill>
                  <a:schemeClr val="tx1"/>
                </a:solidFill>
                <a:latin typeface="Times New Roman" panose="02020603050405020304" pitchFamily="18" charset="0"/>
                <a:cs typeface="Times New Roman" panose="02020603050405020304" pitchFamily="18" charset="0"/>
              </a:rPr>
              <a:t>•	Беременные женщины</a:t>
            </a:r>
          </a:p>
          <a:p>
            <a:pPr marL="0" indent="0" algn="just">
              <a:buNone/>
            </a:pPr>
            <a:r>
              <a:rPr lang="ru-RU" sz="2000" b="1" i="1" dirty="0">
                <a:solidFill>
                  <a:schemeClr val="tx1"/>
                </a:solidFill>
                <a:latin typeface="Times New Roman" panose="02020603050405020304" pitchFamily="18" charset="0"/>
                <a:cs typeface="Times New Roman" panose="02020603050405020304" pitchFamily="18" charset="0"/>
              </a:rPr>
              <a:t>•	Медицинские работники</a:t>
            </a:r>
          </a:p>
          <a:p>
            <a:pPr marL="0" indent="0" algn="just">
              <a:buNone/>
            </a:pPr>
            <a:r>
              <a:rPr lang="ru-RU" sz="2000" b="1" i="1" dirty="0">
                <a:solidFill>
                  <a:schemeClr val="tx1"/>
                </a:solidFill>
                <a:latin typeface="Times New Roman" panose="02020603050405020304" pitchFamily="18" charset="0"/>
                <a:cs typeface="Times New Roman" panose="02020603050405020304" pitchFamily="18" charset="0"/>
              </a:rPr>
              <a:t>•	Работники общественного транспорта, предприятий общественного питания</a:t>
            </a:r>
          </a:p>
          <a:p>
            <a:pPr marL="0" indent="0" algn="just">
              <a:buNone/>
            </a:pPr>
            <a:endParaRPr lang="ru-RU" sz="2000" b="1" i="1" dirty="0">
              <a:solidFill>
                <a:schemeClr val="tx1"/>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7219" y="4786312"/>
            <a:ext cx="2619375" cy="1743075"/>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3437" y="4800598"/>
            <a:ext cx="2619375" cy="1743075"/>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3000" y="4752975"/>
            <a:ext cx="2533650" cy="1809750"/>
          </a:xfrm>
          <a:prstGeom prst="rect">
            <a:avLst/>
          </a:prstGeom>
        </p:spPr>
      </p:pic>
    </p:spTree>
    <p:extLst>
      <p:ext uri="{BB962C8B-B14F-4D97-AF65-F5344CB8AC3E}">
        <p14:creationId xmlns:p14="http://schemas.microsoft.com/office/powerpoint/2010/main" val="1035895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28663" y="485775"/>
            <a:ext cx="10887075" cy="5957888"/>
          </a:xfrm>
        </p:spPr>
        <p:txBody>
          <a:bodyPr>
            <a:normAutofit/>
          </a:bodyPr>
          <a:lstStyle/>
          <a:p>
            <a:pPr marL="0" indent="0" algn="just">
              <a:buNone/>
            </a:pPr>
            <a:r>
              <a:rPr lang="ru-RU" sz="2800" b="1" i="1" dirty="0" smtClean="0">
                <a:solidFill>
                  <a:schemeClr val="tx1"/>
                </a:solidFill>
                <a:latin typeface="Times New Roman" panose="02020603050405020304" pitchFamily="18" charset="0"/>
                <a:cs typeface="Times New Roman" panose="02020603050405020304" pitchFamily="18" charset="0"/>
              </a:rPr>
              <a:t>                     Каким </a:t>
            </a:r>
            <a:r>
              <a:rPr lang="ru-RU" sz="2800" b="1" i="1" dirty="0">
                <a:solidFill>
                  <a:schemeClr val="tx1"/>
                </a:solidFill>
                <a:latin typeface="Times New Roman" panose="02020603050405020304" pitchFamily="18" charset="0"/>
                <a:cs typeface="Times New Roman" panose="02020603050405020304" pitchFamily="18" charset="0"/>
              </a:rPr>
              <a:t>образом происходит заражение?</a:t>
            </a:r>
          </a:p>
          <a:p>
            <a:pPr marL="0" indent="0" algn="just">
              <a:buNone/>
            </a:pPr>
            <a:r>
              <a:rPr lang="ru-RU" sz="2800" b="1" i="1" dirty="0">
                <a:solidFill>
                  <a:schemeClr val="tx1"/>
                </a:solidFill>
                <a:latin typeface="Times New Roman" panose="02020603050405020304" pitchFamily="18" charset="0"/>
                <a:cs typeface="Times New Roman" panose="02020603050405020304" pitchFamily="18" charset="0"/>
              </a:rPr>
              <a:t>Инфекция передается от больного человека здоровому через мельчайшие капельки слюны или слизи, которые выделяются во время чихания, кашля разговора. Возможна и контактная передача.</a:t>
            </a:r>
          </a:p>
          <a:p>
            <a:pPr marL="0" indent="0" algn="just">
              <a:buNone/>
            </a:pPr>
            <a:endParaRPr lang="ru-RU" sz="2800" b="1" i="1" dirty="0">
              <a:solidFill>
                <a:schemeClr val="tx1"/>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7546" y="3531476"/>
            <a:ext cx="3366547" cy="2521661"/>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5292" y="3531476"/>
            <a:ext cx="4596845" cy="2417051"/>
          </a:xfrm>
          <a:prstGeom prst="rect">
            <a:avLst/>
          </a:prstGeom>
        </p:spPr>
      </p:pic>
    </p:spTree>
    <p:extLst>
      <p:ext uri="{BB962C8B-B14F-4D97-AF65-F5344CB8AC3E}">
        <p14:creationId xmlns:p14="http://schemas.microsoft.com/office/powerpoint/2010/main" val="2357289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61848" y="441434"/>
            <a:ext cx="10857186" cy="6011918"/>
          </a:xfrm>
        </p:spPr>
        <p:txBody>
          <a:bodyPr/>
          <a:lstStyle/>
          <a:p>
            <a:pPr marL="0" indent="0" algn="just">
              <a:buNone/>
            </a:pPr>
            <a:r>
              <a:rPr lang="ru-RU" sz="2000" b="1" i="1" dirty="0" smtClean="0">
                <a:solidFill>
                  <a:schemeClr val="tx1"/>
                </a:solidFill>
                <a:latin typeface="Times New Roman" panose="02020603050405020304" pitchFamily="18" charset="0"/>
                <a:cs typeface="Times New Roman" panose="02020603050405020304" pitchFamily="18" charset="0"/>
              </a:rPr>
              <a:t>                                                            Симптомы</a:t>
            </a:r>
            <a:endParaRPr lang="ru-RU" sz="2000" b="1" i="1" dirty="0">
              <a:solidFill>
                <a:schemeClr val="tx1"/>
              </a:solidFill>
              <a:latin typeface="Times New Roman" panose="02020603050405020304" pitchFamily="18" charset="0"/>
              <a:cs typeface="Times New Roman" panose="02020603050405020304" pitchFamily="18" charset="0"/>
            </a:endParaRPr>
          </a:p>
          <a:p>
            <a:pPr marL="0" indent="0" algn="just">
              <a:buNone/>
            </a:pPr>
            <a:r>
              <a:rPr lang="ru-RU" sz="2000" b="1" i="1" dirty="0">
                <a:solidFill>
                  <a:schemeClr val="tx1"/>
                </a:solidFill>
                <a:latin typeface="Times New Roman" panose="02020603050405020304" pitchFamily="18" charset="0"/>
                <a:cs typeface="Times New Roman" panose="02020603050405020304" pitchFamily="18" charset="0"/>
              </a:rPr>
              <a:t>В зависимости от конкретного вида возбудителя симптомы могут значительно различаться, как по степени выраженности, так и по вариантам сочетания. </a:t>
            </a:r>
          </a:p>
          <a:p>
            <a:pPr marL="0" indent="0" algn="just">
              <a:buNone/>
            </a:pPr>
            <a:r>
              <a:rPr lang="ru-RU" sz="2000" b="1" i="1" dirty="0">
                <a:solidFill>
                  <a:schemeClr val="tx1"/>
                </a:solidFill>
                <a:latin typeface="Times New Roman" panose="02020603050405020304" pitchFamily="18" charset="0"/>
                <a:cs typeface="Times New Roman" panose="02020603050405020304" pitchFamily="18" charset="0"/>
              </a:rPr>
              <a:t>•	Повышение температуры </a:t>
            </a:r>
          </a:p>
          <a:p>
            <a:pPr marL="0" indent="0" algn="just">
              <a:buNone/>
            </a:pPr>
            <a:r>
              <a:rPr lang="ru-RU" sz="2000" b="1" i="1" dirty="0">
                <a:solidFill>
                  <a:schemeClr val="tx1"/>
                </a:solidFill>
                <a:latin typeface="Times New Roman" panose="02020603050405020304" pitchFamily="18" charset="0"/>
                <a:cs typeface="Times New Roman" panose="02020603050405020304" pitchFamily="18" charset="0"/>
              </a:rPr>
              <a:t>•	Озноб, общее недомогание, слабость головная боль, боли в мышцах </a:t>
            </a:r>
          </a:p>
          <a:p>
            <a:pPr marL="0" indent="0" algn="just">
              <a:buNone/>
            </a:pPr>
            <a:r>
              <a:rPr lang="ru-RU" sz="2000" b="1" i="1" dirty="0">
                <a:solidFill>
                  <a:schemeClr val="tx1"/>
                </a:solidFill>
                <a:latin typeface="Times New Roman" panose="02020603050405020304" pitchFamily="18" charset="0"/>
                <a:cs typeface="Times New Roman" panose="02020603050405020304" pitchFamily="18" charset="0"/>
              </a:rPr>
              <a:t>•	Снижение аппетита, возможны тошнота и рвота</a:t>
            </a:r>
          </a:p>
          <a:p>
            <a:pPr marL="0" indent="0" algn="just">
              <a:buNone/>
            </a:pPr>
            <a:r>
              <a:rPr lang="ru-RU" sz="2000" b="1" i="1" dirty="0">
                <a:solidFill>
                  <a:schemeClr val="tx1"/>
                </a:solidFill>
                <a:latin typeface="Times New Roman" panose="02020603050405020304" pitchFamily="18" charset="0"/>
                <a:cs typeface="Times New Roman" panose="02020603050405020304" pitchFamily="18" charset="0"/>
              </a:rPr>
              <a:t>•	Конъюнктивит (возможно)</a:t>
            </a:r>
          </a:p>
          <a:p>
            <a:pPr marL="0" indent="0" algn="just">
              <a:buNone/>
            </a:pPr>
            <a:r>
              <a:rPr lang="ru-RU" sz="2000" b="1" i="1" dirty="0">
                <a:solidFill>
                  <a:schemeClr val="tx1"/>
                </a:solidFill>
                <a:latin typeface="Times New Roman" panose="02020603050405020304" pitchFamily="18" charset="0"/>
                <a:cs typeface="Times New Roman" panose="02020603050405020304" pitchFamily="18" charset="0"/>
              </a:rPr>
              <a:t>•	Понос (возможно)</a:t>
            </a:r>
          </a:p>
          <a:p>
            <a:pPr marL="0" indent="0" algn="just">
              <a:buNone/>
            </a:pPr>
            <a:r>
              <a:rPr lang="ru-RU" sz="2000" b="1" i="1" dirty="0">
                <a:solidFill>
                  <a:schemeClr val="tx1"/>
                </a:solidFill>
                <a:latin typeface="Times New Roman" panose="02020603050405020304" pitchFamily="18" charset="0"/>
                <a:cs typeface="Times New Roman" panose="02020603050405020304" pitchFamily="18" charset="0"/>
              </a:rPr>
              <a:t>В среднем, болезнь длится около 5 дней. Если температура держится дольше, возможно, возникли осложнения.</a:t>
            </a:r>
          </a:p>
          <a:p>
            <a:pPr marL="0" indent="0">
              <a:buNone/>
            </a:pP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6149" y="4654856"/>
            <a:ext cx="3198265" cy="1752185"/>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2349" y="4654857"/>
            <a:ext cx="3175298" cy="1761710"/>
          </a:xfrm>
          <a:prstGeom prst="rect">
            <a:avLst/>
          </a:prstGeom>
        </p:spPr>
      </p:pic>
    </p:spTree>
    <p:extLst>
      <p:ext uri="{BB962C8B-B14F-4D97-AF65-F5344CB8AC3E}">
        <p14:creationId xmlns:p14="http://schemas.microsoft.com/office/powerpoint/2010/main" val="3346266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2055" y="557047"/>
            <a:ext cx="10478814" cy="5948855"/>
          </a:xfrm>
        </p:spPr>
        <p:txBody>
          <a:bodyPr/>
          <a:lstStyle/>
          <a:p>
            <a:pPr marL="0" indent="0" algn="just">
              <a:buNone/>
            </a:pPr>
            <a:r>
              <a:rPr lang="ru-RU" b="1" i="1" dirty="0" smtClean="0">
                <a:solidFill>
                  <a:schemeClr val="tx1"/>
                </a:solidFill>
                <a:latin typeface="Times New Roman" panose="02020603050405020304" pitchFamily="18" charset="0"/>
                <a:cs typeface="Times New Roman" panose="02020603050405020304" pitchFamily="18" charset="0"/>
              </a:rPr>
              <a:t>                                                                           Осложнения</a:t>
            </a:r>
            <a:endParaRPr lang="ru-RU" b="1" i="1" dirty="0">
              <a:solidFill>
                <a:schemeClr val="tx1"/>
              </a:solidFill>
              <a:latin typeface="Times New Roman" panose="02020603050405020304" pitchFamily="18" charset="0"/>
              <a:cs typeface="Times New Roman" panose="02020603050405020304" pitchFamily="18" charset="0"/>
            </a:endParaRPr>
          </a:p>
          <a:p>
            <a:pPr marL="0" indent="0" algn="just">
              <a:buNone/>
            </a:pPr>
            <a:r>
              <a:rPr lang="ru-RU" b="1" i="1" dirty="0">
                <a:solidFill>
                  <a:schemeClr val="tx1"/>
                </a:solidFill>
                <a:latin typeface="Times New Roman" panose="02020603050405020304" pitchFamily="18" charset="0"/>
                <a:cs typeface="Times New Roman" panose="02020603050405020304" pitchFamily="18" charset="0"/>
              </a:rPr>
              <a:t>•	Пневмония </a:t>
            </a:r>
          </a:p>
          <a:p>
            <a:pPr marL="0" indent="0" algn="just">
              <a:buNone/>
            </a:pPr>
            <a:r>
              <a:rPr lang="ru-RU" b="1" i="1" dirty="0">
                <a:solidFill>
                  <a:schemeClr val="tx1"/>
                </a:solidFill>
                <a:latin typeface="Times New Roman" panose="02020603050405020304" pitchFamily="18" charset="0"/>
                <a:cs typeface="Times New Roman" panose="02020603050405020304" pitchFamily="18" charset="0"/>
              </a:rPr>
              <a:t>•	Энцефалит, менингит</a:t>
            </a:r>
          </a:p>
          <a:p>
            <a:pPr marL="0" indent="0" algn="just">
              <a:buNone/>
            </a:pPr>
            <a:r>
              <a:rPr lang="ru-RU" b="1" i="1" dirty="0">
                <a:solidFill>
                  <a:schemeClr val="tx1"/>
                </a:solidFill>
                <a:latin typeface="Times New Roman" panose="02020603050405020304" pitchFamily="18" charset="0"/>
                <a:cs typeface="Times New Roman" panose="02020603050405020304" pitchFamily="18" charset="0"/>
              </a:rPr>
              <a:t>•	Осложнения беременности, развитие патологии плода</a:t>
            </a:r>
          </a:p>
          <a:p>
            <a:pPr marL="0" indent="0" algn="just">
              <a:buNone/>
            </a:pPr>
            <a:r>
              <a:rPr lang="ru-RU" b="1" i="1" dirty="0">
                <a:solidFill>
                  <a:schemeClr val="tx1"/>
                </a:solidFill>
                <a:latin typeface="Times New Roman" panose="02020603050405020304" pitchFamily="18" charset="0"/>
                <a:cs typeface="Times New Roman" panose="02020603050405020304" pitchFamily="18" charset="0"/>
              </a:rPr>
              <a:t>•	Обострение хронических </a:t>
            </a:r>
            <a:r>
              <a:rPr lang="ru-RU" b="1" i="1" dirty="0" smtClean="0">
                <a:solidFill>
                  <a:schemeClr val="tx1"/>
                </a:solidFill>
                <a:latin typeface="Times New Roman" panose="02020603050405020304" pitchFamily="18" charset="0"/>
                <a:cs typeface="Times New Roman" panose="02020603050405020304" pitchFamily="18" charset="0"/>
              </a:rPr>
              <a:t>заболеваний </a:t>
            </a:r>
          </a:p>
          <a:p>
            <a:pPr marL="0" indent="0" algn="just">
              <a:buNone/>
            </a:pPr>
            <a:endParaRPr lang="ru-RU" b="1" i="1"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b="1" i="1"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b="1" i="1" dirty="0">
              <a:solidFill>
                <a:schemeClr val="tx1"/>
              </a:solidFill>
              <a:latin typeface="Times New Roman" panose="02020603050405020304" pitchFamily="18" charset="0"/>
              <a:cs typeface="Times New Roman" panose="02020603050405020304" pitchFamily="18" charset="0"/>
            </a:endParaRPr>
          </a:p>
          <a:p>
            <a:pPr marL="0" indent="0" algn="just">
              <a:buNone/>
            </a:pPr>
            <a:r>
              <a:rPr lang="ru-RU" b="1" i="1" dirty="0">
                <a:solidFill>
                  <a:schemeClr val="tx1"/>
                </a:solidFill>
                <a:latin typeface="Times New Roman" panose="02020603050405020304" pitchFamily="18" charset="0"/>
                <a:cs typeface="Times New Roman" panose="02020603050405020304" pitchFamily="18" charset="0"/>
              </a:rPr>
              <a:t>Лечение заболевания проводится под контролем врача, который только после осмотра пациента назначает схему лечения и дает другие рекомендации. Заболевший должен соблюдать постельный режим, полноценно питаться и пить больше жидкости.</a:t>
            </a:r>
          </a:p>
          <a:p>
            <a:pPr marL="0" indent="0" algn="just">
              <a:buNone/>
            </a:pPr>
            <a:endParaRPr lang="ru-RU" b="1" i="1" dirty="0">
              <a:solidFill>
                <a:schemeClr val="tx1"/>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5487" y="4986337"/>
            <a:ext cx="2800350" cy="1628775"/>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0425" y="5100637"/>
            <a:ext cx="3028950" cy="1514475"/>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05049" y="2433003"/>
            <a:ext cx="1809751" cy="1355566"/>
          </a:xfrm>
          <a:prstGeom prst="rect">
            <a:avLst/>
          </a:prstGeom>
        </p:spPr>
      </p:pic>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20665" y="2462573"/>
            <a:ext cx="1723122" cy="1325996"/>
          </a:xfrm>
          <a:prstGeom prst="rect">
            <a:avLst/>
          </a:prstGeom>
        </p:spPr>
      </p:pic>
    </p:spTree>
    <p:extLst>
      <p:ext uri="{BB962C8B-B14F-4D97-AF65-F5344CB8AC3E}">
        <p14:creationId xmlns:p14="http://schemas.microsoft.com/office/powerpoint/2010/main" val="2451720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0100" y="457199"/>
            <a:ext cx="10704512" cy="5972175"/>
          </a:xfrm>
        </p:spPr>
        <p:txBody>
          <a:bodyPr>
            <a:normAutofit/>
          </a:bodyPr>
          <a:lstStyle/>
          <a:p>
            <a:pPr marL="0" indent="0" algn="just">
              <a:buNone/>
            </a:pPr>
            <a:r>
              <a:rPr lang="ru-RU" sz="2400" b="1" i="1" dirty="0" smtClean="0">
                <a:solidFill>
                  <a:schemeClr val="tx1"/>
                </a:solidFill>
                <a:latin typeface="Times New Roman" panose="02020603050405020304" pitchFamily="18" charset="0"/>
                <a:cs typeface="Times New Roman" panose="02020603050405020304" pitchFamily="18" charset="0"/>
              </a:rPr>
              <a:t>                                                     Профилактика</a:t>
            </a:r>
            <a:endParaRPr lang="ru-RU" sz="2400" b="1" i="1" dirty="0">
              <a:solidFill>
                <a:schemeClr val="tx1"/>
              </a:solidFill>
              <a:latin typeface="Times New Roman" panose="02020603050405020304" pitchFamily="18" charset="0"/>
              <a:cs typeface="Times New Roman" panose="02020603050405020304" pitchFamily="18" charset="0"/>
            </a:endParaRPr>
          </a:p>
          <a:p>
            <a:pPr marL="0" indent="0" algn="just">
              <a:buNone/>
            </a:pPr>
            <a:r>
              <a:rPr lang="ru-RU" sz="2400" b="1" i="1" dirty="0" smtClean="0">
                <a:solidFill>
                  <a:schemeClr val="tx1"/>
                </a:solidFill>
                <a:latin typeface="Times New Roman" panose="02020603050405020304" pitchFamily="18" charset="0"/>
                <a:cs typeface="Times New Roman" panose="02020603050405020304" pitchFamily="18" charset="0"/>
              </a:rPr>
              <a:t>          Самым </a:t>
            </a:r>
            <a:r>
              <a:rPr lang="ru-RU" sz="2400" b="1" i="1" dirty="0">
                <a:solidFill>
                  <a:schemeClr val="tx1"/>
                </a:solidFill>
                <a:latin typeface="Times New Roman" panose="02020603050405020304" pitchFamily="18" charset="0"/>
                <a:cs typeface="Times New Roman" panose="02020603050405020304" pitchFamily="18" charset="0"/>
              </a:rPr>
              <a:t>эффективным способом профилактики гриппа является ежегодная вакцинация. Состав вакцины против гриппа меняется ежегодно. Прежде всего, вакцинироваться рекомендуется тем, кто входит в группу риска. Оптимальное время для вакцинации октябрь-ноябрь. Вакцинация детей против гриппа возможна, начиная с 6-месячного возраста</a:t>
            </a:r>
            <a:r>
              <a:rPr lang="ru-RU" sz="2400" b="1" i="1"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ru-RU" sz="2400" b="1" i="1"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sz="2400" b="1" i="1" dirty="0">
              <a:solidFill>
                <a:schemeClr val="tx1"/>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20215" y="3449529"/>
            <a:ext cx="3809123" cy="2534798"/>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6945" y="3449529"/>
            <a:ext cx="4526426" cy="2534798"/>
          </a:xfrm>
          <a:prstGeom prst="rect">
            <a:avLst/>
          </a:prstGeom>
        </p:spPr>
      </p:pic>
    </p:spTree>
    <p:extLst>
      <p:ext uri="{BB962C8B-B14F-4D97-AF65-F5344CB8AC3E}">
        <p14:creationId xmlns:p14="http://schemas.microsoft.com/office/powerpoint/2010/main" val="3399069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3683" y="388883"/>
            <a:ext cx="10951779" cy="6138041"/>
          </a:xfrm>
        </p:spPr>
        <p:txBody>
          <a:bodyPr/>
          <a:lstStyle/>
          <a:p>
            <a:pPr marL="0" indent="0" algn="just">
              <a:buNone/>
            </a:pPr>
            <a:r>
              <a:rPr lang="ru-RU" b="1" i="1" dirty="0" smtClean="0">
                <a:solidFill>
                  <a:schemeClr val="tx1"/>
                </a:solidFill>
                <a:latin typeface="Times New Roman" panose="02020603050405020304" pitchFamily="18" charset="0"/>
                <a:cs typeface="Times New Roman" panose="02020603050405020304" pitchFamily="18" charset="0"/>
              </a:rPr>
              <a:t>                                                       Универсальные </a:t>
            </a:r>
            <a:r>
              <a:rPr lang="ru-RU" b="1" i="1" dirty="0">
                <a:solidFill>
                  <a:schemeClr val="tx1"/>
                </a:solidFill>
                <a:latin typeface="Times New Roman" panose="02020603050405020304" pitchFamily="18" charset="0"/>
                <a:cs typeface="Times New Roman" panose="02020603050405020304" pitchFamily="18" charset="0"/>
              </a:rPr>
              <a:t>меры профилактики</a:t>
            </a:r>
          </a:p>
          <a:p>
            <a:pPr marL="0" indent="0" algn="just">
              <a:buNone/>
            </a:pPr>
            <a:r>
              <a:rPr lang="ru-RU" b="1" i="1" dirty="0">
                <a:solidFill>
                  <a:schemeClr val="tx1"/>
                </a:solidFill>
                <a:latin typeface="Times New Roman" panose="02020603050405020304" pitchFamily="18" charset="0"/>
                <a:cs typeface="Times New Roman" panose="02020603050405020304" pitchFamily="18" charset="0"/>
              </a:rPr>
              <a:t>•	Часто и тщательно мойте руки</a:t>
            </a:r>
          </a:p>
          <a:p>
            <a:pPr marL="0" indent="0" algn="just">
              <a:buNone/>
            </a:pPr>
            <a:r>
              <a:rPr lang="ru-RU" b="1" i="1" dirty="0">
                <a:solidFill>
                  <a:schemeClr val="tx1"/>
                </a:solidFill>
                <a:latin typeface="Times New Roman" panose="02020603050405020304" pitchFamily="18" charset="0"/>
                <a:cs typeface="Times New Roman" panose="02020603050405020304" pitchFamily="18" charset="0"/>
              </a:rPr>
              <a:t>•	Избегайте контактов с кашляющими людьми</a:t>
            </a:r>
          </a:p>
          <a:p>
            <a:pPr marL="0" indent="0" algn="just">
              <a:buNone/>
            </a:pPr>
            <a:r>
              <a:rPr lang="ru-RU" b="1" i="1" dirty="0">
                <a:solidFill>
                  <a:schemeClr val="tx1"/>
                </a:solidFill>
                <a:latin typeface="Times New Roman" panose="02020603050405020304" pitchFamily="18" charset="0"/>
                <a:cs typeface="Times New Roman" panose="02020603050405020304" pitchFamily="18" charset="0"/>
              </a:rPr>
              <a:t>•	Придерживайтесь здорового образа жизни (сон, здоровая пища, физическая активность)</a:t>
            </a:r>
          </a:p>
          <a:p>
            <a:pPr marL="0" indent="0" algn="just">
              <a:buNone/>
            </a:pPr>
            <a:r>
              <a:rPr lang="ru-RU" b="1" i="1" dirty="0">
                <a:solidFill>
                  <a:schemeClr val="tx1"/>
                </a:solidFill>
                <a:latin typeface="Times New Roman" panose="02020603050405020304" pitchFamily="18" charset="0"/>
                <a:cs typeface="Times New Roman" panose="02020603050405020304" pitchFamily="18" charset="0"/>
              </a:rPr>
              <a:t>•	Пейте больше жидкости</a:t>
            </a:r>
          </a:p>
          <a:p>
            <a:pPr marL="0" indent="0" algn="just">
              <a:buNone/>
            </a:pPr>
            <a:r>
              <a:rPr lang="ru-RU" b="1" i="1" dirty="0">
                <a:solidFill>
                  <a:schemeClr val="tx1"/>
                </a:solidFill>
                <a:latin typeface="Times New Roman" panose="02020603050405020304" pitchFamily="18" charset="0"/>
                <a:cs typeface="Times New Roman" panose="02020603050405020304" pitchFamily="18" charset="0"/>
              </a:rPr>
              <a:t>•	Регулярно проветривайте и увлажняйте воздух в помещении, в котором находитесь</a:t>
            </a:r>
          </a:p>
          <a:p>
            <a:pPr marL="0" indent="0" algn="just">
              <a:buNone/>
            </a:pPr>
            <a:r>
              <a:rPr lang="ru-RU" b="1" i="1" dirty="0">
                <a:solidFill>
                  <a:schemeClr val="tx1"/>
                </a:solidFill>
                <a:latin typeface="Times New Roman" panose="02020603050405020304" pitchFamily="18" charset="0"/>
                <a:cs typeface="Times New Roman" panose="02020603050405020304" pitchFamily="18" charset="0"/>
              </a:rPr>
              <a:t>•	Реже бывайте в людных местах</a:t>
            </a:r>
          </a:p>
          <a:p>
            <a:pPr marL="0" indent="0" algn="just">
              <a:buNone/>
            </a:pPr>
            <a:r>
              <a:rPr lang="ru-RU" b="1" i="1" dirty="0">
                <a:solidFill>
                  <a:schemeClr val="tx1"/>
                </a:solidFill>
                <a:latin typeface="Times New Roman" panose="02020603050405020304" pitchFamily="18" charset="0"/>
                <a:cs typeface="Times New Roman" panose="02020603050405020304" pitchFamily="18" charset="0"/>
              </a:rPr>
              <a:t>•	Используйте маску, когда находитесь в транспорте или в людных местах  </a:t>
            </a:r>
          </a:p>
          <a:p>
            <a:pPr marL="0" indent="0" algn="just">
              <a:buNone/>
            </a:pPr>
            <a:r>
              <a:rPr lang="ru-RU" b="1" i="1" dirty="0">
                <a:solidFill>
                  <a:schemeClr val="tx1"/>
                </a:solidFill>
                <a:latin typeface="Times New Roman" panose="02020603050405020304" pitchFamily="18" charset="0"/>
                <a:cs typeface="Times New Roman" panose="02020603050405020304" pitchFamily="18" charset="0"/>
              </a:rPr>
              <a:t>•	Избегайте объятий, поцелуев и рукопожатий при встречах</a:t>
            </a:r>
          </a:p>
          <a:p>
            <a:pPr marL="0" indent="0" algn="just">
              <a:buNone/>
            </a:pPr>
            <a:r>
              <a:rPr lang="ru-RU" b="1" i="1" dirty="0">
                <a:solidFill>
                  <a:schemeClr val="tx1"/>
                </a:solidFill>
                <a:latin typeface="Times New Roman" panose="02020603050405020304" pitchFamily="18" charset="0"/>
                <a:cs typeface="Times New Roman" panose="02020603050405020304" pitchFamily="18" charset="0"/>
              </a:rPr>
              <a:t>•	Не трогайте лицо, глаза, нос немытыми руками</a:t>
            </a:r>
          </a:p>
          <a:p>
            <a:pPr marL="0" indent="0" algn="just">
              <a:buNone/>
            </a:pPr>
            <a:r>
              <a:rPr lang="ru-RU" b="1" i="1" dirty="0" smtClean="0">
                <a:solidFill>
                  <a:schemeClr val="tx1"/>
                </a:solidFill>
                <a:latin typeface="Times New Roman" panose="02020603050405020304" pitchFamily="18" charset="0"/>
                <a:cs typeface="Times New Roman" panose="02020603050405020304" pitchFamily="18" charset="0"/>
              </a:rPr>
              <a:t>                    При </a:t>
            </a:r>
            <a:r>
              <a:rPr lang="ru-RU" b="1" i="1" dirty="0">
                <a:solidFill>
                  <a:schemeClr val="tx1"/>
                </a:solidFill>
                <a:latin typeface="Times New Roman" panose="02020603050405020304" pitchFamily="18" charset="0"/>
                <a:cs typeface="Times New Roman" panose="02020603050405020304" pitchFamily="18" charset="0"/>
              </a:rPr>
              <a:t>первых признаках вирусной инфекции – обратитесь к врачу!</a:t>
            </a:r>
          </a:p>
          <a:p>
            <a:pPr marL="0" indent="0">
              <a:buNone/>
            </a:pP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7756" y="4728588"/>
            <a:ext cx="2363444" cy="1636904"/>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6551" y="4728588"/>
            <a:ext cx="1674264" cy="1674264"/>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075" y="4717667"/>
            <a:ext cx="2781300" cy="1647825"/>
          </a:xfrm>
          <a:prstGeom prst="rect">
            <a:avLst/>
          </a:prstGeom>
        </p:spPr>
      </p:pic>
    </p:spTree>
    <p:extLst>
      <p:ext uri="{BB962C8B-B14F-4D97-AF65-F5344CB8AC3E}">
        <p14:creationId xmlns:p14="http://schemas.microsoft.com/office/powerpoint/2010/main" val="4135595281"/>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46</TotalTime>
  <Words>333</Words>
  <Application>Microsoft Office PowerPoint</Application>
  <PresentationFormat>Широкоэкранный</PresentationFormat>
  <Paragraphs>48</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Century Gothic</vt:lpstr>
      <vt:lpstr>Times New Roman</vt:lpstr>
      <vt:lpstr>Wingdings 3</vt:lpstr>
      <vt:lpstr>Легкий дым</vt:lpstr>
      <vt:lpstr>Грипп, коронавирусная инфекция и другие острые респираторные вирусные инфекции (ОРВИ)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NFYGU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Грипп, коронавирусная инфекция и другие острые респираторные вирусные инфекции (ОРВИ)</dc:title>
  <dc:creator>Medic</dc:creator>
  <cp:lastModifiedBy>Medic</cp:lastModifiedBy>
  <cp:revision>5</cp:revision>
  <dcterms:created xsi:type="dcterms:W3CDTF">2020-02-03T23:26:27Z</dcterms:created>
  <dcterms:modified xsi:type="dcterms:W3CDTF">2020-02-04T00:12:44Z</dcterms:modified>
</cp:coreProperties>
</file>