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60" r:id="rId6"/>
    <p:sldId id="261" r:id="rId7"/>
    <p:sldId id="272" r:id="rId8"/>
    <p:sldId id="273" r:id="rId9"/>
    <p:sldId id="269" r:id="rId10"/>
    <p:sldId id="262" r:id="rId11"/>
    <p:sldId id="263" r:id="rId12"/>
    <p:sldId id="266" r:id="rId13"/>
    <p:sldId id="265" r:id="rId14"/>
    <p:sldId id="268" r:id="rId15"/>
    <p:sldId id="264" r:id="rId16"/>
    <p:sldId id="271" r:id="rId17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7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51BC9-EA85-4FDD-84C3-527925F0112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D99FD5C-95E4-4B3E-8D16-67C7CCA9FE68}">
      <dgm:prSet phldrT="[Текст]"/>
      <dgm:spPr/>
      <dgm:t>
        <a:bodyPr/>
        <a:lstStyle/>
        <a:p>
          <a:r>
            <a:rPr lang="ru-RU" b="1" dirty="0" smtClean="0"/>
            <a:t>11 заседаний</a:t>
          </a:r>
          <a:endParaRPr lang="ru-RU" b="1" dirty="0"/>
        </a:p>
      </dgm:t>
    </dgm:pt>
    <dgm:pt modelId="{B935E894-0123-49AA-8600-6EEA2C0DA2EC}" type="parTrans" cxnId="{2F95E7B9-A9F5-4229-98B2-B330535ED68C}">
      <dgm:prSet/>
      <dgm:spPr/>
      <dgm:t>
        <a:bodyPr/>
        <a:lstStyle/>
        <a:p>
          <a:endParaRPr lang="ru-RU"/>
        </a:p>
      </dgm:t>
    </dgm:pt>
    <dgm:pt modelId="{09199B95-E925-42D2-99E6-D57A4AF63FA3}" type="sibTrans" cxnId="{2F95E7B9-A9F5-4229-98B2-B330535ED68C}">
      <dgm:prSet/>
      <dgm:spPr/>
      <dgm:t>
        <a:bodyPr/>
        <a:lstStyle/>
        <a:p>
          <a:endParaRPr lang="ru-RU"/>
        </a:p>
      </dgm:t>
    </dgm:pt>
    <dgm:pt modelId="{E62422DD-D85F-4C0D-B79D-79B8FEAB384D}">
      <dgm:prSet phldrT="[Текст]"/>
      <dgm:spPr/>
      <dgm:t>
        <a:bodyPr/>
        <a:lstStyle/>
        <a:p>
          <a:endParaRPr lang="ru-RU" dirty="0"/>
        </a:p>
      </dgm:t>
    </dgm:pt>
    <dgm:pt modelId="{13218F23-AD0C-4409-ABA2-438FB23C6767}" type="parTrans" cxnId="{FD1C6ABD-25F3-49A3-A299-3615864C9FA3}">
      <dgm:prSet/>
      <dgm:spPr/>
      <dgm:t>
        <a:bodyPr/>
        <a:lstStyle/>
        <a:p>
          <a:endParaRPr lang="ru-RU"/>
        </a:p>
      </dgm:t>
    </dgm:pt>
    <dgm:pt modelId="{E3EB56C9-DB99-4BFF-A432-769C1EB7F77B}" type="sibTrans" cxnId="{FD1C6ABD-25F3-49A3-A299-3615864C9FA3}">
      <dgm:prSet/>
      <dgm:spPr/>
      <dgm:t>
        <a:bodyPr/>
        <a:lstStyle/>
        <a:p>
          <a:r>
            <a:rPr lang="ru-RU" dirty="0" smtClean="0"/>
            <a:t>Явка 81%</a:t>
          </a:r>
          <a:endParaRPr lang="ru-RU" dirty="0"/>
        </a:p>
      </dgm:t>
    </dgm:pt>
    <dgm:pt modelId="{C3E4296F-2D0E-4A24-875A-1DA128F8FC28}">
      <dgm:prSet phldrT="[Текст]"/>
      <dgm:spPr/>
      <dgm:t>
        <a:bodyPr/>
        <a:lstStyle/>
        <a:p>
          <a:r>
            <a:rPr lang="ru-RU" dirty="0" smtClean="0"/>
            <a:t>38 вопросов</a:t>
          </a:r>
          <a:endParaRPr lang="ru-RU" dirty="0"/>
        </a:p>
      </dgm:t>
    </dgm:pt>
    <dgm:pt modelId="{119EBF93-EAD0-4720-9228-1357A258BBF4}" type="parTrans" cxnId="{3B91D097-648E-446B-8453-DC324A35DAE8}">
      <dgm:prSet/>
      <dgm:spPr/>
      <dgm:t>
        <a:bodyPr/>
        <a:lstStyle/>
        <a:p>
          <a:endParaRPr lang="ru-RU"/>
        </a:p>
      </dgm:t>
    </dgm:pt>
    <dgm:pt modelId="{4B3BF768-3FDE-45C9-96D6-1BFE9B658591}" type="sibTrans" cxnId="{3B91D097-648E-446B-8453-DC324A35DAE8}">
      <dgm:prSet/>
      <dgm:spPr/>
      <dgm:t>
        <a:bodyPr/>
        <a:lstStyle/>
        <a:p>
          <a:endParaRPr lang="ru-RU"/>
        </a:p>
      </dgm:t>
    </dgm:pt>
    <dgm:pt modelId="{05DEAFD9-8EDC-4D12-A63C-805EA3F2D10E}" type="pres">
      <dgm:prSet presAssocID="{D2551BC9-EA85-4FDD-84C3-527925F0112B}" presName="Name0" presStyleCnt="0">
        <dgm:presLayoutVars>
          <dgm:chMax/>
          <dgm:chPref/>
          <dgm:dir/>
          <dgm:animLvl val="lvl"/>
        </dgm:presLayoutVars>
      </dgm:prSet>
      <dgm:spPr/>
    </dgm:pt>
    <dgm:pt modelId="{65501B12-2B9B-44C9-9237-114768A34083}" type="pres">
      <dgm:prSet presAssocID="{ED99FD5C-95E4-4B3E-8D16-67C7CCA9FE68}" presName="composite" presStyleCnt="0"/>
      <dgm:spPr/>
    </dgm:pt>
    <dgm:pt modelId="{C7E9AD64-D335-4637-9C19-952FF779EBA0}" type="pres">
      <dgm:prSet presAssocID="{ED99FD5C-95E4-4B3E-8D16-67C7CCA9FE68}" presName="Parent1" presStyleLbl="node1" presStyleIdx="0" presStyleCnt="6" custLinFactNeighborX="2233" custLinFactNeighborY="-5">
        <dgm:presLayoutVars>
          <dgm:chMax val="1"/>
          <dgm:chPref val="1"/>
          <dgm:bulletEnabled val="1"/>
        </dgm:presLayoutVars>
      </dgm:prSet>
      <dgm:spPr/>
    </dgm:pt>
    <dgm:pt modelId="{B48C358E-C9FE-41AF-B55D-72D243B1D76F}" type="pres">
      <dgm:prSet presAssocID="{ED99FD5C-95E4-4B3E-8D16-67C7CCA9FE6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6D97-E5A2-4687-B696-3AF9600533B5}" type="pres">
      <dgm:prSet presAssocID="{ED99FD5C-95E4-4B3E-8D16-67C7CCA9FE68}" presName="BalanceSpacing" presStyleCnt="0"/>
      <dgm:spPr/>
    </dgm:pt>
    <dgm:pt modelId="{658AEC94-10DF-47DC-AABB-B7FDDDC5F66B}" type="pres">
      <dgm:prSet presAssocID="{ED99FD5C-95E4-4B3E-8D16-67C7CCA9FE68}" presName="BalanceSpacing1" presStyleCnt="0"/>
      <dgm:spPr/>
    </dgm:pt>
    <dgm:pt modelId="{0A209857-DCC5-47C7-A700-A576B3BB2647}" type="pres">
      <dgm:prSet presAssocID="{09199B95-E925-42D2-99E6-D57A4AF63FA3}" presName="Accent1Text" presStyleLbl="node1" presStyleIdx="1" presStyleCnt="6"/>
      <dgm:spPr/>
    </dgm:pt>
    <dgm:pt modelId="{74A62EF9-4DE2-48D6-A271-EC645F3C2E84}" type="pres">
      <dgm:prSet presAssocID="{09199B95-E925-42D2-99E6-D57A4AF63FA3}" presName="spaceBetweenRectangles" presStyleCnt="0"/>
      <dgm:spPr/>
    </dgm:pt>
    <dgm:pt modelId="{2245731C-7AE2-43DF-A8BB-3EB1FCBBEF50}" type="pres">
      <dgm:prSet presAssocID="{E62422DD-D85F-4C0D-B79D-79B8FEAB384D}" presName="composite" presStyleCnt="0"/>
      <dgm:spPr/>
    </dgm:pt>
    <dgm:pt modelId="{ED7C6108-9B04-43D8-9E67-2BB38D5D7F84}" type="pres">
      <dgm:prSet presAssocID="{E62422DD-D85F-4C0D-B79D-79B8FEAB384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9761D3B-F045-4AAE-9E31-0B58D4EB8D74}" type="pres">
      <dgm:prSet presAssocID="{E62422DD-D85F-4C0D-B79D-79B8FEAB384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925F0-64FD-4D94-B9AB-5264000BCAF8}" type="pres">
      <dgm:prSet presAssocID="{E62422DD-D85F-4C0D-B79D-79B8FEAB384D}" presName="BalanceSpacing" presStyleCnt="0"/>
      <dgm:spPr/>
    </dgm:pt>
    <dgm:pt modelId="{BED55EE1-1188-4C91-8AB6-91CC4A160AA4}" type="pres">
      <dgm:prSet presAssocID="{E62422DD-D85F-4C0D-B79D-79B8FEAB384D}" presName="BalanceSpacing1" presStyleCnt="0"/>
      <dgm:spPr/>
    </dgm:pt>
    <dgm:pt modelId="{6935A123-C4D4-4B2F-A8AF-B18A17B2665F}" type="pres">
      <dgm:prSet presAssocID="{E3EB56C9-DB99-4BFF-A432-769C1EB7F77B}" presName="Accent1Text" presStyleLbl="node1" presStyleIdx="3" presStyleCnt="6"/>
      <dgm:spPr/>
    </dgm:pt>
    <dgm:pt modelId="{A08EEE41-E1FF-4A1F-BAED-0164F97DC823}" type="pres">
      <dgm:prSet presAssocID="{E3EB56C9-DB99-4BFF-A432-769C1EB7F77B}" presName="spaceBetweenRectangles" presStyleCnt="0"/>
      <dgm:spPr/>
    </dgm:pt>
    <dgm:pt modelId="{B3CDC334-6C9B-4CAD-B9AE-12D0F6CA819A}" type="pres">
      <dgm:prSet presAssocID="{C3E4296F-2D0E-4A24-875A-1DA128F8FC28}" presName="composite" presStyleCnt="0"/>
      <dgm:spPr/>
    </dgm:pt>
    <dgm:pt modelId="{8B8EE7AD-5008-4CCA-BB89-976C180F60AE}" type="pres">
      <dgm:prSet presAssocID="{C3E4296F-2D0E-4A24-875A-1DA128F8FC2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03A356D-125E-4AF0-9B2B-46D8896CB257}" type="pres">
      <dgm:prSet presAssocID="{C3E4296F-2D0E-4A24-875A-1DA128F8FC2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2F7C3-A600-48B6-AF85-E6B89DD59100}" type="pres">
      <dgm:prSet presAssocID="{C3E4296F-2D0E-4A24-875A-1DA128F8FC28}" presName="BalanceSpacing" presStyleCnt="0"/>
      <dgm:spPr/>
    </dgm:pt>
    <dgm:pt modelId="{90A069EB-E427-4F17-A0C7-7D5815FF0DA4}" type="pres">
      <dgm:prSet presAssocID="{C3E4296F-2D0E-4A24-875A-1DA128F8FC28}" presName="BalanceSpacing1" presStyleCnt="0"/>
      <dgm:spPr/>
    </dgm:pt>
    <dgm:pt modelId="{FCEAF0A8-6BA3-4FEE-8847-04BF3C680E05}" type="pres">
      <dgm:prSet presAssocID="{4B3BF768-3FDE-45C9-96D6-1BFE9B658591}" presName="Accent1Text" presStyleLbl="node1" presStyleIdx="5" presStyleCnt="6"/>
      <dgm:spPr/>
    </dgm:pt>
  </dgm:ptLst>
  <dgm:cxnLst>
    <dgm:cxn modelId="{FD1C6ABD-25F3-49A3-A299-3615864C9FA3}" srcId="{D2551BC9-EA85-4FDD-84C3-527925F0112B}" destId="{E62422DD-D85F-4C0D-B79D-79B8FEAB384D}" srcOrd="1" destOrd="0" parTransId="{13218F23-AD0C-4409-ABA2-438FB23C6767}" sibTransId="{E3EB56C9-DB99-4BFF-A432-769C1EB7F77B}"/>
    <dgm:cxn modelId="{44ED6F81-02FE-4078-9544-52FE04851785}" type="presOf" srcId="{E62422DD-D85F-4C0D-B79D-79B8FEAB384D}" destId="{ED7C6108-9B04-43D8-9E67-2BB38D5D7F84}" srcOrd="0" destOrd="0" presId="urn:microsoft.com/office/officeart/2008/layout/AlternatingHexagons"/>
    <dgm:cxn modelId="{E544BAE0-8F45-4769-9817-4CFF6A1D9503}" type="presOf" srcId="{C3E4296F-2D0E-4A24-875A-1DA128F8FC28}" destId="{8B8EE7AD-5008-4CCA-BB89-976C180F60AE}" srcOrd="0" destOrd="0" presId="urn:microsoft.com/office/officeart/2008/layout/AlternatingHexagons"/>
    <dgm:cxn modelId="{CD2D75C9-D317-4A34-9A9E-9CE8D9AEE090}" type="presOf" srcId="{ED99FD5C-95E4-4B3E-8D16-67C7CCA9FE68}" destId="{C7E9AD64-D335-4637-9C19-952FF779EBA0}" srcOrd="0" destOrd="0" presId="urn:microsoft.com/office/officeart/2008/layout/AlternatingHexagons"/>
    <dgm:cxn modelId="{3B91D097-648E-446B-8453-DC324A35DAE8}" srcId="{D2551BC9-EA85-4FDD-84C3-527925F0112B}" destId="{C3E4296F-2D0E-4A24-875A-1DA128F8FC28}" srcOrd="2" destOrd="0" parTransId="{119EBF93-EAD0-4720-9228-1357A258BBF4}" sibTransId="{4B3BF768-3FDE-45C9-96D6-1BFE9B658591}"/>
    <dgm:cxn modelId="{1089DE84-E86A-45FE-A6D7-778085D3E954}" type="presOf" srcId="{09199B95-E925-42D2-99E6-D57A4AF63FA3}" destId="{0A209857-DCC5-47C7-A700-A576B3BB2647}" srcOrd="0" destOrd="0" presId="urn:microsoft.com/office/officeart/2008/layout/AlternatingHexagons"/>
    <dgm:cxn modelId="{69718C33-94D6-450B-B1BF-A034523452C3}" type="presOf" srcId="{E3EB56C9-DB99-4BFF-A432-769C1EB7F77B}" destId="{6935A123-C4D4-4B2F-A8AF-B18A17B2665F}" srcOrd="0" destOrd="0" presId="urn:microsoft.com/office/officeart/2008/layout/AlternatingHexagons"/>
    <dgm:cxn modelId="{8DFD8CA6-7677-432A-BA7F-ACF8FB3D5E2E}" type="presOf" srcId="{4B3BF768-3FDE-45C9-96D6-1BFE9B658591}" destId="{FCEAF0A8-6BA3-4FEE-8847-04BF3C680E05}" srcOrd="0" destOrd="0" presId="urn:microsoft.com/office/officeart/2008/layout/AlternatingHexagons"/>
    <dgm:cxn modelId="{2F95E7B9-A9F5-4229-98B2-B330535ED68C}" srcId="{D2551BC9-EA85-4FDD-84C3-527925F0112B}" destId="{ED99FD5C-95E4-4B3E-8D16-67C7CCA9FE68}" srcOrd="0" destOrd="0" parTransId="{B935E894-0123-49AA-8600-6EEA2C0DA2EC}" sibTransId="{09199B95-E925-42D2-99E6-D57A4AF63FA3}"/>
    <dgm:cxn modelId="{9E9F9843-5F96-4713-AB76-2C9C20CF2F59}" type="presOf" srcId="{D2551BC9-EA85-4FDD-84C3-527925F0112B}" destId="{05DEAFD9-8EDC-4D12-A63C-805EA3F2D10E}" srcOrd="0" destOrd="0" presId="urn:microsoft.com/office/officeart/2008/layout/AlternatingHexagons"/>
    <dgm:cxn modelId="{B3B38F37-C3EF-405B-8E41-BF10A6BF61D5}" type="presParOf" srcId="{05DEAFD9-8EDC-4D12-A63C-805EA3F2D10E}" destId="{65501B12-2B9B-44C9-9237-114768A34083}" srcOrd="0" destOrd="0" presId="urn:microsoft.com/office/officeart/2008/layout/AlternatingHexagons"/>
    <dgm:cxn modelId="{6605A9C4-F810-4760-8A20-9876C18AFD15}" type="presParOf" srcId="{65501B12-2B9B-44C9-9237-114768A34083}" destId="{C7E9AD64-D335-4637-9C19-952FF779EBA0}" srcOrd="0" destOrd="0" presId="urn:microsoft.com/office/officeart/2008/layout/AlternatingHexagons"/>
    <dgm:cxn modelId="{664C7BE2-4B58-424C-88BC-8AEA5572756B}" type="presParOf" srcId="{65501B12-2B9B-44C9-9237-114768A34083}" destId="{B48C358E-C9FE-41AF-B55D-72D243B1D76F}" srcOrd="1" destOrd="0" presId="urn:microsoft.com/office/officeart/2008/layout/AlternatingHexagons"/>
    <dgm:cxn modelId="{0FBD2489-0090-4800-A8D5-F8D2E208134A}" type="presParOf" srcId="{65501B12-2B9B-44C9-9237-114768A34083}" destId="{322C6D97-E5A2-4687-B696-3AF9600533B5}" srcOrd="2" destOrd="0" presId="urn:microsoft.com/office/officeart/2008/layout/AlternatingHexagons"/>
    <dgm:cxn modelId="{3B145AAA-61A3-45A6-9B3A-D9023F712869}" type="presParOf" srcId="{65501B12-2B9B-44C9-9237-114768A34083}" destId="{658AEC94-10DF-47DC-AABB-B7FDDDC5F66B}" srcOrd="3" destOrd="0" presId="urn:microsoft.com/office/officeart/2008/layout/AlternatingHexagons"/>
    <dgm:cxn modelId="{DB5C026B-A051-4697-AB2A-297D9B634A77}" type="presParOf" srcId="{65501B12-2B9B-44C9-9237-114768A34083}" destId="{0A209857-DCC5-47C7-A700-A576B3BB2647}" srcOrd="4" destOrd="0" presId="urn:microsoft.com/office/officeart/2008/layout/AlternatingHexagons"/>
    <dgm:cxn modelId="{C341A8EC-45EF-4BAD-8C54-7286BBB514F6}" type="presParOf" srcId="{05DEAFD9-8EDC-4D12-A63C-805EA3F2D10E}" destId="{74A62EF9-4DE2-48D6-A271-EC645F3C2E84}" srcOrd="1" destOrd="0" presId="urn:microsoft.com/office/officeart/2008/layout/AlternatingHexagons"/>
    <dgm:cxn modelId="{8A433A3B-B415-410C-9E34-D5FB53D7D064}" type="presParOf" srcId="{05DEAFD9-8EDC-4D12-A63C-805EA3F2D10E}" destId="{2245731C-7AE2-43DF-A8BB-3EB1FCBBEF50}" srcOrd="2" destOrd="0" presId="urn:microsoft.com/office/officeart/2008/layout/AlternatingHexagons"/>
    <dgm:cxn modelId="{CA0C80D4-9B40-475C-B002-9E7AFE95D8C9}" type="presParOf" srcId="{2245731C-7AE2-43DF-A8BB-3EB1FCBBEF50}" destId="{ED7C6108-9B04-43D8-9E67-2BB38D5D7F84}" srcOrd="0" destOrd="0" presId="urn:microsoft.com/office/officeart/2008/layout/AlternatingHexagons"/>
    <dgm:cxn modelId="{8D7A141F-EFF7-403A-8F7E-19BE263D9DBA}" type="presParOf" srcId="{2245731C-7AE2-43DF-A8BB-3EB1FCBBEF50}" destId="{59761D3B-F045-4AAE-9E31-0B58D4EB8D74}" srcOrd="1" destOrd="0" presId="urn:microsoft.com/office/officeart/2008/layout/AlternatingHexagons"/>
    <dgm:cxn modelId="{BF085255-5F92-4FB1-8D8E-2BAF46DED1B4}" type="presParOf" srcId="{2245731C-7AE2-43DF-A8BB-3EB1FCBBEF50}" destId="{ED4925F0-64FD-4D94-B9AB-5264000BCAF8}" srcOrd="2" destOrd="0" presId="urn:microsoft.com/office/officeart/2008/layout/AlternatingHexagons"/>
    <dgm:cxn modelId="{57CD2969-F537-43B2-8E96-8CD7D388DD69}" type="presParOf" srcId="{2245731C-7AE2-43DF-A8BB-3EB1FCBBEF50}" destId="{BED55EE1-1188-4C91-8AB6-91CC4A160AA4}" srcOrd="3" destOrd="0" presId="urn:microsoft.com/office/officeart/2008/layout/AlternatingHexagons"/>
    <dgm:cxn modelId="{D6B6CC71-3DB4-43E4-A042-88824310F73A}" type="presParOf" srcId="{2245731C-7AE2-43DF-A8BB-3EB1FCBBEF50}" destId="{6935A123-C4D4-4B2F-A8AF-B18A17B2665F}" srcOrd="4" destOrd="0" presId="urn:microsoft.com/office/officeart/2008/layout/AlternatingHexagons"/>
    <dgm:cxn modelId="{462F0E09-68E3-4B67-9325-EC75FF5F1961}" type="presParOf" srcId="{05DEAFD9-8EDC-4D12-A63C-805EA3F2D10E}" destId="{A08EEE41-E1FF-4A1F-BAED-0164F97DC823}" srcOrd="3" destOrd="0" presId="urn:microsoft.com/office/officeart/2008/layout/AlternatingHexagons"/>
    <dgm:cxn modelId="{CF435ABF-D24A-474D-97A2-0B65FA7460C9}" type="presParOf" srcId="{05DEAFD9-8EDC-4D12-A63C-805EA3F2D10E}" destId="{B3CDC334-6C9B-4CAD-B9AE-12D0F6CA819A}" srcOrd="4" destOrd="0" presId="urn:microsoft.com/office/officeart/2008/layout/AlternatingHexagons"/>
    <dgm:cxn modelId="{645A74C6-CD08-4A94-87F0-67711BEA5F44}" type="presParOf" srcId="{B3CDC334-6C9B-4CAD-B9AE-12D0F6CA819A}" destId="{8B8EE7AD-5008-4CCA-BB89-976C180F60AE}" srcOrd="0" destOrd="0" presId="urn:microsoft.com/office/officeart/2008/layout/AlternatingHexagons"/>
    <dgm:cxn modelId="{DA01AD91-90CD-4DC9-9DE9-820FA051A62C}" type="presParOf" srcId="{B3CDC334-6C9B-4CAD-B9AE-12D0F6CA819A}" destId="{F03A356D-125E-4AF0-9B2B-46D8896CB257}" srcOrd="1" destOrd="0" presId="urn:microsoft.com/office/officeart/2008/layout/AlternatingHexagons"/>
    <dgm:cxn modelId="{772132F4-EAF7-4F20-B1C8-DBFB3BB07E6D}" type="presParOf" srcId="{B3CDC334-6C9B-4CAD-B9AE-12D0F6CA819A}" destId="{9512F7C3-A600-48B6-AF85-E6B89DD59100}" srcOrd="2" destOrd="0" presId="urn:microsoft.com/office/officeart/2008/layout/AlternatingHexagons"/>
    <dgm:cxn modelId="{F6D671ED-F1D5-48FD-8820-7B5CDBFEFAF5}" type="presParOf" srcId="{B3CDC334-6C9B-4CAD-B9AE-12D0F6CA819A}" destId="{90A069EB-E427-4F17-A0C7-7D5815FF0DA4}" srcOrd="3" destOrd="0" presId="urn:microsoft.com/office/officeart/2008/layout/AlternatingHexagons"/>
    <dgm:cxn modelId="{2BE2F0CD-E61F-4DBE-B491-8330CBD830B5}" type="presParOf" srcId="{B3CDC334-6C9B-4CAD-B9AE-12D0F6CA819A}" destId="{FCEAF0A8-6BA3-4FEE-8847-04BF3C680E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85F1D6-9F40-4ECD-BE9A-1DE9E5CBED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D8A9486-E29A-4666-9D88-91724FB05512}">
      <dgm:prSet phldrT="[Текст]"/>
      <dgm:spPr/>
      <dgm:t>
        <a:bodyPr/>
        <a:lstStyle/>
        <a:p>
          <a:r>
            <a:rPr lang="ru-RU" dirty="0" smtClean="0"/>
            <a:t>22 образовательные программы высшего образования</a:t>
          </a:r>
          <a:endParaRPr lang="ru-RU" dirty="0"/>
        </a:p>
      </dgm:t>
    </dgm:pt>
    <dgm:pt modelId="{F60EFFEB-647A-4D20-88AF-9DBB3188D21F}" type="parTrans" cxnId="{FDCD0FD3-761D-4D8E-A565-E1FAFB72B772}">
      <dgm:prSet/>
      <dgm:spPr/>
      <dgm:t>
        <a:bodyPr/>
        <a:lstStyle/>
        <a:p>
          <a:endParaRPr lang="ru-RU"/>
        </a:p>
      </dgm:t>
    </dgm:pt>
    <dgm:pt modelId="{23FE3E35-9F87-467C-9515-889052F7FBCA}" type="sibTrans" cxnId="{FDCD0FD3-761D-4D8E-A565-E1FAFB72B772}">
      <dgm:prSet/>
      <dgm:spPr/>
      <dgm:t>
        <a:bodyPr/>
        <a:lstStyle/>
        <a:p>
          <a:endParaRPr lang="ru-RU"/>
        </a:p>
      </dgm:t>
    </dgm:pt>
    <dgm:pt modelId="{EC50008E-535A-4811-AFED-7976B964E6C9}">
      <dgm:prSet phldrT="[Текст]"/>
      <dgm:spPr/>
      <dgm:t>
        <a:bodyPr/>
        <a:lstStyle/>
        <a:p>
          <a:r>
            <a:rPr lang="ru-RU" dirty="0" smtClean="0"/>
            <a:t>12 программ профессионального обучения</a:t>
          </a:r>
          <a:endParaRPr lang="ru-RU" dirty="0"/>
        </a:p>
      </dgm:t>
    </dgm:pt>
    <dgm:pt modelId="{63FAFD69-9135-4203-8A32-C97F37E10E0E}" type="parTrans" cxnId="{9791E6E6-BC29-4FEA-997A-763F6FB0023D}">
      <dgm:prSet/>
      <dgm:spPr/>
      <dgm:t>
        <a:bodyPr/>
        <a:lstStyle/>
        <a:p>
          <a:endParaRPr lang="ru-RU"/>
        </a:p>
      </dgm:t>
    </dgm:pt>
    <dgm:pt modelId="{1D115A0F-D739-4DEF-8AED-3990BB8B5EE2}" type="sibTrans" cxnId="{9791E6E6-BC29-4FEA-997A-763F6FB0023D}">
      <dgm:prSet/>
      <dgm:spPr/>
      <dgm:t>
        <a:bodyPr/>
        <a:lstStyle/>
        <a:p>
          <a:endParaRPr lang="ru-RU"/>
        </a:p>
      </dgm:t>
    </dgm:pt>
    <dgm:pt modelId="{DE853A73-8931-45A5-959D-FDBFF9449DBE}">
      <dgm:prSet phldrT="[Текст]"/>
      <dgm:spPr/>
      <dgm:t>
        <a:bodyPr/>
        <a:lstStyle/>
        <a:p>
          <a:r>
            <a:rPr lang="ru-RU" dirty="0" smtClean="0"/>
            <a:t>2 новых программы профессиональной переподготовки (в рамках ОПОП):</a:t>
          </a:r>
          <a:endParaRPr lang="ru-RU" dirty="0"/>
        </a:p>
      </dgm:t>
    </dgm:pt>
    <dgm:pt modelId="{F0E13A7A-A6E7-4754-ACDB-13FF9B9ADCB0}" type="parTrans" cxnId="{4428BF4E-8337-485D-B52D-AB93B887C4DC}">
      <dgm:prSet/>
      <dgm:spPr/>
      <dgm:t>
        <a:bodyPr/>
        <a:lstStyle/>
        <a:p>
          <a:endParaRPr lang="ru-RU"/>
        </a:p>
      </dgm:t>
    </dgm:pt>
    <dgm:pt modelId="{0EB4DD08-BAD6-4943-9434-C77CC50546C4}" type="sibTrans" cxnId="{4428BF4E-8337-485D-B52D-AB93B887C4DC}">
      <dgm:prSet/>
      <dgm:spPr/>
      <dgm:t>
        <a:bodyPr/>
        <a:lstStyle/>
        <a:p>
          <a:endParaRPr lang="ru-RU"/>
        </a:p>
      </dgm:t>
    </dgm:pt>
    <dgm:pt modelId="{6B711874-CE29-4852-BE3A-685D9B8E4C18}">
      <dgm:prSet/>
      <dgm:spPr/>
      <dgm:t>
        <a:bodyPr/>
        <a:lstStyle/>
        <a:p>
          <a:r>
            <a:rPr lang="ru-RU" i="1" dirty="0" smtClean="0"/>
            <a:t>1) «Английский язык: теория и методика преподавания в дошкольном и начальном общем образовании»,</a:t>
          </a:r>
          <a:endParaRPr lang="ru-RU" i="1" dirty="0"/>
        </a:p>
      </dgm:t>
    </dgm:pt>
    <dgm:pt modelId="{AD04CAE1-63B2-4522-A0C5-92C68DB52313}" type="parTrans" cxnId="{8D27CC47-12FF-45C4-ABC8-C2E4ABD66FFE}">
      <dgm:prSet/>
      <dgm:spPr/>
      <dgm:t>
        <a:bodyPr/>
        <a:lstStyle/>
        <a:p>
          <a:endParaRPr lang="ru-RU"/>
        </a:p>
      </dgm:t>
    </dgm:pt>
    <dgm:pt modelId="{F8B1140B-F1B5-439E-A446-FC7A9CDD9B78}" type="sibTrans" cxnId="{8D27CC47-12FF-45C4-ABC8-C2E4ABD66FFE}">
      <dgm:prSet/>
      <dgm:spPr/>
      <dgm:t>
        <a:bodyPr/>
        <a:lstStyle/>
        <a:p>
          <a:endParaRPr lang="ru-RU"/>
        </a:p>
      </dgm:t>
    </dgm:pt>
    <dgm:pt modelId="{042D37A4-FC15-4323-A015-E12B1DADD888}">
      <dgm:prSet/>
      <dgm:spPr/>
      <dgm:t>
        <a:bodyPr/>
        <a:lstStyle/>
        <a:p>
          <a:r>
            <a:rPr lang="ru-RU" i="1" dirty="0" smtClean="0"/>
            <a:t>2) «Специалист в сфере закупок».</a:t>
          </a:r>
          <a:endParaRPr lang="ru-RU" i="1" dirty="0"/>
        </a:p>
      </dgm:t>
    </dgm:pt>
    <dgm:pt modelId="{64A1799E-C9A9-4310-AD85-3FB15FB5D233}" type="parTrans" cxnId="{433E4BC8-85EF-4ABC-97FC-BB2A85C140A1}">
      <dgm:prSet/>
      <dgm:spPr/>
      <dgm:t>
        <a:bodyPr/>
        <a:lstStyle/>
        <a:p>
          <a:endParaRPr lang="ru-RU"/>
        </a:p>
      </dgm:t>
    </dgm:pt>
    <dgm:pt modelId="{5364A8E5-3408-40A6-B9E8-786858AC001E}" type="sibTrans" cxnId="{433E4BC8-85EF-4ABC-97FC-BB2A85C140A1}">
      <dgm:prSet/>
      <dgm:spPr/>
      <dgm:t>
        <a:bodyPr/>
        <a:lstStyle/>
        <a:p>
          <a:endParaRPr lang="ru-RU"/>
        </a:p>
      </dgm:t>
    </dgm:pt>
    <dgm:pt modelId="{E7AB6F14-2277-4C12-904B-745C3C5C7AA6}" type="pres">
      <dgm:prSet presAssocID="{0485F1D6-9F40-4ECD-BE9A-1DE9E5CBED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B430FA9-54C4-43E1-A7BA-1CB1D5773291}" type="pres">
      <dgm:prSet presAssocID="{0485F1D6-9F40-4ECD-BE9A-1DE9E5CBED92}" presName="Name1" presStyleCnt="0"/>
      <dgm:spPr/>
    </dgm:pt>
    <dgm:pt modelId="{6C095F9A-8158-466A-9E40-569854DF0FDF}" type="pres">
      <dgm:prSet presAssocID="{0485F1D6-9F40-4ECD-BE9A-1DE9E5CBED92}" presName="cycle" presStyleCnt="0"/>
      <dgm:spPr/>
    </dgm:pt>
    <dgm:pt modelId="{F9325D91-6ADE-41D9-9F7E-A2AE76C9DEE0}" type="pres">
      <dgm:prSet presAssocID="{0485F1D6-9F40-4ECD-BE9A-1DE9E5CBED92}" presName="srcNode" presStyleLbl="node1" presStyleIdx="0" presStyleCnt="5"/>
      <dgm:spPr/>
    </dgm:pt>
    <dgm:pt modelId="{73E8FA8F-9133-452E-B4BF-874A3364F895}" type="pres">
      <dgm:prSet presAssocID="{0485F1D6-9F40-4ECD-BE9A-1DE9E5CBED92}" presName="conn" presStyleLbl="parChTrans1D2" presStyleIdx="0" presStyleCnt="1"/>
      <dgm:spPr/>
      <dgm:t>
        <a:bodyPr/>
        <a:lstStyle/>
        <a:p>
          <a:endParaRPr lang="ru-RU"/>
        </a:p>
      </dgm:t>
    </dgm:pt>
    <dgm:pt modelId="{DC8BC62E-1C9E-440C-8A50-154BCCBCCA27}" type="pres">
      <dgm:prSet presAssocID="{0485F1D6-9F40-4ECD-BE9A-1DE9E5CBED92}" presName="extraNode" presStyleLbl="node1" presStyleIdx="0" presStyleCnt="5"/>
      <dgm:spPr/>
    </dgm:pt>
    <dgm:pt modelId="{535205BB-0F09-48BB-ADF5-20F763248D34}" type="pres">
      <dgm:prSet presAssocID="{0485F1D6-9F40-4ECD-BE9A-1DE9E5CBED92}" presName="dstNode" presStyleLbl="node1" presStyleIdx="0" presStyleCnt="5"/>
      <dgm:spPr/>
    </dgm:pt>
    <dgm:pt modelId="{13368DCD-1DF5-4B9C-AA14-E90D359E431D}" type="pres">
      <dgm:prSet presAssocID="{6D8A9486-E29A-4666-9D88-91724FB05512}" presName="text_1" presStyleLbl="node1" presStyleIdx="0" presStyleCnt="5" custLinFactNeighborX="-178" custLinFactNeighborY="4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F64C7-7ABF-4B5A-8C45-F0D34599C21E}" type="pres">
      <dgm:prSet presAssocID="{6D8A9486-E29A-4666-9D88-91724FB05512}" presName="accent_1" presStyleCnt="0"/>
      <dgm:spPr/>
    </dgm:pt>
    <dgm:pt modelId="{272E515D-C6B7-4949-B90A-21FB98DA9492}" type="pres">
      <dgm:prSet presAssocID="{6D8A9486-E29A-4666-9D88-91724FB05512}" presName="accentRepeatNode" presStyleLbl="solidFgAcc1" presStyleIdx="0" presStyleCnt="5"/>
      <dgm:spPr/>
    </dgm:pt>
    <dgm:pt modelId="{458ABE9F-0683-4296-B75A-C8DAC04257B7}" type="pres">
      <dgm:prSet presAssocID="{EC50008E-535A-4811-AFED-7976B964E6C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31BF2-2A96-4503-B4E2-20D3002FC04A}" type="pres">
      <dgm:prSet presAssocID="{EC50008E-535A-4811-AFED-7976B964E6C9}" presName="accent_2" presStyleCnt="0"/>
      <dgm:spPr/>
    </dgm:pt>
    <dgm:pt modelId="{A6ADD158-B9B0-4348-A2BE-60F754546939}" type="pres">
      <dgm:prSet presAssocID="{EC50008E-535A-4811-AFED-7976B964E6C9}" presName="accentRepeatNode" presStyleLbl="solidFgAcc1" presStyleIdx="1" presStyleCnt="5"/>
      <dgm:spPr/>
    </dgm:pt>
    <dgm:pt modelId="{328810F6-2B71-440B-9516-2BEF358BF9CD}" type="pres">
      <dgm:prSet presAssocID="{DE853A73-8931-45A5-959D-FDBFF9449DB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3EBF0-FA78-4C15-B53C-9733B0B9B7D5}" type="pres">
      <dgm:prSet presAssocID="{DE853A73-8931-45A5-959D-FDBFF9449DBE}" presName="accent_3" presStyleCnt="0"/>
      <dgm:spPr/>
    </dgm:pt>
    <dgm:pt modelId="{0FF610F9-C76C-4B15-BCC5-F3DB9AF72584}" type="pres">
      <dgm:prSet presAssocID="{DE853A73-8931-45A5-959D-FDBFF9449DBE}" presName="accentRepeatNode" presStyleLbl="solidFgAcc1" presStyleIdx="2" presStyleCnt="5"/>
      <dgm:spPr/>
    </dgm:pt>
    <dgm:pt modelId="{A81276A4-E3E8-4836-AE7A-AFFF0617C8D1}" type="pres">
      <dgm:prSet presAssocID="{6B711874-CE29-4852-BE3A-685D9B8E4C1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53474-1C9D-4927-AE5C-53F835684043}" type="pres">
      <dgm:prSet presAssocID="{6B711874-CE29-4852-BE3A-685D9B8E4C18}" presName="accent_4" presStyleCnt="0"/>
      <dgm:spPr/>
    </dgm:pt>
    <dgm:pt modelId="{274353E0-8C42-4D59-9A60-767A74EF2719}" type="pres">
      <dgm:prSet presAssocID="{6B711874-CE29-4852-BE3A-685D9B8E4C18}" presName="accentRepeatNode" presStyleLbl="solidFgAcc1" presStyleIdx="3" presStyleCnt="5"/>
      <dgm:spPr/>
    </dgm:pt>
    <dgm:pt modelId="{653F12CD-C1B4-415E-A2A2-74455905AE31}" type="pres">
      <dgm:prSet presAssocID="{042D37A4-FC15-4323-A015-E12B1DADD88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50CB3-D332-40C1-B0AE-2084648BB863}" type="pres">
      <dgm:prSet presAssocID="{042D37A4-FC15-4323-A015-E12B1DADD888}" presName="accent_5" presStyleCnt="0"/>
      <dgm:spPr/>
    </dgm:pt>
    <dgm:pt modelId="{990B14A3-5374-4E23-859B-E5A78B4B5FB5}" type="pres">
      <dgm:prSet presAssocID="{042D37A4-FC15-4323-A015-E12B1DADD888}" presName="accentRepeatNode" presStyleLbl="solidFgAcc1" presStyleIdx="4" presStyleCnt="5"/>
      <dgm:spPr/>
    </dgm:pt>
  </dgm:ptLst>
  <dgm:cxnLst>
    <dgm:cxn modelId="{4428BF4E-8337-485D-B52D-AB93B887C4DC}" srcId="{0485F1D6-9F40-4ECD-BE9A-1DE9E5CBED92}" destId="{DE853A73-8931-45A5-959D-FDBFF9449DBE}" srcOrd="2" destOrd="0" parTransId="{F0E13A7A-A6E7-4754-ACDB-13FF9B9ADCB0}" sibTransId="{0EB4DD08-BAD6-4943-9434-C77CC50546C4}"/>
    <dgm:cxn modelId="{9791E6E6-BC29-4FEA-997A-763F6FB0023D}" srcId="{0485F1D6-9F40-4ECD-BE9A-1DE9E5CBED92}" destId="{EC50008E-535A-4811-AFED-7976B964E6C9}" srcOrd="1" destOrd="0" parTransId="{63FAFD69-9135-4203-8A32-C97F37E10E0E}" sibTransId="{1D115A0F-D739-4DEF-8AED-3990BB8B5EE2}"/>
    <dgm:cxn modelId="{75FB6790-C154-4DC0-B760-2F15AA1AA23A}" type="presOf" srcId="{6B711874-CE29-4852-BE3A-685D9B8E4C18}" destId="{A81276A4-E3E8-4836-AE7A-AFFF0617C8D1}" srcOrd="0" destOrd="0" presId="urn:microsoft.com/office/officeart/2008/layout/VerticalCurvedList"/>
    <dgm:cxn modelId="{C18596CA-F5D7-47C3-B672-635264391D9E}" type="presOf" srcId="{6D8A9486-E29A-4666-9D88-91724FB05512}" destId="{13368DCD-1DF5-4B9C-AA14-E90D359E431D}" srcOrd="0" destOrd="0" presId="urn:microsoft.com/office/officeart/2008/layout/VerticalCurvedList"/>
    <dgm:cxn modelId="{FDCD0FD3-761D-4D8E-A565-E1FAFB72B772}" srcId="{0485F1D6-9F40-4ECD-BE9A-1DE9E5CBED92}" destId="{6D8A9486-E29A-4666-9D88-91724FB05512}" srcOrd="0" destOrd="0" parTransId="{F60EFFEB-647A-4D20-88AF-9DBB3188D21F}" sibTransId="{23FE3E35-9F87-467C-9515-889052F7FBCA}"/>
    <dgm:cxn modelId="{B40D5163-DE14-4463-8FB2-95A04C155DC8}" type="presOf" srcId="{DE853A73-8931-45A5-959D-FDBFF9449DBE}" destId="{328810F6-2B71-440B-9516-2BEF358BF9CD}" srcOrd="0" destOrd="0" presId="urn:microsoft.com/office/officeart/2008/layout/VerticalCurvedList"/>
    <dgm:cxn modelId="{95BA6CA2-3816-4FB8-8DF4-9FA0C1548235}" type="presOf" srcId="{23FE3E35-9F87-467C-9515-889052F7FBCA}" destId="{73E8FA8F-9133-452E-B4BF-874A3364F895}" srcOrd="0" destOrd="0" presId="urn:microsoft.com/office/officeart/2008/layout/VerticalCurvedList"/>
    <dgm:cxn modelId="{6DF5B2B5-EF04-46C4-A8A0-3611B19052E5}" type="presOf" srcId="{0485F1D6-9F40-4ECD-BE9A-1DE9E5CBED92}" destId="{E7AB6F14-2277-4C12-904B-745C3C5C7AA6}" srcOrd="0" destOrd="0" presId="urn:microsoft.com/office/officeart/2008/layout/VerticalCurvedList"/>
    <dgm:cxn modelId="{433E4BC8-85EF-4ABC-97FC-BB2A85C140A1}" srcId="{0485F1D6-9F40-4ECD-BE9A-1DE9E5CBED92}" destId="{042D37A4-FC15-4323-A015-E12B1DADD888}" srcOrd="4" destOrd="0" parTransId="{64A1799E-C9A9-4310-AD85-3FB15FB5D233}" sibTransId="{5364A8E5-3408-40A6-B9E8-786858AC001E}"/>
    <dgm:cxn modelId="{B5B8BDFB-CB77-49CB-AF2E-315D6E07AA43}" type="presOf" srcId="{042D37A4-FC15-4323-A015-E12B1DADD888}" destId="{653F12CD-C1B4-415E-A2A2-74455905AE31}" srcOrd="0" destOrd="0" presId="urn:microsoft.com/office/officeart/2008/layout/VerticalCurvedList"/>
    <dgm:cxn modelId="{8D27CC47-12FF-45C4-ABC8-C2E4ABD66FFE}" srcId="{0485F1D6-9F40-4ECD-BE9A-1DE9E5CBED92}" destId="{6B711874-CE29-4852-BE3A-685D9B8E4C18}" srcOrd="3" destOrd="0" parTransId="{AD04CAE1-63B2-4522-A0C5-92C68DB52313}" sibTransId="{F8B1140B-F1B5-439E-A446-FC7A9CDD9B78}"/>
    <dgm:cxn modelId="{C91A3400-3917-4847-B4B4-6A39204549B0}" type="presOf" srcId="{EC50008E-535A-4811-AFED-7976B964E6C9}" destId="{458ABE9F-0683-4296-B75A-C8DAC04257B7}" srcOrd="0" destOrd="0" presId="urn:microsoft.com/office/officeart/2008/layout/VerticalCurvedList"/>
    <dgm:cxn modelId="{2198FFFA-EF09-4831-BA3E-1E266F33B8FF}" type="presParOf" srcId="{E7AB6F14-2277-4C12-904B-745C3C5C7AA6}" destId="{AB430FA9-54C4-43E1-A7BA-1CB1D5773291}" srcOrd="0" destOrd="0" presId="urn:microsoft.com/office/officeart/2008/layout/VerticalCurvedList"/>
    <dgm:cxn modelId="{6256123A-4B10-4F4E-B773-336D60D00DC0}" type="presParOf" srcId="{AB430FA9-54C4-43E1-A7BA-1CB1D5773291}" destId="{6C095F9A-8158-466A-9E40-569854DF0FDF}" srcOrd="0" destOrd="0" presId="urn:microsoft.com/office/officeart/2008/layout/VerticalCurvedList"/>
    <dgm:cxn modelId="{AE5D7F8F-EE67-424A-BDD7-47B61D0F6859}" type="presParOf" srcId="{6C095F9A-8158-466A-9E40-569854DF0FDF}" destId="{F9325D91-6ADE-41D9-9F7E-A2AE76C9DEE0}" srcOrd="0" destOrd="0" presId="urn:microsoft.com/office/officeart/2008/layout/VerticalCurvedList"/>
    <dgm:cxn modelId="{CDAAE32E-21DD-44AD-8045-DAD4BA77E021}" type="presParOf" srcId="{6C095F9A-8158-466A-9E40-569854DF0FDF}" destId="{73E8FA8F-9133-452E-B4BF-874A3364F895}" srcOrd="1" destOrd="0" presId="urn:microsoft.com/office/officeart/2008/layout/VerticalCurvedList"/>
    <dgm:cxn modelId="{CE65A323-01A0-40D1-9EE3-BE24B1161359}" type="presParOf" srcId="{6C095F9A-8158-466A-9E40-569854DF0FDF}" destId="{DC8BC62E-1C9E-440C-8A50-154BCCBCCA27}" srcOrd="2" destOrd="0" presId="urn:microsoft.com/office/officeart/2008/layout/VerticalCurvedList"/>
    <dgm:cxn modelId="{9FD71D31-B53F-4C9B-A15E-73D9B7E67B88}" type="presParOf" srcId="{6C095F9A-8158-466A-9E40-569854DF0FDF}" destId="{535205BB-0F09-48BB-ADF5-20F763248D34}" srcOrd="3" destOrd="0" presId="urn:microsoft.com/office/officeart/2008/layout/VerticalCurvedList"/>
    <dgm:cxn modelId="{6E3DEF96-C383-4771-A16B-5891BA23A9A2}" type="presParOf" srcId="{AB430FA9-54C4-43E1-A7BA-1CB1D5773291}" destId="{13368DCD-1DF5-4B9C-AA14-E90D359E431D}" srcOrd="1" destOrd="0" presId="urn:microsoft.com/office/officeart/2008/layout/VerticalCurvedList"/>
    <dgm:cxn modelId="{F7983F19-A952-4007-B397-F8979D9F27A7}" type="presParOf" srcId="{AB430FA9-54C4-43E1-A7BA-1CB1D5773291}" destId="{0E9F64C7-7ABF-4B5A-8C45-F0D34599C21E}" srcOrd="2" destOrd="0" presId="urn:microsoft.com/office/officeart/2008/layout/VerticalCurvedList"/>
    <dgm:cxn modelId="{3A200896-9BB6-4DE9-B5A4-3BF299D6E8FD}" type="presParOf" srcId="{0E9F64C7-7ABF-4B5A-8C45-F0D34599C21E}" destId="{272E515D-C6B7-4949-B90A-21FB98DA9492}" srcOrd="0" destOrd="0" presId="urn:microsoft.com/office/officeart/2008/layout/VerticalCurvedList"/>
    <dgm:cxn modelId="{6E52DF9E-8DEE-4A7F-A765-296A90AD5E10}" type="presParOf" srcId="{AB430FA9-54C4-43E1-A7BA-1CB1D5773291}" destId="{458ABE9F-0683-4296-B75A-C8DAC04257B7}" srcOrd="3" destOrd="0" presId="urn:microsoft.com/office/officeart/2008/layout/VerticalCurvedList"/>
    <dgm:cxn modelId="{E0D3882B-9A2B-47BE-8B84-DCB1D7E28D26}" type="presParOf" srcId="{AB430FA9-54C4-43E1-A7BA-1CB1D5773291}" destId="{CCC31BF2-2A96-4503-B4E2-20D3002FC04A}" srcOrd="4" destOrd="0" presId="urn:microsoft.com/office/officeart/2008/layout/VerticalCurvedList"/>
    <dgm:cxn modelId="{0750B30E-69FB-45D1-844D-F3D885564F2E}" type="presParOf" srcId="{CCC31BF2-2A96-4503-B4E2-20D3002FC04A}" destId="{A6ADD158-B9B0-4348-A2BE-60F754546939}" srcOrd="0" destOrd="0" presId="urn:microsoft.com/office/officeart/2008/layout/VerticalCurvedList"/>
    <dgm:cxn modelId="{DFC2954A-BAF9-43DD-A2C5-81C3BA3A798B}" type="presParOf" srcId="{AB430FA9-54C4-43E1-A7BA-1CB1D5773291}" destId="{328810F6-2B71-440B-9516-2BEF358BF9CD}" srcOrd="5" destOrd="0" presId="urn:microsoft.com/office/officeart/2008/layout/VerticalCurvedList"/>
    <dgm:cxn modelId="{DA06884F-614B-4EA8-BBD2-731B330545DA}" type="presParOf" srcId="{AB430FA9-54C4-43E1-A7BA-1CB1D5773291}" destId="{63A3EBF0-FA78-4C15-B53C-9733B0B9B7D5}" srcOrd="6" destOrd="0" presId="urn:microsoft.com/office/officeart/2008/layout/VerticalCurvedList"/>
    <dgm:cxn modelId="{061E3A7D-ED99-46C1-8DC0-ACF9FE7C9E8C}" type="presParOf" srcId="{63A3EBF0-FA78-4C15-B53C-9733B0B9B7D5}" destId="{0FF610F9-C76C-4B15-BCC5-F3DB9AF72584}" srcOrd="0" destOrd="0" presId="urn:microsoft.com/office/officeart/2008/layout/VerticalCurvedList"/>
    <dgm:cxn modelId="{C6168A35-5D76-4C0D-BEDB-76911E02077C}" type="presParOf" srcId="{AB430FA9-54C4-43E1-A7BA-1CB1D5773291}" destId="{A81276A4-E3E8-4836-AE7A-AFFF0617C8D1}" srcOrd="7" destOrd="0" presId="urn:microsoft.com/office/officeart/2008/layout/VerticalCurvedList"/>
    <dgm:cxn modelId="{BC372EE3-B81B-45E4-9ECF-AC94463A815A}" type="presParOf" srcId="{AB430FA9-54C4-43E1-A7BA-1CB1D5773291}" destId="{6DD53474-1C9D-4927-AE5C-53F835684043}" srcOrd="8" destOrd="0" presId="urn:microsoft.com/office/officeart/2008/layout/VerticalCurvedList"/>
    <dgm:cxn modelId="{C58D7420-0E49-457D-8B74-0BCCA2F49963}" type="presParOf" srcId="{6DD53474-1C9D-4927-AE5C-53F835684043}" destId="{274353E0-8C42-4D59-9A60-767A74EF2719}" srcOrd="0" destOrd="0" presId="urn:microsoft.com/office/officeart/2008/layout/VerticalCurvedList"/>
    <dgm:cxn modelId="{995F0354-1AE6-4DB1-B9D0-B3F9E38CC61A}" type="presParOf" srcId="{AB430FA9-54C4-43E1-A7BA-1CB1D5773291}" destId="{653F12CD-C1B4-415E-A2A2-74455905AE31}" srcOrd="9" destOrd="0" presId="urn:microsoft.com/office/officeart/2008/layout/VerticalCurvedList"/>
    <dgm:cxn modelId="{C0BC38E7-897A-4544-B8AB-234AF23041D9}" type="presParOf" srcId="{AB430FA9-54C4-43E1-A7BA-1CB1D5773291}" destId="{61E50CB3-D332-40C1-B0AE-2084648BB863}" srcOrd="10" destOrd="0" presId="urn:microsoft.com/office/officeart/2008/layout/VerticalCurvedList"/>
    <dgm:cxn modelId="{EA740D2C-6E4A-4764-8F4D-E1A58BC3871A}" type="presParOf" srcId="{61E50CB3-D332-40C1-B0AE-2084648BB863}" destId="{990B14A3-5374-4E23-859B-E5A78B4B5F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0083B5-6ACD-4184-BA7E-60C2A8C4E6A6}" type="doc">
      <dgm:prSet loTypeId="urn:microsoft.com/office/officeart/2005/8/layout/cycle4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CADE96F-26B5-4182-99B9-D01628AC1F76}">
      <dgm:prSet custT="1"/>
      <dgm:spPr/>
      <dgm:t>
        <a:bodyPr/>
        <a:lstStyle/>
        <a:p>
          <a:pPr rtl="0"/>
          <a:r>
            <a:rPr lang="ru-RU" sz="1400" dirty="0" smtClean="0"/>
            <a:t>Новые дисциплины</a:t>
          </a:r>
          <a:endParaRPr lang="ru-RU" sz="1400" dirty="0"/>
        </a:p>
      </dgm:t>
    </dgm:pt>
    <dgm:pt modelId="{379DD8A1-129E-4996-A8EB-614DF170C2D9}" type="parTrans" cxnId="{D57CEA2D-6F51-446D-BD2D-274E6281B579}">
      <dgm:prSet/>
      <dgm:spPr/>
      <dgm:t>
        <a:bodyPr/>
        <a:lstStyle/>
        <a:p>
          <a:endParaRPr lang="ru-RU"/>
        </a:p>
      </dgm:t>
    </dgm:pt>
    <dgm:pt modelId="{1DD1633A-6F7D-4225-999F-06E9F8F12FBA}" type="sibTrans" cxnId="{D57CEA2D-6F51-446D-BD2D-274E6281B579}">
      <dgm:prSet/>
      <dgm:spPr/>
      <dgm:t>
        <a:bodyPr/>
        <a:lstStyle/>
        <a:p>
          <a:endParaRPr lang="ru-RU"/>
        </a:p>
      </dgm:t>
    </dgm:pt>
    <dgm:pt modelId="{E92259BB-F424-48B2-96C1-E633C84F53B5}">
      <dgm:prSet custT="1"/>
      <dgm:spPr/>
      <dgm:t>
        <a:bodyPr/>
        <a:lstStyle/>
        <a:p>
          <a:pPr rtl="0"/>
          <a:r>
            <a:rPr lang="ru-RU" sz="1400" dirty="0" smtClean="0"/>
            <a:t>Новые  практики</a:t>
          </a:r>
          <a:endParaRPr lang="ru-RU" sz="1400" dirty="0"/>
        </a:p>
      </dgm:t>
    </dgm:pt>
    <dgm:pt modelId="{B9819045-9F66-49F8-9DBE-E4B31585DFBD}" type="parTrans" cxnId="{93EFD389-B449-4F6B-A612-EFBA570F4474}">
      <dgm:prSet/>
      <dgm:spPr/>
      <dgm:t>
        <a:bodyPr/>
        <a:lstStyle/>
        <a:p>
          <a:endParaRPr lang="ru-RU"/>
        </a:p>
      </dgm:t>
    </dgm:pt>
    <dgm:pt modelId="{EA04945E-59A2-4224-84A3-27D70D20FDD6}" type="sibTrans" cxnId="{93EFD389-B449-4F6B-A612-EFBA570F4474}">
      <dgm:prSet/>
      <dgm:spPr/>
      <dgm:t>
        <a:bodyPr/>
        <a:lstStyle/>
        <a:p>
          <a:endParaRPr lang="ru-RU"/>
        </a:p>
      </dgm:t>
    </dgm:pt>
    <dgm:pt modelId="{9BB16D69-F620-43F3-A050-7126CF5F0079}">
      <dgm:prSet custT="1"/>
      <dgm:spPr/>
      <dgm:t>
        <a:bodyPr/>
        <a:lstStyle/>
        <a:p>
          <a:endParaRPr lang="ru-RU" sz="1400" dirty="0" smtClean="0"/>
        </a:p>
        <a:p>
          <a:r>
            <a:rPr lang="ru-RU" sz="1400" dirty="0" smtClean="0"/>
            <a:t>Компетенции и индикаторы достижения компетенций</a:t>
          </a:r>
          <a:endParaRPr lang="ru-RU" sz="1400" dirty="0"/>
        </a:p>
      </dgm:t>
    </dgm:pt>
    <dgm:pt modelId="{EC5899FC-BDE0-43F2-B690-34CF203EC5D9}" type="parTrans" cxnId="{981B351F-5687-464F-9A71-C15D34821765}">
      <dgm:prSet/>
      <dgm:spPr/>
      <dgm:t>
        <a:bodyPr/>
        <a:lstStyle/>
        <a:p>
          <a:endParaRPr lang="ru-RU"/>
        </a:p>
      </dgm:t>
    </dgm:pt>
    <dgm:pt modelId="{31682217-8A54-4DCF-BF10-6985939CEEA1}" type="sibTrans" cxnId="{981B351F-5687-464F-9A71-C15D34821765}">
      <dgm:prSet/>
      <dgm:spPr/>
      <dgm:t>
        <a:bodyPr/>
        <a:lstStyle/>
        <a:p>
          <a:endParaRPr lang="ru-RU"/>
        </a:p>
      </dgm:t>
    </dgm:pt>
    <dgm:pt modelId="{0C04EF16-8CB5-4C6F-B51D-9A770887E482}">
      <dgm:prSet custT="1"/>
      <dgm:spPr/>
      <dgm:t>
        <a:bodyPr/>
        <a:lstStyle/>
        <a:p>
          <a:r>
            <a:rPr lang="ru-RU" sz="1400" dirty="0" smtClean="0"/>
            <a:t>Качественно обновлено содержание ОП</a:t>
          </a:r>
          <a:endParaRPr lang="ru-RU" sz="1400" dirty="0"/>
        </a:p>
      </dgm:t>
    </dgm:pt>
    <dgm:pt modelId="{8E3BB90A-9093-4382-8C74-394F0F25392D}" type="parTrans" cxnId="{335F97FA-A267-4D49-ABD2-ECC133777E66}">
      <dgm:prSet/>
      <dgm:spPr/>
      <dgm:t>
        <a:bodyPr/>
        <a:lstStyle/>
        <a:p>
          <a:endParaRPr lang="ru-RU"/>
        </a:p>
      </dgm:t>
    </dgm:pt>
    <dgm:pt modelId="{0A2EDA93-3CD5-497A-AFB9-6EB0EBB4C603}" type="sibTrans" cxnId="{335F97FA-A267-4D49-ABD2-ECC133777E66}">
      <dgm:prSet/>
      <dgm:spPr/>
      <dgm:t>
        <a:bodyPr/>
        <a:lstStyle/>
        <a:p>
          <a:endParaRPr lang="ru-RU"/>
        </a:p>
      </dgm:t>
    </dgm:pt>
    <dgm:pt modelId="{C6980658-E1EC-4BDF-9481-7717A25E5621}">
      <dgm:prSet/>
      <dgm:spPr/>
      <dgm:t>
        <a:bodyPr/>
        <a:lstStyle/>
        <a:p>
          <a:endParaRPr lang="ru-RU"/>
        </a:p>
      </dgm:t>
    </dgm:pt>
    <dgm:pt modelId="{77C59593-6269-40F8-852D-493B985A32AD}" type="parTrans" cxnId="{A9E49C22-F1EF-4197-820C-ED474A7AED2C}">
      <dgm:prSet/>
      <dgm:spPr/>
      <dgm:t>
        <a:bodyPr/>
        <a:lstStyle/>
        <a:p>
          <a:endParaRPr lang="ru-RU"/>
        </a:p>
      </dgm:t>
    </dgm:pt>
    <dgm:pt modelId="{0C86867A-DD0C-4D17-A090-4159E6CC5D04}" type="sibTrans" cxnId="{A9E49C22-F1EF-4197-820C-ED474A7AED2C}">
      <dgm:prSet/>
      <dgm:spPr/>
      <dgm:t>
        <a:bodyPr/>
        <a:lstStyle/>
        <a:p>
          <a:endParaRPr lang="ru-RU"/>
        </a:p>
      </dgm:t>
    </dgm:pt>
    <dgm:pt modelId="{26B46523-1221-439B-91FF-B07520B7B2B0}">
      <dgm:prSet/>
      <dgm:spPr/>
      <dgm:t>
        <a:bodyPr/>
        <a:lstStyle/>
        <a:p>
          <a:endParaRPr lang="ru-RU"/>
        </a:p>
      </dgm:t>
    </dgm:pt>
    <dgm:pt modelId="{CCF8A786-92A9-46C3-A664-107207AD202A}" type="parTrans" cxnId="{EB6CD642-B7CF-425E-B4BB-712E4A2CECCB}">
      <dgm:prSet/>
      <dgm:spPr/>
      <dgm:t>
        <a:bodyPr/>
        <a:lstStyle/>
        <a:p>
          <a:endParaRPr lang="ru-RU"/>
        </a:p>
      </dgm:t>
    </dgm:pt>
    <dgm:pt modelId="{3D2223A1-5653-4953-86A5-BA8FA89814E7}" type="sibTrans" cxnId="{EB6CD642-B7CF-425E-B4BB-712E4A2CECCB}">
      <dgm:prSet/>
      <dgm:spPr/>
      <dgm:t>
        <a:bodyPr/>
        <a:lstStyle/>
        <a:p>
          <a:endParaRPr lang="ru-RU"/>
        </a:p>
      </dgm:t>
    </dgm:pt>
    <dgm:pt modelId="{95B9D00B-9BA7-4B17-BA5D-B04EC1DF990E}">
      <dgm:prSet/>
      <dgm:spPr/>
      <dgm:t>
        <a:bodyPr/>
        <a:lstStyle/>
        <a:p>
          <a:endParaRPr lang="ru-RU"/>
        </a:p>
      </dgm:t>
    </dgm:pt>
    <dgm:pt modelId="{F4DDA3CD-32A7-4A6A-92C9-1B39C32C4A0F}" type="parTrans" cxnId="{4B87D347-59AE-471D-805C-8376E270ED5C}">
      <dgm:prSet/>
      <dgm:spPr/>
      <dgm:t>
        <a:bodyPr/>
        <a:lstStyle/>
        <a:p>
          <a:endParaRPr lang="ru-RU"/>
        </a:p>
      </dgm:t>
    </dgm:pt>
    <dgm:pt modelId="{715F179B-39E1-4468-8027-5C0A56684540}" type="sibTrans" cxnId="{4B87D347-59AE-471D-805C-8376E270ED5C}">
      <dgm:prSet/>
      <dgm:spPr/>
      <dgm:t>
        <a:bodyPr/>
        <a:lstStyle/>
        <a:p>
          <a:endParaRPr lang="ru-RU"/>
        </a:p>
      </dgm:t>
    </dgm:pt>
    <dgm:pt modelId="{E1E0891A-5A2B-4012-BBB6-26DF09A09411}">
      <dgm:prSet/>
      <dgm:spPr/>
      <dgm:t>
        <a:bodyPr/>
        <a:lstStyle/>
        <a:p>
          <a:endParaRPr lang="ru-RU"/>
        </a:p>
      </dgm:t>
    </dgm:pt>
    <dgm:pt modelId="{AA3F0553-2FCF-4B10-A01D-7B1884F12295}" type="parTrans" cxnId="{DBE8AA78-E109-40D6-903F-8C14FED3FDD1}">
      <dgm:prSet/>
      <dgm:spPr/>
      <dgm:t>
        <a:bodyPr/>
        <a:lstStyle/>
        <a:p>
          <a:endParaRPr lang="ru-RU"/>
        </a:p>
      </dgm:t>
    </dgm:pt>
    <dgm:pt modelId="{70144AE8-A6CF-4FC5-B5DF-1ADC557A123C}" type="sibTrans" cxnId="{DBE8AA78-E109-40D6-903F-8C14FED3FDD1}">
      <dgm:prSet/>
      <dgm:spPr/>
      <dgm:t>
        <a:bodyPr/>
        <a:lstStyle/>
        <a:p>
          <a:endParaRPr lang="ru-RU"/>
        </a:p>
      </dgm:t>
    </dgm:pt>
    <dgm:pt modelId="{9D383DF2-06E8-4AE2-B9D1-6EB54BC0F5F4}">
      <dgm:prSet/>
      <dgm:spPr/>
      <dgm:t>
        <a:bodyPr/>
        <a:lstStyle/>
        <a:p>
          <a:endParaRPr lang="ru-RU"/>
        </a:p>
      </dgm:t>
    </dgm:pt>
    <dgm:pt modelId="{7806C35A-0676-46AD-98B6-F400A9D38A69}" type="parTrans" cxnId="{E1FFE586-4112-410F-B3DD-581A989701F6}">
      <dgm:prSet/>
      <dgm:spPr/>
      <dgm:t>
        <a:bodyPr/>
        <a:lstStyle/>
        <a:p>
          <a:endParaRPr lang="ru-RU"/>
        </a:p>
      </dgm:t>
    </dgm:pt>
    <dgm:pt modelId="{86BF283D-BE72-45BF-BE55-E88803BF282A}" type="sibTrans" cxnId="{E1FFE586-4112-410F-B3DD-581A989701F6}">
      <dgm:prSet/>
      <dgm:spPr/>
      <dgm:t>
        <a:bodyPr/>
        <a:lstStyle/>
        <a:p>
          <a:endParaRPr lang="ru-RU"/>
        </a:p>
      </dgm:t>
    </dgm:pt>
    <dgm:pt modelId="{6C8F3060-A4CB-45DD-B5EB-CF018FFF0631}">
      <dgm:prSet/>
      <dgm:spPr/>
      <dgm:t>
        <a:bodyPr/>
        <a:lstStyle/>
        <a:p>
          <a:endParaRPr lang="ru-RU"/>
        </a:p>
      </dgm:t>
    </dgm:pt>
    <dgm:pt modelId="{352D5197-8808-4F16-ADDA-9C68007FCE08}" type="parTrans" cxnId="{8AEF851D-711E-4412-A4D4-B4134FF54467}">
      <dgm:prSet/>
      <dgm:spPr/>
      <dgm:t>
        <a:bodyPr/>
        <a:lstStyle/>
        <a:p>
          <a:endParaRPr lang="ru-RU"/>
        </a:p>
      </dgm:t>
    </dgm:pt>
    <dgm:pt modelId="{7DFDBA0E-75D4-4026-91A4-28BE8EA44F76}" type="sibTrans" cxnId="{8AEF851D-711E-4412-A4D4-B4134FF54467}">
      <dgm:prSet/>
      <dgm:spPr/>
      <dgm:t>
        <a:bodyPr/>
        <a:lstStyle/>
        <a:p>
          <a:endParaRPr lang="ru-RU"/>
        </a:p>
      </dgm:t>
    </dgm:pt>
    <dgm:pt modelId="{D120615F-1950-4724-8A50-9162262C0EE8}">
      <dgm:prSet/>
      <dgm:spPr/>
      <dgm:t>
        <a:bodyPr/>
        <a:lstStyle/>
        <a:p>
          <a:endParaRPr lang="ru-RU"/>
        </a:p>
      </dgm:t>
    </dgm:pt>
    <dgm:pt modelId="{7D3A5A6A-50A3-4E34-A5EE-C68A56A31303}" type="parTrans" cxnId="{068EE9A8-4B02-4BD2-880F-77628184151E}">
      <dgm:prSet/>
      <dgm:spPr/>
      <dgm:t>
        <a:bodyPr/>
        <a:lstStyle/>
        <a:p>
          <a:endParaRPr lang="ru-RU"/>
        </a:p>
      </dgm:t>
    </dgm:pt>
    <dgm:pt modelId="{0853D397-0C6E-4F6A-8FA6-5443C9C850A6}" type="sibTrans" cxnId="{068EE9A8-4B02-4BD2-880F-77628184151E}">
      <dgm:prSet/>
      <dgm:spPr/>
      <dgm:t>
        <a:bodyPr/>
        <a:lstStyle/>
        <a:p>
          <a:endParaRPr lang="ru-RU"/>
        </a:p>
      </dgm:t>
    </dgm:pt>
    <dgm:pt modelId="{9FE51007-379C-4EEF-9F02-A2E5A4919642}">
      <dgm:prSet/>
      <dgm:spPr/>
      <dgm:t>
        <a:bodyPr/>
        <a:lstStyle/>
        <a:p>
          <a:endParaRPr lang="ru-RU"/>
        </a:p>
      </dgm:t>
    </dgm:pt>
    <dgm:pt modelId="{7F949E04-97DB-469E-901F-E5DC7F545D87}" type="parTrans" cxnId="{F24DF43F-8F3D-4C3A-B9A0-F4063F6F49EA}">
      <dgm:prSet/>
      <dgm:spPr/>
      <dgm:t>
        <a:bodyPr/>
        <a:lstStyle/>
        <a:p>
          <a:endParaRPr lang="ru-RU"/>
        </a:p>
      </dgm:t>
    </dgm:pt>
    <dgm:pt modelId="{39078CA5-23A2-4F2C-A33E-C7A593EEE38E}" type="sibTrans" cxnId="{F24DF43F-8F3D-4C3A-B9A0-F4063F6F49EA}">
      <dgm:prSet/>
      <dgm:spPr/>
      <dgm:t>
        <a:bodyPr/>
        <a:lstStyle/>
        <a:p>
          <a:endParaRPr lang="ru-RU"/>
        </a:p>
      </dgm:t>
    </dgm:pt>
    <dgm:pt modelId="{BAF78B0B-73EB-4B50-8470-AC9CF99A2EDA}">
      <dgm:prSet/>
      <dgm:spPr/>
      <dgm:t>
        <a:bodyPr/>
        <a:lstStyle/>
        <a:p>
          <a:endParaRPr lang="ru-RU"/>
        </a:p>
      </dgm:t>
    </dgm:pt>
    <dgm:pt modelId="{1548EB63-1D06-4210-A967-DA8E56E01074}" type="parTrans" cxnId="{9357EA17-7ABD-40EE-AF87-005EE9492061}">
      <dgm:prSet/>
      <dgm:spPr/>
      <dgm:t>
        <a:bodyPr/>
        <a:lstStyle/>
        <a:p>
          <a:endParaRPr lang="ru-RU"/>
        </a:p>
      </dgm:t>
    </dgm:pt>
    <dgm:pt modelId="{80B1E0F8-A665-48F0-BEF1-86F43B53B20E}" type="sibTrans" cxnId="{9357EA17-7ABD-40EE-AF87-005EE9492061}">
      <dgm:prSet/>
      <dgm:spPr/>
      <dgm:t>
        <a:bodyPr/>
        <a:lstStyle/>
        <a:p>
          <a:endParaRPr lang="ru-RU"/>
        </a:p>
      </dgm:t>
    </dgm:pt>
    <dgm:pt modelId="{101227E5-EF82-45BF-A490-52ABC4B5F091}" type="pres">
      <dgm:prSet presAssocID="{9E0083B5-6ACD-4184-BA7E-60C2A8C4E6A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FF1699-4BFB-4838-8F61-C8527FA99D63}" type="pres">
      <dgm:prSet presAssocID="{9E0083B5-6ACD-4184-BA7E-60C2A8C4E6A6}" presName="children" presStyleCnt="0"/>
      <dgm:spPr/>
    </dgm:pt>
    <dgm:pt modelId="{2AEFE868-B604-4F38-BB07-60FC9F43940D}" type="pres">
      <dgm:prSet presAssocID="{9E0083B5-6ACD-4184-BA7E-60C2A8C4E6A6}" presName="childPlaceholder" presStyleCnt="0"/>
      <dgm:spPr/>
    </dgm:pt>
    <dgm:pt modelId="{441DD969-4687-4368-9295-426F0B3FF424}" type="pres">
      <dgm:prSet presAssocID="{9E0083B5-6ACD-4184-BA7E-60C2A8C4E6A6}" presName="circle" presStyleCnt="0"/>
      <dgm:spPr/>
    </dgm:pt>
    <dgm:pt modelId="{1FC0A97E-004A-417C-9CFD-C1B4CEEFB21A}" type="pres">
      <dgm:prSet presAssocID="{9E0083B5-6ACD-4184-BA7E-60C2A8C4E6A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E7F8C-9C77-49F3-AA4D-C618AE45662B}" type="pres">
      <dgm:prSet presAssocID="{9E0083B5-6ACD-4184-BA7E-60C2A8C4E6A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9C131-624E-4BAD-BBFC-2F19BD1C236A}" type="pres">
      <dgm:prSet presAssocID="{9E0083B5-6ACD-4184-BA7E-60C2A8C4E6A6}" presName="quadrant3" presStyleLbl="node1" presStyleIdx="2" presStyleCnt="4" custScaleX="99430" custScaleY="98982" custLinFactNeighborX="-705" custLinFactNeighborY="-5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B03BA-7853-4CED-99D1-124FFD3318C3}" type="pres">
      <dgm:prSet presAssocID="{9E0083B5-6ACD-4184-BA7E-60C2A8C4E6A6}" presName="quadrant4" presStyleLbl="node1" presStyleIdx="3" presStyleCnt="4" custLinFactNeighborX="2010" custLinFactNeighborY="-6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AF9E3-8164-4181-8CEA-FE540CF8D7B7}" type="pres">
      <dgm:prSet presAssocID="{9E0083B5-6ACD-4184-BA7E-60C2A8C4E6A6}" presName="quadrantPlaceholder" presStyleCnt="0"/>
      <dgm:spPr/>
    </dgm:pt>
    <dgm:pt modelId="{C06C0C5D-D5E2-4BCB-9FAB-39944FFD3E02}" type="pres">
      <dgm:prSet presAssocID="{9E0083B5-6ACD-4184-BA7E-60C2A8C4E6A6}" presName="center1" presStyleLbl="fgShp" presStyleIdx="0" presStyleCnt="2"/>
      <dgm:spPr/>
    </dgm:pt>
    <dgm:pt modelId="{230BE8BE-B776-41A3-8D73-8CCDEB7F86F7}" type="pres">
      <dgm:prSet presAssocID="{9E0083B5-6ACD-4184-BA7E-60C2A8C4E6A6}" presName="center2" presStyleLbl="fgShp" presStyleIdx="1" presStyleCnt="2"/>
      <dgm:spPr/>
    </dgm:pt>
  </dgm:ptLst>
  <dgm:cxnLst>
    <dgm:cxn modelId="{8AEF851D-711E-4412-A4D4-B4134FF54467}" srcId="{9E0083B5-6ACD-4184-BA7E-60C2A8C4E6A6}" destId="{6C8F3060-A4CB-45DD-B5EB-CF018FFF0631}" srcOrd="8" destOrd="0" parTransId="{352D5197-8808-4F16-ADDA-9C68007FCE08}" sibTransId="{7DFDBA0E-75D4-4026-91A4-28BE8EA44F76}"/>
    <dgm:cxn modelId="{F45445D0-257A-4AF5-B2D8-A0EEEA150AEB}" type="presOf" srcId="{9BB16D69-F620-43F3-A050-7126CF5F0079}" destId="{2E89C131-624E-4BAD-BBFC-2F19BD1C236A}" srcOrd="0" destOrd="0" presId="urn:microsoft.com/office/officeart/2005/8/layout/cycle4"/>
    <dgm:cxn modelId="{D57CEA2D-6F51-446D-BD2D-274E6281B579}" srcId="{9E0083B5-6ACD-4184-BA7E-60C2A8C4E6A6}" destId="{ACADE96F-26B5-4182-99B9-D01628AC1F76}" srcOrd="0" destOrd="0" parTransId="{379DD8A1-129E-4996-A8EB-614DF170C2D9}" sibTransId="{1DD1633A-6F7D-4225-999F-06E9F8F12FBA}"/>
    <dgm:cxn modelId="{335F97FA-A267-4D49-ABD2-ECC133777E66}" srcId="{9E0083B5-6ACD-4184-BA7E-60C2A8C4E6A6}" destId="{0C04EF16-8CB5-4C6F-B51D-9A770887E482}" srcOrd="3" destOrd="0" parTransId="{8E3BB90A-9093-4382-8C74-394F0F25392D}" sibTransId="{0A2EDA93-3CD5-497A-AFB9-6EB0EBB4C603}"/>
    <dgm:cxn modelId="{068EE9A8-4B02-4BD2-880F-77628184151E}" srcId="{9E0083B5-6ACD-4184-BA7E-60C2A8C4E6A6}" destId="{D120615F-1950-4724-8A50-9162262C0EE8}" srcOrd="6" destOrd="0" parTransId="{7D3A5A6A-50A3-4E34-A5EE-C68A56A31303}" sibTransId="{0853D397-0C6E-4F6A-8FA6-5443C9C850A6}"/>
    <dgm:cxn modelId="{D4FAC643-38D4-4EDD-B55C-53BE1EB71E41}" type="presOf" srcId="{E92259BB-F424-48B2-96C1-E633C84F53B5}" destId="{E22E7F8C-9C77-49F3-AA4D-C618AE45662B}" srcOrd="0" destOrd="0" presId="urn:microsoft.com/office/officeart/2005/8/layout/cycle4"/>
    <dgm:cxn modelId="{F24DF43F-8F3D-4C3A-B9A0-F4063F6F49EA}" srcId="{9E0083B5-6ACD-4184-BA7E-60C2A8C4E6A6}" destId="{9FE51007-379C-4EEF-9F02-A2E5A4919642}" srcOrd="4" destOrd="0" parTransId="{7F949E04-97DB-469E-901F-E5DC7F545D87}" sibTransId="{39078CA5-23A2-4F2C-A33E-C7A593EEE38E}"/>
    <dgm:cxn modelId="{93EFD389-B449-4F6B-A612-EFBA570F4474}" srcId="{9E0083B5-6ACD-4184-BA7E-60C2A8C4E6A6}" destId="{E92259BB-F424-48B2-96C1-E633C84F53B5}" srcOrd="1" destOrd="0" parTransId="{B9819045-9F66-49F8-9DBE-E4B31585DFBD}" sibTransId="{EA04945E-59A2-4224-84A3-27D70D20FDD6}"/>
    <dgm:cxn modelId="{A9E49C22-F1EF-4197-820C-ED474A7AED2C}" srcId="{9E0083B5-6ACD-4184-BA7E-60C2A8C4E6A6}" destId="{C6980658-E1EC-4BDF-9481-7717A25E5621}" srcOrd="11" destOrd="0" parTransId="{77C59593-6269-40F8-852D-493B985A32AD}" sibTransId="{0C86867A-DD0C-4D17-A090-4159E6CC5D04}"/>
    <dgm:cxn modelId="{FEC065E8-2843-4F7A-9D19-5B359B2D6727}" type="presOf" srcId="{9E0083B5-6ACD-4184-BA7E-60C2A8C4E6A6}" destId="{101227E5-EF82-45BF-A490-52ABC4B5F091}" srcOrd="0" destOrd="0" presId="urn:microsoft.com/office/officeart/2005/8/layout/cycle4"/>
    <dgm:cxn modelId="{E1FFE586-4112-410F-B3DD-581A989701F6}" srcId="{9E0083B5-6ACD-4184-BA7E-60C2A8C4E6A6}" destId="{9D383DF2-06E8-4AE2-B9D1-6EB54BC0F5F4}" srcOrd="7" destOrd="0" parTransId="{7806C35A-0676-46AD-98B6-F400A9D38A69}" sibTransId="{86BF283D-BE72-45BF-BE55-E88803BF282A}"/>
    <dgm:cxn modelId="{9357EA17-7ABD-40EE-AF87-005EE9492061}" srcId="{9E0083B5-6ACD-4184-BA7E-60C2A8C4E6A6}" destId="{BAF78B0B-73EB-4B50-8470-AC9CF99A2EDA}" srcOrd="5" destOrd="0" parTransId="{1548EB63-1D06-4210-A967-DA8E56E01074}" sibTransId="{80B1E0F8-A665-48F0-BEF1-86F43B53B20E}"/>
    <dgm:cxn modelId="{4B87D347-59AE-471D-805C-8376E270ED5C}" srcId="{9E0083B5-6ACD-4184-BA7E-60C2A8C4E6A6}" destId="{95B9D00B-9BA7-4B17-BA5D-B04EC1DF990E}" srcOrd="9" destOrd="0" parTransId="{F4DDA3CD-32A7-4A6A-92C9-1B39C32C4A0F}" sibTransId="{715F179B-39E1-4468-8027-5C0A56684540}"/>
    <dgm:cxn modelId="{981B351F-5687-464F-9A71-C15D34821765}" srcId="{9E0083B5-6ACD-4184-BA7E-60C2A8C4E6A6}" destId="{9BB16D69-F620-43F3-A050-7126CF5F0079}" srcOrd="2" destOrd="0" parTransId="{EC5899FC-BDE0-43F2-B690-34CF203EC5D9}" sibTransId="{31682217-8A54-4DCF-BF10-6985939CEEA1}"/>
    <dgm:cxn modelId="{FD0A6293-BB73-4B33-9AAF-5452C452C3E3}" type="presOf" srcId="{0C04EF16-8CB5-4C6F-B51D-9A770887E482}" destId="{2F1B03BA-7853-4CED-99D1-124FFD3318C3}" srcOrd="0" destOrd="0" presId="urn:microsoft.com/office/officeart/2005/8/layout/cycle4"/>
    <dgm:cxn modelId="{DBE8AA78-E109-40D6-903F-8C14FED3FDD1}" srcId="{9E0083B5-6ACD-4184-BA7E-60C2A8C4E6A6}" destId="{E1E0891A-5A2B-4012-BBB6-26DF09A09411}" srcOrd="10" destOrd="0" parTransId="{AA3F0553-2FCF-4B10-A01D-7B1884F12295}" sibTransId="{70144AE8-A6CF-4FC5-B5DF-1ADC557A123C}"/>
    <dgm:cxn modelId="{EB6CD642-B7CF-425E-B4BB-712E4A2CECCB}" srcId="{9E0083B5-6ACD-4184-BA7E-60C2A8C4E6A6}" destId="{26B46523-1221-439B-91FF-B07520B7B2B0}" srcOrd="12" destOrd="0" parTransId="{CCF8A786-92A9-46C3-A664-107207AD202A}" sibTransId="{3D2223A1-5653-4953-86A5-BA8FA89814E7}"/>
    <dgm:cxn modelId="{F14CC57B-A62C-41CD-B8FF-6F84795877D6}" type="presOf" srcId="{ACADE96F-26B5-4182-99B9-D01628AC1F76}" destId="{1FC0A97E-004A-417C-9CFD-C1B4CEEFB21A}" srcOrd="0" destOrd="0" presId="urn:microsoft.com/office/officeart/2005/8/layout/cycle4"/>
    <dgm:cxn modelId="{939E3DD1-2D76-455F-BF49-06A80083160B}" type="presParOf" srcId="{101227E5-EF82-45BF-A490-52ABC4B5F091}" destId="{92FF1699-4BFB-4838-8F61-C8527FA99D63}" srcOrd="0" destOrd="0" presId="urn:microsoft.com/office/officeart/2005/8/layout/cycle4"/>
    <dgm:cxn modelId="{F2251D59-9040-49DF-BCF3-F9163A90F615}" type="presParOf" srcId="{92FF1699-4BFB-4838-8F61-C8527FA99D63}" destId="{2AEFE868-B604-4F38-BB07-60FC9F43940D}" srcOrd="0" destOrd="0" presId="urn:microsoft.com/office/officeart/2005/8/layout/cycle4"/>
    <dgm:cxn modelId="{5A65561D-F2E8-4A0A-89D5-0CBE6BDC35D2}" type="presParOf" srcId="{101227E5-EF82-45BF-A490-52ABC4B5F091}" destId="{441DD969-4687-4368-9295-426F0B3FF424}" srcOrd="1" destOrd="0" presId="urn:microsoft.com/office/officeart/2005/8/layout/cycle4"/>
    <dgm:cxn modelId="{91634D46-6B3C-4608-87E4-D3F7611A1343}" type="presParOf" srcId="{441DD969-4687-4368-9295-426F0B3FF424}" destId="{1FC0A97E-004A-417C-9CFD-C1B4CEEFB21A}" srcOrd="0" destOrd="0" presId="urn:microsoft.com/office/officeart/2005/8/layout/cycle4"/>
    <dgm:cxn modelId="{6BA4DFD8-0BC5-45F1-B6CE-488E4D91A498}" type="presParOf" srcId="{441DD969-4687-4368-9295-426F0B3FF424}" destId="{E22E7F8C-9C77-49F3-AA4D-C618AE45662B}" srcOrd="1" destOrd="0" presId="urn:microsoft.com/office/officeart/2005/8/layout/cycle4"/>
    <dgm:cxn modelId="{89B5287A-D1BD-4080-AA52-8A927E5BB9B8}" type="presParOf" srcId="{441DD969-4687-4368-9295-426F0B3FF424}" destId="{2E89C131-624E-4BAD-BBFC-2F19BD1C236A}" srcOrd="2" destOrd="0" presId="urn:microsoft.com/office/officeart/2005/8/layout/cycle4"/>
    <dgm:cxn modelId="{8EB64F0B-AEA7-47F7-8C86-F7B1D2B708E2}" type="presParOf" srcId="{441DD969-4687-4368-9295-426F0B3FF424}" destId="{2F1B03BA-7853-4CED-99D1-124FFD3318C3}" srcOrd="3" destOrd="0" presId="urn:microsoft.com/office/officeart/2005/8/layout/cycle4"/>
    <dgm:cxn modelId="{1949B5FA-CE87-455B-8665-7FB6CE2BDCDB}" type="presParOf" srcId="{441DD969-4687-4368-9295-426F0B3FF424}" destId="{1B4AF9E3-8164-4181-8CEA-FE540CF8D7B7}" srcOrd="4" destOrd="0" presId="urn:microsoft.com/office/officeart/2005/8/layout/cycle4"/>
    <dgm:cxn modelId="{822A6303-244D-407C-8B6C-C7132600D169}" type="presParOf" srcId="{101227E5-EF82-45BF-A490-52ABC4B5F091}" destId="{C06C0C5D-D5E2-4BCB-9FAB-39944FFD3E02}" srcOrd="2" destOrd="0" presId="urn:microsoft.com/office/officeart/2005/8/layout/cycle4"/>
    <dgm:cxn modelId="{28FD0D3D-39E8-4151-9773-948C2CC80F36}" type="presParOf" srcId="{101227E5-EF82-45BF-A490-52ABC4B5F091}" destId="{230BE8BE-B776-41A3-8D73-8CCDEB7F86F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65E8D5-BF22-4396-AF8F-2BBA8809B14A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B293467-5BDA-4366-8B3F-E2B1EEA9E1E5}">
      <dgm:prSet/>
      <dgm:spPr/>
      <dgm:t>
        <a:bodyPr/>
        <a:lstStyle/>
        <a:p>
          <a:pPr rtl="0"/>
          <a:r>
            <a:rPr lang="ru-RU" dirty="0" smtClean="0"/>
            <a:t>ПЛАН:</a:t>
          </a:r>
        </a:p>
        <a:p>
          <a:pPr rtl="0"/>
          <a:r>
            <a:rPr lang="ru-RU" dirty="0" smtClean="0"/>
            <a:t>44 </a:t>
          </a:r>
          <a:r>
            <a:rPr lang="ru-RU" dirty="0" smtClean="0"/>
            <a:t>учебных и учебно-методических пособий</a:t>
          </a:r>
          <a:endParaRPr lang="ru-RU" dirty="0"/>
        </a:p>
      </dgm:t>
    </dgm:pt>
    <dgm:pt modelId="{74E6A463-D842-4F19-9634-BABC34944A42}" type="parTrans" cxnId="{9125184B-5A43-4F79-BF8C-62FB54D8E772}">
      <dgm:prSet/>
      <dgm:spPr/>
      <dgm:t>
        <a:bodyPr/>
        <a:lstStyle/>
        <a:p>
          <a:endParaRPr lang="ru-RU"/>
        </a:p>
      </dgm:t>
    </dgm:pt>
    <dgm:pt modelId="{BB2246EC-4A4D-4E6E-A951-353713AA4C8F}" type="sibTrans" cxnId="{9125184B-5A43-4F79-BF8C-62FB54D8E772}">
      <dgm:prSet/>
      <dgm:spPr/>
      <dgm:t>
        <a:bodyPr/>
        <a:lstStyle/>
        <a:p>
          <a:endParaRPr lang="ru-RU"/>
        </a:p>
      </dgm:t>
    </dgm:pt>
    <dgm:pt modelId="{59DB2D0D-5401-4600-AC95-048A3960194D}">
      <dgm:prSet/>
      <dgm:spPr/>
      <dgm:t>
        <a:bodyPr/>
        <a:lstStyle/>
        <a:p>
          <a:r>
            <a:rPr lang="ru-RU" dirty="0" smtClean="0"/>
            <a:t>ФАКТ:</a:t>
          </a:r>
        </a:p>
        <a:p>
          <a:r>
            <a:rPr lang="ru-RU" dirty="0" smtClean="0"/>
            <a:t>2 </a:t>
          </a:r>
          <a:r>
            <a:rPr lang="ru-RU" dirty="0" smtClean="0"/>
            <a:t>учебно-методических пособия, 2 учебных пособия. </a:t>
          </a:r>
        </a:p>
        <a:p>
          <a:endParaRPr lang="ru-RU" dirty="0"/>
        </a:p>
      </dgm:t>
    </dgm:pt>
    <dgm:pt modelId="{ED1220B8-43F9-417C-987F-4FA770B8CDF1}" type="parTrans" cxnId="{74B312C5-1E65-4288-A0AB-B7A2219BD79F}">
      <dgm:prSet/>
      <dgm:spPr/>
      <dgm:t>
        <a:bodyPr/>
        <a:lstStyle/>
        <a:p>
          <a:endParaRPr lang="ru-RU"/>
        </a:p>
      </dgm:t>
    </dgm:pt>
    <dgm:pt modelId="{FB49C6C6-AB0A-4667-A859-C76683E8264B}" type="sibTrans" cxnId="{74B312C5-1E65-4288-A0AB-B7A2219BD79F}">
      <dgm:prSet/>
      <dgm:spPr/>
      <dgm:t>
        <a:bodyPr/>
        <a:lstStyle/>
        <a:p>
          <a:endParaRPr lang="ru-RU"/>
        </a:p>
      </dgm:t>
    </dgm:pt>
    <dgm:pt modelId="{A1E00463-E3BA-4F23-A79D-190937F8F12B}">
      <dgm:prSet/>
      <dgm:spPr/>
      <dgm:t>
        <a:bodyPr/>
        <a:lstStyle/>
        <a:p>
          <a:endParaRPr lang="ru-RU"/>
        </a:p>
      </dgm:t>
    </dgm:pt>
    <dgm:pt modelId="{C29AB38D-0BAF-46AC-B637-54E530EBE99C}" type="parTrans" cxnId="{444A3B77-71D9-4316-8133-2B18CBFA621F}">
      <dgm:prSet/>
      <dgm:spPr/>
      <dgm:t>
        <a:bodyPr/>
        <a:lstStyle/>
        <a:p>
          <a:endParaRPr lang="ru-RU"/>
        </a:p>
      </dgm:t>
    </dgm:pt>
    <dgm:pt modelId="{E9F1CC87-803C-474F-877A-8E8D5AFC3432}" type="sibTrans" cxnId="{444A3B77-71D9-4316-8133-2B18CBFA621F}">
      <dgm:prSet/>
      <dgm:spPr/>
      <dgm:t>
        <a:bodyPr/>
        <a:lstStyle/>
        <a:p>
          <a:endParaRPr lang="ru-RU"/>
        </a:p>
      </dgm:t>
    </dgm:pt>
    <dgm:pt modelId="{830BC5A3-2FEF-475E-A2B2-67B97F607933}" type="pres">
      <dgm:prSet presAssocID="{4965E8D5-BF22-4396-AF8F-2BBA8809B14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19933-6544-4E3E-B4AA-47AD71BF5DC0}" type="pres">
      <dgm:prSet presAssocID="{4965E8D5-BF22-4396-AF8F-2BBA8809B14A}" presName="Background" presStyleLbl="bgImgPlace1" presStyleIdx="0" presStyleCnt="1" custLinFactNeighborX="-966" custLinFactNeighborY="-2403"/>
      <dgm:spPr/>
    </dgm:pt>
    <dgm:pt modelId="{15C6EA3D-D2CA-49E3-A759-50662FDF1AD3}" type="pres">
      <dgm:prSet presAssocID="{4965E8D5-BF22-4396-AF8F-2BBA8809B14A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C70F9-7305-4384-97DE-10CDAA53D19B}" type="pres">
      <dgm:prSet presAssocID="{4965E8D5-BF22-4396-AF8F-2BBA8809B14A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B07EE-FC85-4D85-AA0D-260384FAFDC2}" type="pres">
      <dgm:prSet presAssocID="{4965E8D5-BF22-4396-AF8F-2BBA8809B14A}" presName="Plus" presStyleLbl="alignNode1" presStyleIdx="0" presStyleCnt="2"/>
      <dgm:spPr/>
    </dgm:pt>
    <dgm:pt modelId="{0186ECFB-A26D-4382-BB5F-092E373A1116}" type="pres">
      <dgm:prSet presAssocID="{4965E8D5-BF22-4396-AF8F-2BBA8809B14A}" presName="Minus" presStyleLbl="alignNode1" presStyleIdx="1" presStyleCnt="2"/>
      <dgm:spPr/>
    </dgm:pt>
    <dgm:pt modelId="{EC99EB9F-68B4-4106-9F58-FBB3EA1192FC}" type="pres">
      <dgm:prSet presAssocID="{4965E8D5-BF22-4396-AF8F-2BBA8809B14A}" presName="Divider" presStyleLbl="parChTrans1D1" presStyleIdx="0" presStyleCnt="1"/>
      <dgm:spPr/>
    </dgm:pt>
  </dgm:ptLst>
  <dgm:cxnLst>
    <dgm:cxn modelId="{74B312C5-1E65-4288-A0AB-B7A2219BD79F}" srcId="{4965E8D5-BF22-4396-AF8F-2BBA8809B14A}" destId="{59DB2D0D-5401-4600-AC95-048A3960194D}" srcOrd="1" destOrd="0" parTransId="{ED1220B8-43F9-417C-987F-4FA770B8CDF1}" sibTransId="{FB49C6C6-AB0A-4667-A859-C76683E8264B}"/>
    <dgm:cxn modelId="{DDE4CA04-9DF3-4781-B4F0-A42692FEC89C}" type="presOf" srcId="{7B293467-5BDA-4366-8B3F-E2B1EEA9E1E5}" destId="{15C6EA3D-D2CA-49E3-A759-50662FDF1AD3}" srcOrd="0" destOrd="0" presId="urn:microsoft.com/office/officeart/2009/3/layout/PlusandMinus"/>
    <dgm:cxn modelId="{9125184B-5A43-4F79-BF8C-62FB54D8E772}" srcId="{4965E8D5-BF22-4396-AF8F-2BBA8809B14A}" destId="{7B293467-5BDA-4366-8B3F-E2B1EEA9E1E5}" srcOrd="0" destOrd="0" parTransId="{74E6A463-D842-4F19-9634-BABC34944A42}" sibTransId="{BB2246EC-4A4D-4E6E-A951-353713AA4C8F}"/>
    <dgm:cxn modelId="{444A3B77-71D9-4316-8133-2B18CBFA621F}" srcId="{4965E8D5-BF22-4396-AF8F-2BBA8809B14A}" destId="{A1E00463-E3BA-4F23-A79D-190937F8F12B}" srcOrd="2" destOrd="0" parTransId="{C29AB38D-0BAF-46AC-B637-54E530EBE99C}" sibTransId="{E9F1CC87-803C-474F-877A-8E8D5AFC3432}"/>
    <dgm:cxn modelId="{EDA0DB3B-F51E-4F38-AA51-870E77016DD1}" type="presOf" srcId="{4965E8D5-BF22-4396-AF8F-2BBA8809B14A}" destId="{830BC5A3-2FEF-475E-A2B2-67B97F607933}" srcOrd="0" destOrd="0" presId="urn:microsoft.com/office/officeart/2009/3/layout/PlusandMinus"/>
    <dgm:cxn modelId="{6F2B0558-17B3-46CB-878C-45DA251FCDC2}" type="presOf" srcId="{59DB2D0D-5401-4600-AC95-048A3960194D}" destId="{8DCC70F9-7305-4384-97DE-10CDAA53D19B}" srcOrd="0" destOrd="0" presId="urn:microsoft.com/office/officeart/2009/3/layout/PlusandMinus"/>
    <dgm:cxn modelId="{0C8F51DF-15E4-4FAC-9477-F0A1CF77F8AE}" type="presParOf" srcId="{830BC5A3-2FEF-475E-A2B2-67B97F607933}" destId="{8CB19933-6544-4E3E-B4AA-47AD71BF5DC0}" srcOrd="0" destOrd="0" presId="urn:microsoft.com/office/officeart/2009/3/layout/PlusandMinus"/>
    <dgm:cxn modelId="{58AB7D72-6990-4276-9D1E-C6007981BC7A}" type="presParOf" srcId="{830BC5A3-2FEF-475E-A2B2-67B97F607933}" destId="{15C6EA3D-D2CA-49E3-A759-50662FDF1AD3}" srcOrd="1" destOrd="0" presId="urn:microsoft.com/office/officeart/2009/3/layout/PlusandMinus"/>
    <dgm:cxn modelId="{2B5BCD4A-9320-4B41-B513-3FE394ADD844}" type="presParOf" srcId="{830BC5A3-2FEF-475E-A2B2-67B97F607933}" destId="{8DCC70F9-7305-4384-97DE-10CDAA53D19B}" srcOrd="2" destOrd="0" presId="urn:microsoft.com/office/officeart/2009/3/layout/PlusandMinus"/>
    <dgm:cxn modelId="{5D22BC8E-F638-4BF2-B3B6-2455CBD8C453}" type="presParOf" srcId="{830BC5A3-2FEF-475E-A2B2-67B97F607933}" destId="{9E5B07EE-FC85-4D85-AA0D-260384FAFDC2}" srcOrd="3" destOrd="0" presId="urn:microsoft.com/office/officeart/2009/3/layout/PlusandMinus"/>
    <dgm:cxn modelId="{4065530D-292D-4B51-A28B-5869A9916C9E}" type="presParOf" srcId="{830BC5A3-2FEF-475E-A2B2-67B97F607933}" destId="{0186ECFB-A26D-4382-BB5F-092E373A1116}" srcOrd="4" destOrd="0" presId="urn:microsoft.com/office/officeart/2009/3/layout/PlusandMinus"/>
    <dgm:cxn modelId="{1BCD3FC7-4917-4B74-9D76-070B44B663C2}" type="presParOf" srcId="{830BC5A3-2FEF-475E-A2B2-67B97F607933}" destId="{EC99EB9F-68B4-4106-9F58-FBB3EA1192F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9AD64-D335-4637-9C19-952FF779EBA0}">
      <dsp:nvSpPr>
        <dsp:cNvPr id="0" name=""/>
        <dsp:cNvSpPr/>
      </dsp:nvSpPr>
      <dsp:spPr>
        <a:xfrm rot="5400000">
          <a:off x="3545828" y="13056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11 заседаний</a:t>
          </a:r>
          <a:endParaRPr lang="ru-RU" sz="1800" b="1" kern="1200" dirty="0"/>
        </a:p>
      </dsp:txBody>
      <dsp:txXfrm rot="-5400000">
        <a:off x="3948709" y="313010"/>
        <a:ext cx="1202866" cy="1382606"/>
      </dsp:txXfrm>
    </dsp:sp>
    <dsp:sp modelId="{B48C358E-C9FE-41AF-B55D-72D243B1D76F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09857-DCC5-47C7-A700-A576B3BB2647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50604"/>
            <a:satOff val="-623"/>
            <a:lumOff val="49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022380" y="313106"/>
        <a:ext cx="1202866" cy="1382606"/>
      </dsp:txXfrm>
    </dsp:sp>
    <dsp:sp modelId="{ED7C6108-9B04-43D8-9E67-2BB38D5D7F84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101208"/>
            <a:satOff val="-1246"/>
            <a:lumOff val="99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2962418" y="2018030"/>
        <a:ext cx="1202866" cy="1382606"/>
      </dsp:txXfrm>
    </dsp:sp>
    <dsp:sp modelId="{59761D3B-F045-4AAE-9E31-0B58D4EB8D74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5A123-C4D4-4B2F-A8AF-B18A17B2665F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151812"/>
            <a:satOff val="-1869"/>
            <a:lumOff val="149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Явка 81%</a:t>
          </a:r>
          <a:endParaRPr lang="ru-RU" sz="3600" kern="1200" dirty="0"/>
        </a:p>
      </dsp:txBody>
      <dsp:txXfrm rot="-5400000">
        <a:off x="4849725" y="2018030"/>
        <a:ext cx="1202866" cy="1382606"/>
      </dsp:txXfrm>
    </dsp:sp>
    <dsp:sp modelId="{8B8EE7AD-5008-4CCA-BB89-976C180F60AE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202416"/>
            <a:satOff val="-2492"/>
            <a:lumOff val="198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38 вопросов</a:t>
          </a:r>
          <a:endParaRPr lang="ru-RU" sz="1800" kern="1200" dirty="0"/>
        </a:p>
      </dsp:txBody>
      <dsp:txXfrm rot="-5400000">
        <a:off x="3909687" y="3722953"/>
        <a:ext cx="1202866" cy="1382606"/>
      </dsp:txXfrm>
    </dsp:sp>
    <dsp:sp modelId="{F03A356D-125E-4AF0-9B2B-46D8896CB257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AF0A8-6BA3-4FEE-8847-04BF3C680E05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253020"/>
            <a:satOff val="-3115"/>
            <a:lumOff val="24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022380" y="3722953"/>
        <a:ext cx="1202866" cy="1382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8FA8F-9133-452E-B4BF-874A3364F895}">
      <dsp:nvSpPr>
        <dsp:cNvPr id="0" name=""/>
        <dsp:cNvSpPr/>
      </dsp:nvSpPr>
      <dsp:spPr>
        <a:xfrm>
          <a:off x="-5206725" y="-797507"/>
          <a:ext cx="6200290" cy="620029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68DCD-1DF5-4B9C-AA14-E90D359E431D}">
      <dsp:nvSpPr>
        <dsp:cNvPr id="0" name=""/>
        <dsp:cNvSpPr/>
      </dsp:nvSpPr>
      <dsp:spPr>
        <a:xfrm>
          <a:off x="417911" y="312677"/>
          <a:ext cx="9350559" cy="57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0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22 образовательные программы высшего образования</a:t>
          </a:r>
          <a:endParaRPr lang="ru-RU" sz="1700" kern="1200" dirty="0"/>
        </a:p>
      </dsp:txBody>
      <dsp:txXfrm>
        <a:off x="417911" y="312677"/>
        <a:ext cx="9350559" cy="575843"/>
      </dsp:txXfrm>
    </dsp:sp>
    <dsp:sp modelId="{272E515D-C6B7-4949-B90A-21FB98DA9492}">
      <dsp:nvSpPr>
        <dsp:cNvPr id="0" name=""/>
        <dsp:cNvSpPr/>
      </dsp:nvSpPr>
      <dsp:spPr>
        <a:xfrm>
          <a:off x="74653" y="215757"/>
          <a:ext cx="719804" cy="719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ABE9F-0683-4296-B75A-C8DAC04257B7}">
      <dsp:nvSpPr>
        <dsp:cNvPr id="0" name=""/>
        <dsp:cNvSpPr/>
      </dsp:nvSpPr>
      <dsp:spPr>
        <a:xfrm>
          <a:off x="847188" y="1151226"/>
          <a:ext cx="8937926" cy="57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0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12 программ профессионального обучения</a:t>
          </a:r>
          <a:endParaRPr lang="ru-RU" sz="1700" kern="1200" dirty="0"/>
        </a:p>
      </dsp:txBody>
      <dsp:txXfrm>
        <a:off x="847188" y="1151226"/>
        <a:ext cx="8937926" cy="575843"/>
      </dsp:txXfrm>
    </dsp:sp>
    <dsp:sp modelId="{A6ADD158-B9B0-4348-A2BE-60F754546939}">
      <dsp:nvSpPr>
        <dsp:cNvPr id="0" name=""/>
        <dsp:cNvSpPr/>
      </dsp:nvSpPr>
      <dsp:spPr>
        <a:xfrm>
          <a:off x="487285" y="1079246"/>
          <a:ext cx="719804" cy="719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810F6-2B71-440B-9516-2BEF358BF9CD}">
      <dsp:nvSpPr>
        <dsp:cNvPr id="0" name=""/>
        <dsp:cNvSpPr/>
      </dsp:nvSpPr>
      <dsp:spPr>
        <a:xfrm>
          <a:off x="973833" y="2014716"/>
          <a:ext cx="8811281" cy="57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0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 новых программы профессиональной переподготовки (в рамках ОПОП):</a:t>
          </a:r>
          <a:endParaRPr lang="ru-RU" sz="1700" kern="1200" dirty="0"/>
        </a:p>
      </dsp:txBody>
      <dsp:txXfrm>
        <a:off x="973833" y="2014716"/>
        <a:ext cx="8811281" cy="575843"/>
      </dsp:txXfrm>
    </dsp:sp>
    <dsp:sp modelId="{0FF610F9-C76C-4B15-BCC5-F3DB9AF72584}">
      <dsp:nvSpPr>
        <dsp:cNvPr id="0" name=""/>
        <dsp:cNvSpPr/>
      </dsp:nvSpPr>
      <dsp:spPr>
        <a:xfrm>
          <a:off x="613930" y="1942735"/>
          <a:ext cx="719804" cy="719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276A4-E3E8-4836-AE7A-AFFF0617C8D1}">
      <dsp:nvSpPr>
        <dsp:cNvPr id="0" name=""/>
        <dsp:cNvSpPr/>
      </dsp:nvSpPr>
      <dsp:spPr>
        <a:xfrm>
          <a:off x="847188" y="2878205"/>
          <a:ext cx="8937926" cy="57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0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1) «Английский язык: теория и методика преподавания в дошкольном и начальном общем образовании»,</a:t>
          </a:r>
          <a:endParaRPr lang="ru-RU" sz="1700" i="1" kern="1200" dirty="0"/>
        </a:p>
      </dsp:txBody>
      <dsp:txXfrm>
        <a:off x="847188" y="2878205"/>
        <a:ext cx="8937926" cy="575843"/>
      </dsp:txXfrm>
    </dsp:sp>
    <dsp:sp modelId="{274353E0-8C42-4D59-9A60-767A74EF2719}">
      <dsp:nvSpPr>
        <dsp:cNvPr id="0" name=""/>
        <dsp:cNvSpPr/>
      </dsp:nvSpPr>
      <dsp:spPr>
        <a:xfrm>
          <a:off x="487285" y="2806224"/>
          <a:ext cx="719804" cy="719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F12CD-C1B4-415E-A2A2-74455905AE31}">
      <dsp:nvSpPr>
        <dsp:cNvPr id="0" name=""/>
        <dsp:cNvSpPr/>
      </dsp:nvSpPr>
      <dsp:spPr>
        <a:xfrm>
          <a:off x="434555" y="3741694"/>
          <a:ext cx="9350559" cy="57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0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2) «Специалист в сфере закупок».</a:t>
          </a:r>
          <a:endParaRPr lang="ru-RU" sz="1700" i="1" kern="1200" dirty="0"/>
        </a:p>
      </dsp:txBody>
      <dsp:txXfrm>
        <a:off x="434555" y="3741694"/>
        <a:ext cx="9350559" cy="575843"/>
      </dsp:txXfrm>
    </dsp:sp>
    <dsp:sp modelId="{990B14A3-5374-4E23-859B-E5A78B4B5FB5}">
      <dsp:nvSpPr>
        <dsp:cNvPr id="0" name=""/>
        <dsp:cNvSpPr/>
      </dsp:nvSpPr>
      <dsp:spPr>
        <a:xfrm>
          <a:off x="74653" y="3669714"/>
          <a:ext cx="719804" cy="719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0A97E-004A-417C-9CFD-C1B4CEEFB21A}">
      <dsp:nvSpPr>
        <dsp:cNvPr id="0" name=""/>
        <dsp:cNvSpPr/>
      </dsp:nvSpPr>
      <dsp:spPr>
        <a:xfrm>
          <a:off x="3404047" y="232567"/>
          <a:ext cx="1766695" cy="1766695"/>
        </a:xfrm>
        <a:prstGeom prst="pieWedg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Новые дисциплины</a:t>
          </a:r>
          <a:endParaRPr lang="ru-RU" sz="1400" kern="1200" dirty="0"/>
        </a:p>
      </dsp:txBody>
      <dsp:txXfrm>
        <a:off x="3921500" y="750020"/>
        <a:ext cx="1249242" cy="1249242"/>
      </dsp:txXfrm>
    </dsp:sp>
    <dsp:sp modelId="{E22E7F8C-9C77-49F3-AA4D-C618AE45662B}">
      <dsp:nvSpPr>
        <dsp:cNvPr id="0" name=""/>
        <dsp:cNvSpPr/>
      </dsp:nvSpPr>
      <dsp:spPr>
        <a:xfrm rot="5400000">
          <a:off x="5252345" y="232567"/>
          <a:ext cx="1766695" cy="1766695"/>
        </a:xfrm>
        <a:prstGeom prst="pieWedge">
          <a:avLst/>
        </a:prstGeom>
        <a:solidFill>
          <a:schemeClr val="accent2">
            <a:shade val="80000"/>
            <a:hueOff val="84340"/>
            <a:satOff val="-1038"/>
            <a:lumOff val="82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Новые  практики</a:t>
          </a:r>
          <a:endParaRPr lang="ru-RU" sz="1400" kern="1200" dirty="0"/>
        </a:p>
      </dsp:txBody>
      <dsp:txXfrm rot="-5400000">
        <a:off x="5252345" y="750020"/>
        <a:ext cx="1249242" cy="1249242"/>
      </dsp:txXfrm>
    </dsp:sp>
    <dsp:sp modelId="{2E89C131-624E-4BAD-BBFC-2F19BD1C236A}">
      <dsp:nvSpPr>
        <dsp:cNvPr id="0" name=""/>
        <dsp:cNvSpPr/>
      </dsp:nvSpPr>
      <dsp:spPr>
        <a:xfrm rot="10800000">
          <a:off x="5244925" y="2080335"/>
          <a:ext cx="1756625" cy="1748710"/>
        </a:xfrm>
        <a:prstGeom prst="pieWedge">
          <a:avLst/>
        </a:prstGeom>
        <a:solidFill>
          <a:schemeClr val="accent2">
            <a:shade val="80000"/>
            <a:hueOff val="168680"/>
            <a:satOff val="-2077"/>
            <a:lumOff val="165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Компетенции и индикаторы достижения компетенций</a:t>
          </a:r>
          <a:endParaRPr lang="ru-RU" sz="1400" kern="1200" dirty="0"/>
        </a:p>
      </dsp:txBody>
      <dsp:txXfrm rot="10800000">
        <a:off x="5244925" y="2080335"/>
        <a:ext cx="1242121" cy="1236525"/>
      </dsp:txXfrm>
    </dsp:sp>
    <dsp:sp modelId="{2F1B03BA-7853-4CED-99D1-124FFD3318C3}">
      <dsp:nvSpPr>
        <dsp:cNvPr id="0" name=""/>
        <dsp:cNvSpPr/>
      </dsp:nvSpPr>
      <dsp:spPr>
        <a:xfrm rot="16200000">
          <a:off x="3439558" y="2069028"/>
          <a:ext cx="1766695" cy="1766695"/>
        </a:xfrm>
        <a:prstGeom prst="pieWedge">
          <a:avLst/>
        </a:prstGeom>
        <a:solidFill>
          <a:schemeClr val="accent2">
            <a:shade val="80000"/>
            <a:hueOff val="253020"/>
            <a:satOff val="-3115"/>
            <a:lumOff val="24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Качественно обновлено содержание ОП</a:t>
          </a:r>
          <a:endParaRPr lang="ru-RU" sz="1400" kern="1200" dirty="0"/>
        </a:p>
      </dsp:txBody>
      <dsp:txXfrm rot="5400000">
        <a:off x="3957011" y="2069028"/>
        <a:ext cx="1249242" cy="1249242"/>
      </dsp:txXfrm>
    </dsp:sp>
    <dsp:sp modelId="{C06C0C5D-D5E2-4BCB-9FAB-39944FFD3E02}">
      <dsp:nvSpPr>
        <dsp:cNvPr id="0" name=""/>
        <dsp:cNvSpPr/>
      </dsp:nvSpPr>
      <dsp:spPr>
        <a:xfrm>
          <a:off x="4906554" y="1672852"/>
          <a:ext cx="609979" cy="53041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BE8BE-B776-41A3-8D73-8CCDEB7F86F7}">
      <dsp:nvSpPr>
        <dsp:cNvPr id="0" name=""/>
        <dsp:cNvSpPr/>
      </dsp:nvSpPr>
      <dsp:spPr>
        <a:xfrm rot="10800000">
          <a:off x="4906554" y="1876858"/>
          <a:ext cx="609979" cy="53041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19933-6544-4E3E-B4AA-47AD71BF5DC0}">
      <dsp:nvSpPr>
        <dsp:cNvPr id="0" name=""/>
        <dsp:cNvSpPr/>
      </dsp:nvSpPr>
      <dsp:spPr>
        <a:xfrm>
          <a:off x="2039555" y="692895"/>
          <a:ext cx="7216637" cy="3729514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6EA3D-D2CA-49E3-A759-50662FDF1AD3}">
      <dsp:nvSpPr>
        <dsp:cNvPr id="0" name=""/>
        <dsp:cNvSpPr/>
      </dsp:nvSpPr>
      <dsp:spPr>
        <a:xfrm>
          <a:off x="2324938" y="1218686"/>
          <a:ext cx="3351174" cy="3190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ПЛАН: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44 </a:t>
          </a:r>
          <a:r>
            <a:rPr lang="ru-RU" sz="3200" kern="1200" dirty="0" smtClean="0"/>
            <a:t>учебных и учебно-методических пособий</a:t>
          </a:r>
          <a:endParaRPr lang="ru-RU" sz="3200" kern="1200" dirty="0"/>
        </a:p>
      </dsp:txBody>
      <dsp:txXfrm>
        <a:off x="2324938" y="1218686"/>
        <a:ext cx="3351174" cy="3190553"/>
      </dsp:txXfrm>
    </dsp:sp>
    <dsp:sp modelId="{8DCC70F9-7305-4384-97DE-10CDAA53D19B}">
      <dsp:nvSpPr>
        <dsp:cNvPr id="0" name=""/>
        <dsp:cNvSpPr/>
      </dsp:nvSpPr>
      <dsp:spPr>
        <a:xfrm>
          <a:off x="5750767" y="1218686"/>
          <a:ext cx="3351174" cy="3190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ФАКТ: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 </a:t>
          </a:r>
          <a:r>
            <a:rPr lang="ru-RU" sz="3200" kern="1200" dirty="0" smtClean="0"/>
            <a:t>учебно-методических пособия, 2 учебных пособия.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5750767" y="1218686"/>
        <a:ext cx="3351174" cy="3190553"/>
      </dsp:txXfrm>
    </dsp:sp>
    <dsp:sp modelId="{9E5B07EE-FC85-4D85-AA0D-260384FAFDC2}">
      <dsp:nvSpPr>
        <dsp:cNvPr id="0" name=""/>
        <dsp:cNvSpPr/>
      </dsp:nvSpPr>
      <dsp:spPr>
        <a:xfrm>
          <a:off x="1362719" y="36158"/>
          <a:ext cx="1410147" cy="1410147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6ECFB-A26D-4382-BB5F-092E373A1116}">
      <dsp:nvSpPr>
        <dsp:cNvPr id="0" name=""/>
        <dsp:cNvSpPr/>
      </dsp:nvSpPr>
      <dsp:spPr>
        <a:xfrm>
          <a:off x="8330507" y="543281"/>
          <a:ext cx="1327197" cy="454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9EB9F-68B4-4106-9F58-FBB3EA1192FC}">
      <dsp:nvSpPr>
        <dsp:cNvPr id="0" name=""/>
        <dsp:cNvSpPr/>
      </dsp:nvSpPr>
      <dsp:spPr>
        <a:xfrm>
          <a:off x="5717587" y="1225509"/>
          <a:ext cx="829" cy="3047285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4C315-2304-4889-90B4-68F52FB996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6A953-9581-433F-9EAD-F53F712B3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0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Основной целью УМС</a:t>
            </a:r>
            <a:r>
              <a:rPr lang="ru-RU" baseline="0" dirty="0" smtClean="0"/>
              <a:t> является повышение качества образовательной деятельности в институте. На заседаниях рассматриваются следующие актуальные вопросы учебно-методической работы: оценка качества обучения </a:t>
            </a:r>
            <a:r>
              <a:rPr lang="ru-RU" baseline="0" smtClean="0"/>
              <a:t>и анализ </a:t>
            </a:r>
            <a:r>
              <a:rPr lang="ru-RU" baseline="0" dirty="0" smtClean="0"/>
              <a:t>результатов успеваемости студентов; формирование </a:t>
            </a:r>
            <a:r>
              <a:rPr lang="ru-RU" baseline="0" dirty="0" err="1" smtClean="0"/>
              <a:t>внутривузовской</a:t>
            </a:r>
            <a:r>
              <a:rPr lang="ru-RU" baseline="0" dirty="0" smtClean="0"/>
              <a:t> системы оценки качества обучения; совершенствование РПД и ОПОП;  экспертиза и утверждение учебно-методических материалов; обмен опытом и др.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29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2023 г. в целях актуализации</a:t>
            </a:r>
            <a:r>
              <a:rPr lang="ru-RU" baseline="0" dirty="0" smtClean="0"/>
              <a:t> и совершенствования ОПОП была проведена следующая работа: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10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целях о</a:t>
            </a:r>
            <a:r>
              <a:rPr lang="ru-RU" dirty="0" smtClean="0"/>
              <a:t>бмена опытом по применению активных методов обучения, повышению педагогического мастерства в 2023 году было</a:t>
            </a:r>
            <a:r>
              <a:rPr lang="ru-RU" baseline="0" dirty="0" smtClean="0"/>
              <a:t> проведено 10 ОЗ, 2 МК.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146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целях реализации модуля «Основы военной подготовки» была проведена следующая работа: </a:t>
            </a:r>
          </a:p>
          <a:p>
            <a:r>
              <a:rPr lang="ru-RU" dirty="0" smtClean="0"/>
              <a:t>Военрук</a:t>
            </a:r>
            <a:r>
              <a:rPr lang="ru-RU" baseline="0" dirty="0" smtClean="0"/>
              <a:t> Чернышев Руслан Геннадьевич, учитель ОБЖ «Гимназия № 1» г. Нерюнгри</a:t>
            </a:r>
          </a:p>
          <a:p>
            <a:r>
              <a:rPr lang="ru-RU" baseline="0" dirty="0" smtClean="0"/>
              <a:t>Закуплено на 76050 руб.  Магазин Ижмаш СОК-АК к 5,45*39 на 10 </a:t>
            </a:r>
            <a:r>
              <a:rPr lang="ru-RU" baseline="0" dirty="0" err="1" smtClean="0"/>
              <a:t>патр</a:t>
            </a:r>
            <a:r>
              <a:rPr lang="ru-RU" baseline="0" dirty="0" smtClean="0"/>
              <a:t>. (макет)												</a:t>
            </a:r>
          </a:p>
          <a:p>
            <a:r>
              <a:rPr lang="ru-RU" baseline="0" dirty="0" smtClean="0"/>
              <a:t>Магазин МР-79-9Т металл (макет)												</a:t>
            </a:r>
          </a:p>
          <a:p>
            <a:r>
              <a:rPr lang="ru-RU" baseline="0" dirty="0" smtClean="0"/>
              <a:t>Макет </a:t>
            </a:r>
            <a:r>
              <a:rPr lang="ru-RU" baseline="0" dirty="0" err="1" smtClean="0"/>
              <a:t>массо</a:t>
            </a:r>
            <a:r>
              <a:rPr lang="ru-RU" baseline="0" dirty="0" smtClean="0"/>
              <a:t>-габаритный АК-74М УС </a:t>
            </a:r>
            <a:r>
              <a:rPr lang="ru-RU" baseline="0" dirty="0" err="1" smtClean="0"/>
              <a:t>пр.склад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плс</a:t>
            </a:r>
            <a:r>
              <a:rPr lang="ru-RU" baseline="0" dirty="0" smtClean="0"/>
              <a:t>, б/</a:t>
            </a:r>
            <a:r>
              <a:rPr lang="ru-RU" baseline="0" dirty="0" err="1" smtClean="0"/>
              <a:t>пл</a:t>
            </a:r>
            <a:r>
              <a:rPr lang="ru-RU" baseline="0" dirty="0" smtClean="0"/>
              <a:t>												</a:t>
            </a:r>
          </a:p>
          <a:p>
            <a:r>
              <a:rPr lang="ru-RU" baseline="0" dirty="0" smtClean="0"/>
              <a:t>Макет </a:t>
            </a:r>
            <a:r>
              <a:rPr lang="ru-RU" baseline="0" dirty="0" err="1" smtClean="0"/>
              <a:t>массо</a:t>
            </a:r>
            <a:r>
              <a:rPr lang="ru-RU" baseline="0" dirty="0" smtClean="0"/>
              <a:t>-габаритный Р-ПМ Макаров												</a:t>
            </a:r>
          </a:p>
          <a:p>
            <a:r>
              <a:rPr lang="ru-RU" baseline="0" dirty="0" smtClean="0"/>
              <a:t>Муляж гранаты РГД												</a:t>
            </a:r>
          </a:p>
          <a:p>
            <a:r>
              <a:rPr lang="ru-RU" baseline="0" dirty="0" smtClean="0"/>
              <a:t>Муляж гранаты Ф-1												</a:t>
            </a:r>
          </a:p>
        </p:txBody>
      </p:sp>
    </p:spTree>
    <p:extLst>
      <p:ext uri="{BB962C8B-B14F-4D97-AF65-F5344CB8AC3E}">
        <p14:creationId xmlns:p14="http://schemas.microsoft.com/office/powerpoint/2010/main" val="229821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соответствии с пунктом 14 «Порядка организации и осуществления образовательной деятельности по образовательным программам высшего образования – программам </a:t>
            </a:r>
            <a:r>
              <a:rPr lang="ru-RU" dirty="0" err="1" smtClean="0"/>
              <a:t>бакалавриата</a:t>
            </a:r>
            <a:r>
              <a:rPr lang="ru-RU" dirty="0" smtClean="0"/>
              <a:t>, программам </a:t>
            </a:r>
            <a:r>
              <a:rPr lang="ru-RU" dirty="0" err="1" smtClean="0"/>
              <a:t>специалитета</a:t>
            </a:r>
            <a:r>
              <a:rPr lang="ru-RU" dirty="0" smtClean="0"/>
              <a:t>, программам магистратуры», утвержденным приказом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06 апреля 2021 г. № 245 образовательная организация «обеспечивает обучающимся возможность &lt;…&gt; одновременного получения нескольких квалификаций в порядке, установленном локальным нормативным актом организации». Данный Порядок вступил в силу с 01 сентября 2022 г., поэтому институтом была проведена объемная работа по обеспечению обучающимся возможности получения дополнительной квалификации – профессии рабочего или категории служащего в рамках освоения ОПОП.</a:t>
            </a:r>
          </a:p>
          <a:p>
            <a:r>
              <a:rPr lang="ru-RU" dirty="0" smtClean="0"/>
              <a:t>В базовых учебных планах групп 2022 года набора предусмотрены учебные дисциплины и факультативы, а также квалификационный экзамен по программам профессионального обучения, отдельно разработаны рабочие программы дисциплин/практик и программы профессионального обучения. Все программы профессионального обучения прошли экспертизу и утверждение на УМС (протокол № 10 от 26.05.2022 г.), а также были утверждены на заседании Ученого совета ТИ (ф) СВФУ (протокол № 06 от 23.06.2022 г.).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09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Кроме этого, для повышения</a:t>
            </a:r>
            <a:r>
              <a:rPr lang="ru-RU" baseline="0" dirty="0" smtClean="0"/>
              <a:t> качества успеваемости студентов 1 курса мы пересмотрели БУП и постарались упростить 1 экзаменационную сессию, переведя экзамены в зачеты, убрав письменные работы где это возможно. </a:t>
            </a:r>
          </a:p>
          <a:p>
            <a:r>
              <a:rPr lang="ru-RU" baseline="0" dirty="0" smtClean="0"/>
              <a:t>Силами учебно-методического отдела мы провели университетский факультатив «Школа первокурсника». На следующий год мы планируем провести с 1 -</a:t>
            </a:r>
            <a:r>
              <a:rPr lang="ru-RU" baseline="0" dirty="0" err="1" smtClean="0"/>
              <a:t>курсниками</a:t>
            </a:r>
            <a:r>
              <a:rPr lang="ru-RU" baseline="0" dirty="0" smtClean="0"/>
              <a:t> факультатив по развитию </a:t>
            </a:r>
            <a:r>
              <a:rPr lang="en-US" baseline="0" dirty="0" smtClean="0"/>
              <a:t>Soft skills</a:t>
            </a:r>
            <a:r>
              <a:rPr lang="ru-RU" baseline="0" dirty="0" smtClean="0"/>
              <a:t>, ввести в него больше практических советов, тренингов и практикумов.</a:t>
            </a:r>
            <a:r>
              <a:rPr lang="en-US" baseline="0" dirty="0" smtClean="0"/>
              <a:t> </a:t>
            </a:r>
            <a:r>
              <a:rPr lang="ru-RU" baseline="0" dirty="0" smtClean="0"/>
              <a:t>Коммуникативные навыки, управленческие, </a:t>
            </a:r>
            <a:r>
              <a:rPr lang="ru-RU" baseline="0" dirty="0" err="1" smtClean="0"/>
              <a:t>кретивность</a:t>
            </a:r>
            <a:r>
              <a:rPr lang="ru-RU" baseline="0" dirty="0" smtClean="0"/>
              <a:t>, эффективное мышление, саморазвитие, умение работать в команде и др.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41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целях о</a:t>
            </a:r>
            <a:r>
              <a:rPr lang="ru-RU" dirty="0" smtClean="0"/>
              <a:t>бмена опытом по применению активных методов обучения, повышению педагогического мастерства в 2023 году было</a:t>
            </a:r>
            <a:r>
              <a:rPr lang="ru-RU" baseline="0" dirty="0" smtClean="0"/>
              <a:t> проведено 10 ОЗ, 2 МК.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4920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Одним из направления работы является экспертиза элементов ОПОП и учебно-методической литературы. Решением УМС ТИ (ф) СВФУ от 29.03.2018 г. , протокол № 7 утверждены требования к оригинальности учебно-методических изданий: </a:t>
            </a:r>
          </a:p>
          <a:p>
            <a:r>
              <a:rPr lang="ru-RU" dirty="0" smtClean="0"/>
              <a:t>для методических указаний/рекомендаций – не менее 30% с не менее 5 источниками;</a:t>
            </a:r>
          </a:p>
          <a:p>
            <a:r>
              <a:rPr lang="ru-RU" dirty="0" smtClean="0"/>
              <a:t>для учебно-методических пособий – не менее 60%;</a:t>
            </a:r>
          </a:p>
          <a:p>
            <a:r>
              <a:rPr lang="ru-RU" dirty="0" smtClean="0"/>
              <a:t>для учебных пособий – не менее 80%.  МООК – массовые открытые онлайн-курсы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973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6CBCEC-7985-A849-92D8-7B8CD4343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7C43A-0516-CB49-A5EB-78DF72E7C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E7044-5438-E44A-8628-FEEDDBE5F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458AA-8C9C-6248-9243-6855C529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D4DF4-6125-5C43-AC2B-0AB23FF9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889AD-E4DF-AB43-AF94-E0E9547A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597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F26D-FB11-184A-9B91-A4D25A4C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39D3E-2877-D241-8608-15E58E597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8E40-F656-6944-AA88-422E7750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369EE-D50C-5F41-B0D6-092A90AE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956D-2714-A441-9C15-72345B5C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41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59A570-BA5A-8A49-83B8-A12FA4476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A7E2C-11A3-BC4F-8B59-8785DDEF1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934A4-25CF-C648-868B-6BF56207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A3BB2-9907-5747-A5A0-8C00FD1E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81E32-A3D3-D942-A091-62EDF63F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31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5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CE9B-1C84-F645-9B07-3EF01F2B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5148E-F9EB-D14E-BC6C-53C1BDE45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35325-7400-8A43-9E34-B1967BD1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BA8E3-497C-854D-A66D-412F90B9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8F390-5283-8444-BFBC-BF0CAED6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023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C302-BD13-0045-8041-BB7E4552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8B08-A816-9144-AF0A-1C4C2E0B2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6C48B-864F-D442-A3FB-043942D3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14C98-AEEB-9249-8309-0A624426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1541F-FE9A-1F44-A5AC-C52CA2D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82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3150-9D02-CB43-9830-49B1C430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59386-6E92-7F4C-8740-D5DE9E00C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68AF4-30D0-F44E-980B-D121B7C7D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B0A4A-FE01-4742-869E-465251B3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2B5D2-E435-4341-A08B-9F23F662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2D721-8574-A743-9C67-9A6C71A5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024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04CC-0BE9-4849-840F-9BF6BB65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4951E-1B45-5D41-B266-146B85B27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E0C6F-E027-BF48-ADE5-90C43252B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251B3-43EE-1345-8278-ED0DA21E9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C5A52-4AC6-2846-8743-249EECB01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8F862-31AB-C747-B1A6-AE8D15B8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B8340-DC12-1942-922E-E1AC7ED7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AE3769-243F-7048-A001-AFAB44B0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693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1FFC-38ED-F84B-B8AF-13C2D376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E7AA0-43B8-C143-874F-4B1B266C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8435E-4CA1-FD46-8BF2-D0D6E70A2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E24F6-C49D-FA49-A371-FB0E2F69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89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CD219-263F-654F-88A8-93CEBC82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BC640-29A9-C74B-A712-3B8150C9E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DA3AA-8D26-CA4A-A96B-13F54D58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16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912E-5854-F245-8DC3-C41089B5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F9DE6-6381-B54D-94F9-028A48B89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89A4B-9110-EE41-8381-DB077C227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6DE2B-CA15-C449-90AA-8F6FDFBA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CAA78-2D1B-1644-9CDD-84CC6799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7FF26-1818-A44E-9FDC-C9D85A3F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23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5B24-9273-1941-AA08-0038BA9D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4B76A-5EDE-5545-986B-7BCD5F68F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F7DE1-25F2-0944-B6E4-A8D027015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C58FF-8DC6-C041-A550-382F82AF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64920-0D27-0D4F-98AA-A3C5E874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86BAF-2EB5-074A-80E3-55505779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5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5D85F4-A653-464D-832F-B75A15E0A6E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1B58A-8D1C-7544-B7EC-DA127031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0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DF37-207C-4C4A-9E24-2E551710D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33E1E-B8A1-474E-8FBB-F6142F308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0F683-9C50-ED43-9B4D-917D602E566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556A0-8AAD-E84C-AD2D-E3E50D2A4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4D7F-009F-1341-90BC-783E67D4C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85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3550" y="29262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ahnschrift" panose="020B0502040204020203" pitchFamily="34" charset="0"/>
              </a:rPr>
              <a:t>Отчет о работе </a:t>
            </a:r>
            <a:br>
              <a:rPr lang="ru-RU" b="1" dirty="0">
                <a:latin typeface="Bahnschrift" panose="020B0502040204020203" pitchFamily="34" charset="0"/>
              </a:rPr>
            </a:br>
            <a:r>
              <a:rPr lang="ru-RU" b="1" dirty="0">
                <a:latin typeface="Bahnschrift" panose="020B0502040204020203" pitchFamily="34" charset="0"/>
              </a:rPr>
              <a:t>УЧЕБНО-МЕТОДИЧЕСКОГО СОВЕТА</a:t>
            </a:r>
            <a:br>
              <a:rPr lang="ru-RU" b="1" dirty="0">
                <a:latin typeface="Bahnschrift" panose="020B0502040204020203" pitchFamily="34" charset="0"/>
              </a:rPr>
            </a:br>
            <a:r>
              <a:rPr lang="ru-RU" b="1" dirty="0">
                <a:latin typeface="Bahnschrift" panose="020B0502040204020203" pitchFamily="34" charset="0"/>
              </a:rPr>
              <a:t>в </a:t>
            </a:r>
            <a:r>
              <a:rPr lang="ru-RU" b="1" dirty="0" smtClean="0">
                <a:latin typeface="Bahnschrift" panose="020B0502040204020203" pitchFamily="34" charset="0"/>
              </a:rPr>
              <a:t>2023/2024 </a:t>
            </a:r>
            <a:r>
              <a:rPr lang="ru-RU" b="1" dirty="0">
                <a:latin typeface="Bahnschrift" panose="020B0502040204020203" pitchFamily="34" charset="0"/>
              </a:rPr>
              <a:t>учебном году</a:t>
            </a:r>
            <a:r>
              <a:rPr lang="ru-RU" sz="4800" b="1" dirty="0">
                <a:latin typeface="Bahnschrift" panose="020B0502040204020203" pitchFamily="34" charset="0"/>
              </a:rPr>
              <a:t/>
            </a:r>
            <a:br>
              <a:rPr lang="ru-RU" sz="4800" b="1" dirty="0">
                <a:latin typeface="Bahnschrift" panose="020B0502040204020203" pitchFamily="34" charset="0"/>
              </a:rPr>
            </a:br>
            <a:endParaRPr lang="ru-RU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390180" y="2596257"/>
            <a:ext cx="564261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Разработана </a:t>
            </a:r>
            <a:r>
              <a:rPr lang="ru-RU" sz="1400" b="1" spc="25" dirty="0" smtClean="0">
                <a:latin typeface="Century Gothic"/>
                <a:cs typeface="Century Gothic"/>
              </a:rPr>
              <a:t>РПД и цифровой образовательный контент</a:t>
            </a:r>
            <a:endParaRPr lang="ru-RU" sz="1400" dirty="0"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9010" y="3902964"/>
            <a:ext cx="471170" cy="250190"/>
          </a:xfrm>
          <a:custGeom>
            <a:avLst/>
            <a:gdLst/>
            <a:ahLst/>
            <a:cxnLst/>
            <a:rect l="l" t="t" r="r" b="b"/>
            <a:pathLst>
              <a:path w="471169" h="250189">
                <a:moveTo>
                  <a:pt x="467829" y="29844"/>
                </a:moveTo>
                <a:lnTo>
                  <a:pt x="3022" y="29844"/>
                </a:lnTo>
                <a:lnTo>
                  <a:pt x="0" y="32893"/>
                </a:lnTo>
                <a:lnTo>
                  <a:pt x="0" y="77724"/>
                </a:lnTo>
                <a:lnTo>
                  <a:pt x="3022" y="80772"/>
                </a:lnTo>
                <a:lnTo>
                  <a:pt x="429348" y="80772"/>
                </a:lnTo>
                <a:lnTo>
                  <a:pt x="429348" y="246887"/>
                </a:lnTo>
                <a:lnTo>
                  <a:pt x="432396" y="249936"/>
                </a:lnTo>
                <a:lnTo>
                  <a:pt x="440016" y="249936"/>
                </a:lnTo>
                <a:lnTo>
                  <a:pt x="443064" y="246887"/>
                </a:lnTo>
                <a:lnTo>
                  <a:pt x="443064" y="81280"/>
                </a:lnTo>
                <a:lnTo>
                  <a:pt x="467829" y="81280"/>
                </a:lnTo>
                <a:lnTo>
                  <a:pt x="470877" y="78231"/>
                </a:lnTo>
                <a:lnTo>
                  <a:pt x="470877" y="67691"/>
                </a:lnTo>
                <a:lnTo>
                  <a:pt x="14655" y="67691"/>
                </a:lnTo>
                <a:lnTo>
                  <a:pt x="14655" y="43434"/>
                </a:lnTo>
                <a:lnTo>
                  <a:pt x="470877" y="43434"/>
                </a:lnTo>
                <a:lnTo>
                  <a:pt x="470877" y="32893"/>
                </a:lnTo>
                <a:lnTo>
                  <a:pt x="467829" y="29844"/>
                </a:lnTo>
                <a:close/>
              </a:path>
              <a:path w="471169" h="250189">
                <a:moveTo>
                  <a:pt x="41973" y="80772"/>
                </a:moveTo>
                <a:lnTo>
                  <a:pt x="27825" y="80772"/>
                </a:lnTo>
                <a:lnTo>
                  <a:pt x="27825" y="115062"/>
                </a:lnTo>
                <a:lnTo>
                  <a:pt x="30848" y="118110"/>
                </a:lnTo>
                <a:lnTo>
                  <a:pt x="38442" y="118110"/>
                </a:lnTo>
                <a:lnTo>
                  <a:pt x="41973" y="115062"/>
                </a:lnTo>
                <a:lnTo>
                  <a:pt x="41973" y="80772"/>
                </a:lnTo>
                <a:close/>
              </a:path>
              <a:path w="471169" h="250189">
                <a:moveTo>
                  <a:pt x="470877" y="43434"/>
                </a:moveTo>
                <a:lnTo>
                  <a:pt x="457161" y="43434"/>
                </a:lnTo>
                <a:lnTo>
                  <a:pt x="457161" y="67691"/>
                </a:lnTo>
                <a:lnTo>
                  <a:pt x="470877" y="67691"/>
                </a:lnTo>
                <a:lnTo>
                  <a:pt x="470877" y="43434"/>
                </a:lnTo>
                <a:close/>
              </a:path>
              <a:path w="471169" h="250189">
                <a:moveTo>
                  <a:pt x="272084" y="0"/>
                </a:moveTo>
                <a:lnTo>
                  <a:pt x="199275" y="0"/>
                </a:lnTo>
                <a:lnTo>
                  <a:pt x="196253" y="3556"/>
                </a:lnTo>
                <a:lnTo>
                  <a:pt x="196253" y="29844"/>
                </a:lnTo>
                <a:lnTo>
                  <a:pt x="209892" y="29844"/>
                </a:lnTo>
                <a:lnTo>
                  <a:pt x="209892" y="14097"/>
                </a:lnTo>
                <a:lnTo>
                  <a:pt x="275132" y="14097"/>
                </a:lnTo>
                <a:lnTo>
                  <a:pt x="275132" y="3556"/>
                </a:lnTo>
                <a:lnTo>
                  <a:pt x="272084" y="0"/>
                </a:lnTo>
                <a:close/>
              </a:path>
              <a:path w="471169" h="250189">
                <a:moveTo>
                  <a:pt x="275132" y="14097"/>
                </a:moveTo>
                <a:lnTo>
                  <a:pt x="260997" y="14097"/>
                </a:lnTo>
                <a:lnTo>
                  <a:pt x="260997" y="29844"/>
                </a:lnTo>
                <a:lnTo>
                  <a:pt x="275132" y="29844"/>
                </a:lnTo>
                <a:lnTo>
                  <a:pt x="275132" y="14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9010" y="4034028"/>
            <a:ext cx="471170" cy="338455"/>
          </a:xfrm>
          <a:custGeom>
            <a:avLst/>
            <a:gdLst/>
            <a:ahLst/>
            <a:cxnLst/>
            <a:rect l="l" t="t" r="r" b="b"/>
            <a:pathLst>
              <a:path w="471169" h="338454">
                <a:moveTo>
                  <a:pt x="163880" y="224663"/>
                </a:moveTo>
                <a:lnTo>
                  <a:pt x="148170" y="224663"/>
                </a:lnTo>
                <a:lnTo>
                  <a:pt x="91033" y="328168"/>
                </a:lnTo>
                <a:lnTo>
                  <a:pt x="90017" y="330200"/>
                </a:lnTo>
                <a:lnTo>
                  <a:pt x="90017" y="332740"/>
                </a:lnTo>
                <a:lnTo>
                  <a:pt x="91033" y="335280"/>
                </a:lnTo>
                <a:lnTo>
                  <a:pt x="92570" y="336804"/>
                </a:lnTo>
                <a:lnTo>
                  <a:pt x="95072" y="338328"/>
                </a:lnTo>
                <a:lnTo>
                  <a:pt x="135547" y="338328"/>
                </a:lnTo>
                <a:lnTo>
                  <a:pt x="138061" y="336804"/>
                </a:lnTo>
                <a:lnTo>
                  <a:pt x="139077" y="334264"/>
                </a:lnTo>
                <a:lnTo>
                  <a:pt x="144576" y="324104"/>
                </a:lnTo>
                <a:lnTo>
                  <a:pt x="109258" y="324104"/>
                </a:lnTo>
                <a:lnTo>
                  <a:pt x="163880" y="224663"/>
                </a:lnTo>
                <a:close/>
              </a:path>
              <a:path w="471169" h="338454">
                <a:moveTo>
                  <a:pt x="314931" y="275463"/>
                </a:moveTo>
                <a:lnTo>
                  <a:pt x="299897" y="275463"/>
                </a:lnTo>
                <a:lnTo>
                  <a:pt x="308013" y="291084"/>
                </a:lnTo>
                <a:lnTo>
                  <a:pt x="221526" y="291084"/>
                </a:lnTo>
                <a:lnTo>
                  <a:pt x="218008" y="294132"/>
                </a:lnTo>
                <a:lnTo>
                  <a:pt x="218008" y="302260"/>
                </a:lnTo>
                <a:lnTo>
                  <a:pt x="221526" y="305308"/>
                </a:lnTo>
                <a:lnTo>
                  <a:pt x="315582" y="305308"/>
                </a:lnTo>
                <a:lnTo>
                  <a:pt x="331292" y="334264"/>
                </a:lnTo>
                <a:lnTo>
                  <a:pt x="332778" y="336296"/>
                </a:lnTo>
                <a:lnTo>
                  <a:pt x="335330" y="338328"/>
                </a:lnTo>
                <a:lnTo>
                  <a:pt x="376262" y="338328"/>
                </a:lnTo>
                <a:lnTo>
                  <a:pt x="378294" y="336804"/>
                </a:lnTo>
                <a:lnTo>
                  <a:pt x="379310" y="335280"/>
                </a:lnTo>
                <a:lnTo>
                  <a:pt x="380834" y="333248"/>
                </a:lnTo>
                <a:lnTo>
                  <a:pt x="380834" y="330708"/>
                </a:lnTo>
                <a:lnTo>
                  <a:pt x="379310" y="328168"/>
                </a:lnTo>
                <a:lnTo>
                  <a:pt x="377086" y="324104"/>
                </a:lnTo>
                <a:lnTo>
                  <a:pt x="341401" y="324104"/>
                </a:lnTo>
                <a:lnTo>
                  <a:pt x="314931" y="275463"/>
                </a:lnTo>
                <a:close/>
              </a:path>
              <a:path w="471169" h="338454">
                <a:moveTo>
                  <a:pt x="200291" y="224663"/>
                </a:moveTo>
                <a:lnTo>
                  <a:pt x="184111" y="224663"/>
                </a:lnTo>
                <a:lnTo>
                  <a:pt x="129476" y="324104"/>
                </a:lnTo>
                <a:lnTo>
                  <a:pt x="144576" y="324104"/>
                </a:lnTo>
                <a:lnTo>
                  <a:pt x="154749" y="305308"/>
                </a:lnTo>
                <a:lnTo>
                  <a:pt x="200799" y="305308"/>
                </a:lnTo>
                <a:lnTo>
                  <a:pt x="204330" y="302260"/>
                </a:lnTo>
                <a:lnTo>
                  <a:pt x="204330" y="294132"/>
                </a:lnTo>
                <a:lnTo>
                  <a:pt x="200799" y="291084"/>
                </a:lnTo>
                <a:lnTo>
                  <a:pt x="162356" y="291084"/>
                </a:lnTo>
                <a:lnTo>
                  <a:pt x="171450" y="275463"/>
                </a:lnTo>
                <a:lnTo>
                  <a:pt x="314931" y="275463"/>
                </a:lnTo>
                <a:lnTo>
                  <a:pt x="308020" y="262763"/>
                </a:lnTo>
                <a:lnTo>
                  <a:pt x="179565" y="262763"/>
                </a:lnTo>
                <a:lnTo>
                  <a:pt x="200291" y="224663"/>
                </a:lnTo>
                <a:close/>
              </a:path>
              <a:path w="471169" h="338454">
                <a:moveTo>
                  <a:pt x="322668" y="224663"/>
                </a:moveTo>
                <a:lnTo>
                  <a:pt x="307505" y="224663"/>
                </a:lnTo>
                <a:lnTo>
                  <a:pt x="361657" y="324104"/>
                </a:lnTo>
                <a:lnTo>
                  <a:pt x="377086" y="324104"/>
                </a:lnTo>
                <a:lnTo>
                  <a:pt x="322668" y="224663"/>
                </a:lnTo>
                <a:close/>
              </a:path>
              <a:path w="471169" h="338454">
                <a:moveTo>
                  <a:pt x="287286" y="224663"/>
                </a:moveTo>
                <a:lnTo>
                  <a:pt x="272084" y="224663"/>
                </a:lnTo>
                <a:lnTo>
                  <a:pt x="292849" y="262763"/>
                </a:lnTo>
                <a:lnTo>
                  <a:pt x="308020" y="262763"/>
                </a:lnTo>
                <a:lnTo>
                  <a:pt x="287286" y="224663"/>
                </a:lnTo>
                <a:close/>
              </a:path>
              <a:path w="471169" h="338454">
                <a:moveTo>
                  <a:pt x="467829" y="173482"/>
                </a:moveTo>
                <a:lnTo>
                  <a:pt x="3022" y="173482"/>
                </a:lnTo>
                <a:lnTo>
                  <a:pt x="0" y="176530"/>
                </a:lnTo>
                <a:lnTo>
                  <a:pt x="0" y="221615"/>
                </a:lnTo>
                <a:lnTo>
                  <a:pt x="3022" y="224663"/>
                </a:lnTo>
                <a:lnTo>
                  <a:pt x="467829" y="224663"/>
                </a:lnTo>
                <a:lnTo>
                  <a:pt x="470877" y="221615"/>
                </a:lnTo>
                <a:lnTo>
                  <a:pt x="470877" y="210947"/>
                </a:lnTo>
                <a:lnTo>
                  <a:pt x="14655" y="210947"/>
                </a:lnTo>
                <a:lnTo>
                  <a:pt x="14655" y="186690"/>
                </a:lnTo>
                <a:lnTo>
                  <a:pt x="470877" y="186690"/>
                </a:lnTo>
                <a:lnTo>
                  <a:pt x="470877" y="176530"/>
                </a:lnTo>
                <a:lnTo>
                  <a:pt x="467829" y="173482"/>
                </a:lnTo>
                <a:close/>
              </a:path>
              <a:path w="471169" h="338454">
                <a:moveTo>
                  <a:pt x="470877" y="186690"/>
                </a:moveTo>
                <a:lnTo>
                  <a:pt x="457161" y="186690"/>
                </a:lnTo>
                <a:lnTo>
                  <a:pt x="457161" y="210947"/>
                </a:lnTo>
                <a:lnTo>
                  <a:pt x="470877" y="210947"/>
                </a:lnTo>
                <a:lnTo>
                  <a:pt x="470877" y="186690"/>
                </a:lnTo>
                <a:close/>
              </a:path>
              <a:path w="471169" h="338454">
                <a:moveTo>
                  <a:pt x="38442" y="0"/>
                </a:moveTo>
                <a:lnTo>
                  <a:pt x="30848" y="0"/>
                </a:lnTo>
                <a:lnTo>
                  <a:pt x="27825" y="3556"/>
                </a:lnTo>
                <a:lnTo>
                  <a:pt x="27825" y="173482"/>
                </a:lnTo>
                <a:lnTo>
                  <a:pt x="41973" y="173482"/>
                </a:lnTo>
                <a:lnTo>
                  <a:pt x="41973" y="3556"/>
                </a:lnTo>
                <a:lnTo>
                  <a:pt x="38442" y="0"/>
                </a:lnTo>
                <a:close/>
              </a:path>
              <a:path w="471169" h="338454">
                <a:moveTo>
                  <a:pt x="440016" y="132461"/>
                </a:moveTo>
                <a:lnTo>
                  <a:pt x="432396" y="132461"/>
                </a:lnTo>
                <a:lnTo>
                  <a:pt x="429348" y="135382"/>
                </a:lnTo>
                <a:lnTo>
                  <a:pt x="429348" y="173482"/>
                </a:lnTo>
                <a:lnTo>
                  <a:pt x="443064" y="173482"/>
                </a:lnTo>
                <a:lnTo>
                  <a:pt x="443064" y="135382"/>
                </a:lnTo>
                <a:lnTo>
                  <a:pt x="440016" y="132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24640" y="4000500"/>
            <a:ext cx="256540" cy="186055"/>
          </a:xfrm>
          <a:custGeom>
            <a:avLst/>
            <a:gdLst/>
            <a:ahLst/>
            <a:cxnLst/>
            <a:rect l="l" t="t" r="r" b="b"/>
            <a:pathLst>
              <a:path w="256540" h="186054">
                <a:moveTo>
                  <a:pt x="26144" y="134366"/>
                </a:moveTo>
                <a:lnTo>
                  <a:pt x="23089" y="134368"/>
                </a:lnTo>
                <a:lnTo>
                  <a:pt x="9611" y="138124"/>
                </a:lnTo>
                <a:lnTo>
                  <a:pt x="0" y="147915"/>
                </a:lnTo>
                <a:lnTo>
                  <a:pt x="111" y="166155"/>
                </a:lnTo>
                <a:lnTo>
                  <a:pt x="5024" y="178524"/>
                </a:lnTo>
                <a:lnTo>
                  <a:pt x="13427" y="185469"/>
                </a:lnTo>
                <a:lnTo>
                  <a:pt x="30546" y="184181"/>
                </a:lnTo>
                <a:lnTo>
                  <a:pt x="42175" y="177933"/>
                </a:lnTo>
                <a:lnTo>
                  <a:pt x="44151" y="174751"/>
                </a:lnTo>
                <a:lnTo>
                  <a:pt x="14562" y="174751"/>
                </a:lnTo>
                <a:lnTo>
                  <a:pt x="8517" y="169291"/>
                </a:lnTo>
                <a:lnTo>
                  <a:pt x="8517" y="154558"/>
                </a:lnTo>
                <a:lnTo>
                  <a:pt x="14054" y="148589"/>
                </a:lnTo>
                <a:lnTo>
                  <a:pt x="45134" y="148589"/>
                </a:lnTo>
                <a:lnTo>
                  <a:pt x="42483" y="143790"/>
                </a:lnTo>
                <a:lnTo>
                  <a:pt x="48450" y="135889"/>
                </a:lnTo>
                <a:lnTo>
                  <a:pt x="31682" y="135889"/>
                </a:lnTo>
                <a:lnTo>
                  <a:pt x="29142" y="135381"/>
                </a:lnTo>
                <a:lnTo>
                  <a:pt x="26144" y="134366"/>
                </a:lnTo>
                <a:close/>
              </a:path>
              <a:path w="256540" h="186054">
                <a:moveTo>
                  <a:pt x="45134" y="148589"/>
                </a:moveTo>
                <a:lnTo>
                  <a:pt x="29142" y="148589"/>
                </a:lnTo>
                <a:lnTo>
                  <a:pt x="34679" y="154050"/>
                </a:lnTo>
                <a:lnTo>
                  <a:pt x="34679" y="169291"/>
                </a:lnTo>
                <a:lnTo>
                  <a:pt x="28634" y="174751"/>
                </a:lnTo>
                <a:lnTo>
                  <a:pt x="44151" y="174751"/>
                </a:lnTo>
                <a:lnTo>
                  <a:pt x="48273" y="168115"/>
                </a:lnTo>
                <a:lnTo>
                  <a:pt x="47377" y="152651"/>
                </a:lnTo>
                <a:lnTo>
                  <a:pt x="45134" y="148589"/>
                </a:lnTo>
                <a:close/>
              </a:path>
              <a:path w="256540" h="186054">
                <a:moveTo>
                  <a:pt x="132152" y="90931"/>
                </a:moveTo>
                <a:lnTo>
                  <a:pt x="104605" y="90931"/>
                </a:lnTo>
                <a:lnTo>
                  <a:pt x="141829" y="111632"/>
                </a:lnTo>
                <a:lnTo>
                  <a:pt x="141829" y="113156"/>
                </a:lnTo>
                <a:lnTo>
                  <a:pt x="141321" y="114173"/>
                </a:lnTo>
                <a:lnTo>
                  <a:pt x="141321" y="116205"/>
                </a:lnTo>
                <a:lnTo>
                  <a:pt x="144983" y="129852"/>
                </a:lnTo>
                <a:lnTo>
                  <a:pt x="154628" y="139544"/>
                </a:lnTo>
                <a:lnTo>
                  <a:pt x="172696" y="139353"/>
                </a:lnTo>
                <a:lnTo>
                  <a:pt x="185081" y="134366"/>
                </a:lnTo>
                <a:lnTo>
                  <a:pt x="189197" y="129412"/>
                </a:lnTo>
                <a:lnTo>
                  <a:pt x="159952" y="129412"/>
                </a:lnTo>
                <a:lnTo>
                  <a:pt x="153906" y="123825"/>
                </a:lnTo>
                <a:lnTo>
                  <a:pt x="153906" y="109093"/>
                </a:lnTo>
                <a:lnTo>
                  <a:pt x="159444" y="102997"/>
                </a:lnTo>
                <a:lnTo>
                  <a:pt x="189798" y="102997"/>
                </a:lnTo>
                <a:lnTo>
                  <a:pt x="188635" y="100216"/>
                </a:lnTo>
                <a:lnTo>
                  <a:pt x="189527" y="99060"/>
                </a:lnTo>
                <a:lnTo>
                  <a:pt x="146858" y="99060"/>
                </a:lnTo>
                <a:lnTo>
                  <a:pt x="132152" y="90931"/>
                </a:lnTo>
                <a:close/>
              </a:path>
              <a:path w="256540" h="186054">
                <a:moveTo>
                  <a:pt x="100694" y="47024"/>
                </a:moveTo>
                <a:lnTo>
                  <a:pt x="82719" y="47139"/>
                </a:lnTo>
                <a:lnTo>
                  <a:pt x="70377" y="52095"/>
                </a:lnTo>
                <a:lnTo>
                  <a:pt x="63358" y="60555"/>
                </a:lnTo>
                <a:lnTo>
                  <a:pt x="63123" y="77095"/>
                </a:lnTo>
                <a:lnTo>
                  <a:pt x="66884" y="86051"/>
                </a:lnTo>
                <a:lnTo>
                  <a:pt x="31682" y="135889"/>
                </a:lnTo>
                <a:lnTo>
                  <a:pt x="48450" y="135889"/>
                </a:lnTo>
                <a:lnTo>
                  <a:pt x="78951" y="95504"/>
                </a:lnTo>
                <a:lnTo>
                  <a:pt x="96254" y="95504"/>
                </a:lnTo>
                <a:lnTo>
                  <a:pt x="99576" y="93980"/>
                </a:lnTo>
                <a:lnTo>
                  <a:pt x="104605" y="90931"/>
                </a:lnTo>
                <a:lnTo>
                  <a:pt x="132152" y="90931"/>
                </a:lnTo>
                <a:lnTo>
                  <a:pt x="118366" y="83312"/>
                </a:lnTo>
                <a:lnTo>
                  <a:pt x="79459" y="83312"/>
                </a:lnTo>
                <a:lnTo>
                  <a:pt x="73427" y="77850"/>
                </a:lnTo>
                <a:lnTo>
                  <a:pt x="73427" y="63118"/>
                </a:lnTo>
                <a:lnTo>
                  <a:pt x="78951" y="56642"/>
                </a:lnTo>
                <a:lnTo>
                  <a:pt x="110370" y="56642"/>
                </a:lnTo>
                <a:lnTo>
                  <a:pt x="100694" y="47024"/>
                </a:lnTo>
                <a:close/>
              </a:path>
              <a:path w="256540" h="186054">
                <a:moveTo>
                  <a:pt x="189798" y="102997"/>
                </a:moveTo>
                <a:lnTo>
                  <a:pt x="174531" y="102997"/>
                </a:lnTo>
                <a:lnTo>
                  <a:pt x="180068" y="108585"/>
                </a:lnTo>
                <a:lnTo>
                  <a:pt x="180068" y="123825"/>
                </a:lnTo>
                <a:lnTo>
                  <a:pt x="174023" y="129412"/>
                </a:lnTo>
                <a:lnTo>
                  <a:pt x="189197" y="129412"/>
                </a:lnTo>
                <a:lnTo>
                  <a:pt x="192110" y="125907"/>
                </a:lnTo>
                <a:lnTo>
                  <a:pt x="192260" y="116205"/>
                </a:lnTo>
                <a:lnTo>
                  <a:pt x="192347" y="109093"/>
                </a:lnTo>
                <a:lnTo>
                  <a:pt x="189798" y="102997"/>
                </a:lnTo>
                <a:close/>
              </a:path>
              <a:path w="256540" h="186054">
                <a:moveTo>
                  <a:pt x="170010" y="88900"/>
                </a:moveTo>
                <a:lnTo>
                  <a:pt x="159444" y="88900"/>
                </a:lnTo>
                <a:lnTo>
                  <a:pt x="151887" y="92963"/>
                </a:lnTo>
                <a:lnTo>
                  <a:pt x="146858" y="99060"/>
                </a:lnTo>
                <a:lnTo>
                  <a:pt x="189527" y="99060"/>
                </a:lnTo>
                <a:lnTo>
                  <a:pt x="196184" y="90424"/>
                </a:lnTo>
                <a:lnTo>
                  <a:pt x="175547" y="90424"/>
                </a:lnTo>
                <a:lnTo>
                  <a:pt x="173007" y="89916"/>
                </a:lnTo>
                <a:lnTo>
                  <a:pt x="170010" y="88900"/>
                </a:lnTo>
                <a:close/>
              </a:path>
              <a:path w="256540" h="186054">
                <a:moveTo>
                  <a:pt x="96254" y="95504"/>
                </a:moveTo>
                <a:lnTo>
                  <a:pt x="78951" y="95504"/>
                </a:lnTo>
                <a:lnTo>
                  <a:pt x="81453" y="96012"/>
                </a:lnTo>
                <a:lnTo>
                  <a:pt x="84488" y="96519"/>
                </a:lnTo>
                <a:lnTo>
                  <a:pt x="94039" y="96519"/>
                </a:lnTo>
                <a:lnTo>
                  <a:pt x="96254" y="95504"/>
                </a:lnTo>
                <a:close/>
              </a:path>
              <a:path w="256540" h="186054">
                <a:moveTo>
                  <a:pt x="233383" y="0"/>
                </a:moveTo>
                <a:lnTo>
                  <a:pt x="220151" y="3826"/>
                </a:lnTo>
                <a:lnTo>
                  <a:pt x="210649" y="13779"/>
                </a:lnTo>
                <a:lnTo>
                  <a:pt x="209124" y="31467"/>
                </a:lnTo>
                <a:lnTo>
                  <a:pt x="211659" y="41102"/>
                </a:lnTo>
                <a:lnTo>
                  <a:pt x="175547" y="90424"/>
                </a:lnTo>
                <a:lnTo>
                  <a:pt x="196184" y="90424"/>
                </a:lnTo>
                <a:lnTo>
                  <a:pt x="225357" y="52577"/>
                </a:lnTo>
                <a:lnTo>
                  <a:pt x="237141" y="52577"/>
                </a:lnTo>
                <a:lnTo>
                  <a:pt x="247013" y="49909"/>
                </a:lnTo>
                <a:lnTo>
                  <a:pt x="256486" y="40386"/>
                </a:lnTo>
                <a:lnTo>
                  <a:pt x="226843" y="40386"/>
                </a:lnTo>
                <a:lnTo>
                  <a:pt x="220289" y="34925"/>
                </a:lnTo>
                <a:lnTo>
                  <a:pt x="220289" y="20193"/>
                </a:lnTo>
                <a:lnTo>
                  <a:pt x="225827" y="13716"/>
                </a:lnTo>
                <a:lnTo>
                  <a:pt x="253323" y="13716"/>
                </a:lnTo>
                <a:lnTo>
                  <a:pt x="251657" y="9391"/>
                </a:lnTo>
                <a:lnTo>
                  <a:pt x="243379" y="2194"/>
                </a:lnTo>
                <a:lnTo>
                  <a:pt x="233383" y="0"/>
                </a:lnTo>
                <a:close/>
              </a:path>
              <a:path w="256540" h="186054">
                <a:moveTo>
                  <a:pt x="110370" y="56642"/>
                </a:moveTo>
                <a:lnTo>
                  <a:pt x="94039" y="56642"/>
                </a:lnTo>
                <a:lnTo>
                  <a:pt x="99576" y="62611"/>
                </a:lnTo>
                <a:lnTo>
                  <a:pt x="99576" y="77850"/>
                </a:lnTo>
                <a:lnTo>
                  <a:pt x="94039" y="83312"/>
                </a:lnTo>
                <a:lnTo>
                  <a:pt x="118366" y="83312"/>
                </a:lnTo>
                <a:lnTo>
                  <a:pt x="112162" y="79882"/>
                </a:lnTo>
                <a:lnTo>
                  <a:pt x="113647" y="76326"/>
                </a:lnTo>
                <a:lnTo>
                  <a:pt x="114155" y="73279"/>
                </a:lnTo>
                <a:lnTo>
                  <a:pt x="114155" y="70231"/>
                </a:lnTo>
                <a:lnTo>
                  <a:pt x="110425" y="56697"/>
                </a:lnTo>
                <a:close/>
              </a:path>
              <a:path w="256540" h="186054">
                <a:moveTo>
                  <a:pt x="237141" y="52577"/>
                </a:moveTo>
                <a:lnTo>
                  <a:pt x="225357" y="52577"/>
                </a:lnTo>
                <a:lnTo>
                  <a:pt x="227859" y="53086"/>
                </a:lnTo>
                <a:lnTo>
                  <a:pt x="230856" y="53593"/>
                </a:lnTo>
                <a:lnTo>
                  <a:pt x="233383" y="53593"/>
                </a:lnTo>
                <a:lnTo>
                  <a:pt x="237141" y="52577"/>
                </a:lnTo>
                <a:close/>
              </a:path>
              <a:path w="256540" h="186054">
                <a:moveTo>
                  <a:pt x="253323" y="13716"/>
                </a:moveTo>
                <a:lnTo>
                  <a:pt x="240952" y="13716"/>
                </a:lnTo>
                <a:lnTo>
                  <a:pt x="247010" y="19685"/>
                </a:lnTo>
                <a:lnTo>
                  <a:pt x="247010" y="33908"/>
                </a:lnTo>
                <a:lnTo>
                  <a:pt x="240444" y="40386"/>
                </a:lnTo>
                <a:lnTo>
                  <a:pt x="256486" y="40386"/>
                </a:lnTo>
                <a:lnTo>
                  <a:pt x="256497" y="21949"/>
                </a:lnTo>
                <a:lnTo>
                  <a:pt x="253323" y="13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717401" y="6356603"/>
            <a:ext cx="171450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1390180" y="2018121"/>
            <a:ext cx="592010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985"/>
              </a:spcBef>
            </a:pPr>
            <a:r>
              <a:rPr lang="ru-RU" sz="1400" b="1" dirty="0" smtClean="0">
                <a:latin typeface="Century Gothic" panose="020B0502020202020204" pitchFamily="34" charset="0"/>
                <a:cs typeface="Calibri"/>
              </a:rPr>
              <a:t>Осенний семестр 2023-2024 </a:t>
            </a:r>
            <a:r>
              <a:rPr lang="ru-RU" sz="1400" b="1" dirty="0" err="1" smtClean="0">
                <a:latin typeface="Century Gothic" panose="020B0502020202020204" pitchFamily="34" charset="0"/>
                <a:cs typeface="Calibri"/>
              </a:rPr>
              <a:t>уч.г</a:t>
            </a:r>
            <a:r>
              <a:rPr lang="ru-RU" sz="1400" b="1" dirty="0" smtClean="0">
                <a:solidFill>
                  <a:srgbClr val="3F5879"/>
                </a:solidFill>
                <a:latin typeface="Century Gothic" panose="020B0502020202020204" pitchFamily="34" charset="0"/>
                <a:cs typeface="Calibri"/>
              </a:rPr>
              <a:t>., 22 студента-призывника</a:t>
            </a:r>
            <a:endParaRPr sz="1400" b="1" dirty="0">
              <a:solidFill>
                <a:srgbClr val="3F5879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247925" y="769387"/>
            <a:ext cx="8501215" cy="717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Основы военной подготовки</a:t>
            </a:r>
            <a:endParaRPr lang="ru-RU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object 15"/>
          <p:cNvSpPr txBox="1"/>
          <p:nvPr/>
        </p:nvSpPr>
        <p:spPr>
          <a:xfrm>
            <a:off x="1363040" y="4670199"/>
            <a:ext cx="564261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>
                <a:solidFill>
                  <a:srgbClr val="052573"/>
                </a:solidFill>
                <a:latin typeface="Century Gothic"/>
                <a:cs typeface="Century Gothic"/>
              </a:rPr>
              <a:t>Практическая (огневая) подготовка </a:t>
            </a:r>
            <a:r>
              <a:rPr lang="ru-RU" sz="1400" b="1" spc="25" dirty="0">
                <a:latin typeface="Century Gothic"/>
                <a:cs typeface="Century Gothic"/>
              </a:rPr>
              <a:t>проводилась на базе тира МОУ «Гимназия № 1</a:t>
            </a:r>
            <a:r>
              <a:rPr lang="ru-RU" sz="1400" b="1" spc="25" dirty="0" smtClean="0">
                <a:latin typeface="Century Gothic"/>
                <a:cs typeface="Century Gothic"/>
              </a:rPr>
              <a:t>» по договору </a:t>
            </a:r>
            <a:endParaRPr lang="ru-RU" sz="1400" dirty="0">
              <a:cs typeface="Calibri"/>
            </a:endParaRPr>
          </a:p>
        </p:txBody>
      </p:sp>
      <p:sp>
        <p:nvSpPr>
          <p:cNvPr id="24" name="object 15"/>
          <p:cNvSpPr txBox="1"/>
          <p:nvPr/>
        </p:nvSpPr>
        <p:spPr>
          <a:xfrm>
            <a:off x="1390180" y="3171131"/>
            <a:ext cx="564261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latin typeface="Century Gothic"/>
                <a:cs typeface="Century Gothic"/>
              </a:rPr>
              <a:t>Приобретено </a:t>
            </a:r>
            <a:r>
              <a:rPr lang="ru-RU" sz="1400" b="1" spc="25" dirty="0">
                <a:latin typeface="Century Gothic"/>
                <a:cs typeface="Century Gothic"/>
              </a:rPr>
              <a:t>необходимое для обучения оборудование (макеты, инвентарь, наглядные пособия и др</a:t>
            </a:r>
            <a:r>
              <a:rPr lang="ru-RU" sz="1400" b="1" spc="25" dirty="0" smtClean="0">
                <a:latin typeface="Century Gothic"/>
                <a:cs typeface="Century Gothic"/>
              </a:rPr>
              <a:t>.)</a:t>
            </a:r>
            <a:endParaRPr lang="ru-RU" sz="1400" dirty="0">
              <a:cs typeface="Calibri"/>
            </a:endParaRPr>
          </a:p>
        </p:txBody>
      </p:sp>
      <p:sp>
        <p:nvSpPr>
          <p:cNvPr id="28" name="object 15"/>
          <p:cNvSpPr txBox="1"/>
          <p:nvPr/>
        </p:nvSpPr>
        <p:spPr>
          <a:xfrm>
            <a:off x="1390180" y="3932528"/>
            <a:ext cx="564261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>
                <a:latin typeface="Century Gothic"/>
                <a:cs typeface="Century Gothic"/>
              </a:rPr>
              <a:t>Занятия проводились приглашенным преподавателем, имеющим </a:t>
            </a:r>
            <a:r>
              <a:rPr lang="ru-RU" sz="1400" b="1" spc="25" dirty="0">
                <a:solidFill>
                  <a:srgbClr val="002060"/>
                </a:solidFill>
                <a:latin typeface="Century Gothic"/>
                <a:cs typeface="Century Gothic"/>
              </a:rPr>
              <a:t>опыт </a:t>
            </a:r>
            <a:r>
              <a:rPr lang="ru-RU" sz="1400" b="1" spc="25" dirty="0">
                <a:latin typeface="Century Gothic"/>
                <a:cs typeface="Century Gothic"/>
              </a:rPr>
              <a:t>военной </a:t>
            </a:r>
            <a:r>
              <a:rPr lang="ru-RU" sz="1400" b="1" spc="25" dirty="0" smtClean="0">
                <a:latin typeface="Century Gothic"/>
                <a:cs typeface="Century Gothic"/>
              </a:rPr>
              <a:t>службы </a:t>
            </a:r>
            <a:endParaRPr lang="ru-RU" sz="1400" dirty="0">
              <a:cs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7"/>
          <a:stretch/>
        </p:blipFill>
        <p:spPr>
          <a:xfrm>
            <a:off x="8749140" y="0"/>
            <a:ext cx="3442859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23" y="3144141"/>
            <a:ext cx="512108" cy="3901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23" y="4670199"/>
            <a:ext cx="512108" cy="3901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15" y="3927071"/>
            <a:ext cx="512108" cy="39017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23" y="2500575"/>
            <a:ext cx="512108" cy="39017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7" y="5772818"/>
            <a:ext cx="2017951" cy="10851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38" y="1926075"/>
            <a:ext cx="512108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727" y="0"/>
            <a:ext cx="7521273" cy="68579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956" y="-1"/>
            <a:ext cx="6353175" cy="6858000"/>
          </a:xfrm>
          <a:custGeom>
            <a:avLst/>
            <a:gdLst/>
            <a:ahLst/>
            <a:cxnLst/>
            <a:rect l="l" t="t" r="r" b="b"/>
            <a:pathLst>
              <a:path w="8779510" h="6858000">
                <a:moveTo>
                  <a:pt x="8779478" y="0"/>
                </a:moveTo>
                <a:lnTo>
                  <a:pt x="0" y="0"/>
                </a:lnTo>
                <a:lnTo>
                  <a:pt x="0" y="6857996"/>
                </a:lnTo>
                <a:lnTo>
                  <a:pt x="8001880" y="6857996"/>
                </a:lnTo>
                <a:lnTo>
                  <a:pt x="8779478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688444" y="6356603"/>
            <a:ext cx="214883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19400" y="656695"/>
            <a:ext cx="6343375" cy="1535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Получение дополнительной квалификации обучающимися</a:t>
            </a:r>
            <a:endParaRPr lang="ru-RU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3014" y="3133724"/>
            <a:ext cx="45240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dirty="0">
                <a:solidFill>
                  <a:schemeClr val="bg1"/>
                </a:solidFill>
              </a:rPr>
              <a:t>В 2023-2024 уч.г. всего реализовано 5 программ профессионального обучения для студентов ТИ (ф) СВФУ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рамках освоения основных профессиональных образовательных программ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11814" y="5488304"/>
            <a:ext cx="2695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В 2023-2024 г. выдано 38 свидетельств</a:t>
            </a:r>
          </a:p>
        </p:txBody>
      </p:sp>
    </p:spTree>
    <p:extLst>
      <p:ext uri="{BB962C8B-B14F-4D97-AF65-F5344CB8AC3E}">
        <p14:creationId xmlns:p14="http://schemas.microsoft.com/office/powerpoint/2010/main" val="39595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7270" y="0"/>
            <a:ext cx="6094730" cy="6858508"/>
          </a:xfrm>
          <a:custGeom>
            <a:avLst/>
            <a:gdLst/>
            <a:ahLst/>
            <a:cxnLst/>
            <a:rect l="l" t="t" r="r" b="b"/>
            <a:pathLst>
              <a:path w="6094730" h="4683759">
                <a:moveTo>
                  <a:pt x="0" y="4683252"/>
                </a:moveTo>
                <a:lnTo>
                  <a:pt x="6094476" y="4683252"/>
                </a:lnTo>
                <a:lnTo>
                  <a:pt x="6094476" y="0"/>
                </a:lnTo>
                <a:lnTo>
                  <a:pt x="0" y="0"/>
                </a:lnTo>
                <a:lnTo>
                  <a:pt x="0" y="468325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7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836" y="462973"/>
            <a:ext cx="11110164" cy="1320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ts val="5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0" cap="none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 Narrow"/>
              </a:rPr>
              <a:t>Повышение качества успеваемости студентов </a:t>
            </a:r>
          </a:p>
          <a:p>
            <a:pPr marR="0" lvl="0" indent="0" defTabSz="914400" rtl="0" eaLnBrk="1" fontAlgn="auto" latinLnBrk="0" hangingPunct="1">
              <a:lnSpc>
                <a:spcPts val="5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0" cap="none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 Narrow"/>
              </a:rPr>
              <a:t>1 курса</a:t>
            </a:r>
            <a:endParaRPr kumimoji="0" sz="3100" b="1" i="0" u="none" strike="noStrike" kern="0" cap="none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6863" y="5172455"/>
            <a:ext cx="3766185" cy="0"/>
          </a:xfrm>
          <a:custGeom>
            <a:avLst/>
            <a:gdLst/>
            <a:ahLst/>
            <a:cxnLst/>
            <a:rect l="l" t="t" r="r" b="b"/>
            <a:pathLst>
              <a:path w="3766185">
                <a:moveTo>
                  <a:pt x="0" y="0"/>
                </a:moveTo>
                <a:lnTo>
                  <a:pt x="3765804" y="0"/>
                </a:lnTo>
              </a:path>
            </a:pathLst>
          </a:custGeom>
          <a:ln w="57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0836" y="2057780"/>
            <a:ext cx="3764279" cy="0"/>
          </a:xfrm>
          <a:custGeom>
            <a:avLst/>
            <a:gdLst/>
            <a:ahLst/>
            <a:cxnLst/>
            <a:rect l="l" t="t" r="r" b="b"/>
            <a:pathLst>
              <a:path w="3764279">
                <a:moveTo>
                  <a:pt x="0" y="0"/>
                </a:moveTo>
                <a:lnTo>
                  <a:pt x="3764279" y="0"/>
                </a:lnTo>
              </a:path>
            </a:pathLst>
          </a:custGeom>
          <a:ln w="57236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836" y="2331649"/>
            <a:ext cx="9870187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6011545" algn="l"/>
              </a:tabLst>
              <a:defRPr/>
            </a:pPr>
            <a:r>
              <a:rPr kumimoji="0" lang="ru-RU" sz="2400" b="0" i="0" u="none" strike="noStrike" kern="1200" cap="none" spc="215" normalizeH="0" baseline="0" noProof="0" dirty="0" smtClean="0">
                <a:ln>
                  <a:noFill/>
                </a:ln>
                <a:solidFill>
                  <a:srgbClr val="1311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 </a:t>
            </a:r>
            <a:r>
              <a:rPr kumimoji="0" lang="ru-RU" sz="2400" b="0" i="0" u="none" strike="noStrike" kern="1200" cap="none" spc="215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Пересмотр форм контроля в 1 семестре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6011545" algn="l"/>
              </a:tabLst>
              <a:defRPr/>
            </a:pPr>
            <a:r>
              <a:rPr kumimoji="0" lang="ru-RU" sz="2400" b="0" i="0" u="none" strike="noStrike" kern="1200" cap="none" spc="22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2) Проведение институтского факультатива «Школа первокурсника»:</a:t>
            </a:r>
          </a:p>
          <a:p>
            <a:pPr marL="3556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Char char="-"/>
              <a:tabLst>
                <a:tab pos="6011545" algn="l"/>
              </a:tabLst>
              <a:defRPr/>
            </a:pPr>
            <a:r>
              <a:rPr lang="ru-RU" sz="2400" spc="220" dirty="0" smtClean="0">
                <a:latin typeface="Arial"/>
                <a:cs typeface="Arial"/>
              </a:rPr>
              <a:t>Принципы конспектирования лекции;</a:t>
            </a:r>
          </a:p>
          <a:p>
            <a:pPr marL="3556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Char char="-"/>
              <a:tabLst>
                <a:tab pos="601154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Методики запоминания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информации;</a:t>
            </a:r>
          </a:p>
          <a:p>
            <a:pPr marL="3556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Char char="-"/>
              <a:tabLst>
                <a:tab pos="6011545" algn="l"/>
              </a:tabLst>
              <a:defRPr/>
            </a:pPr>
            <a:r>
              <a:rPr lang="ru-RU" sz="2400" noProof="0" dirty="0" smtClean="0">
                <a:latin typeface="Arial"/>
                <a:cs typeface="Arial"/>
              </a:rPr>
              <a:t>Знакомство с ЭИОС вуза и ЛНА и др.</a:t>
            </a:r>
          </a:p>
          <a:p>
            <a:pPr marL="3556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Char char="-"/>
              <a:tabLst>
                <a:tab pos="6011545" algn="l"/>
              </a:tabLst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9434511" y="1238523"/>
            <a:ext cx="2505075" cy="2047875"/>
          </a:xfrm>
          <a:prstGeom prst="flowChartPrepa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8"/>
          <p:cNvSpPr/>
          <p:nvPr/>
        </p:nvSpPr>
        <p:spPr>
          <a:xfrm>
            <a:off x="76200" y="6192578"/>
            <a:ext cx="12187555" cy="0"/>
          </a:xfrm>
          <a:custGeom>
            <a:avLst/>
            <a:gdLst/>
            <a:ahLst/>
            <a:cxnLst/>
            <a:rect l="l" t="t" r="r" b="b"/>
            <a:pathLst>
              <a:path w="12187555">
                <a:moveTo>
                  <a:pt x="0" y="0"/>
                </a:moveTo>
                <a:lnTo>
                  <a:pt x="12187431" y="0"/>
                </a:lnTo>
              </a:path>
            </a:pathLst>
          </a:cu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74748"/>
            <a:ext cx="6094730" cy="4683760"/>
          </a:xfrm>
          <a:custGeom>
            <a:avLst/>
            <a:gdLst/>
            <a:ahLst/>
            <a:cxnLst/>
            <a:rect l="l" t="t" r="r" b="b"/>
            <a:pathLst>
              <a:path w="6094730" h="4683759">
                <a:moveTo>
                  <a:pt x="0" y="4683252"/>
                </a:moveTo>
                <a:lnTo>
                  <a:pt x="6094476" y="4683252"/>
                </a:lnTo>
                <a:lnTo>
                  <a:pt x="6094476" y="0"/>
                </a:lnTo>
                <a:lnTo>
                  <a:pt x="0" y="0"/>
                </a:lnTo>
                <a:lnTo>
                  <a:pt x="0" y="4683252"/>
                </a:lnTo>
                <a:close/>
              </a:path>
            </a:pathLst>
          </a:custGeom>
          <a:solidFill>
            <a:srgbClr val="5194D2"/>
          </a:solidFill>
        </p:spPr>
        <p:txBody>
          <a:bodyPr wrap="square" lIns="0" tIns="0" rIns="0" bIns="0" rtlCol="0"/>
          <a:lstStyle/>
          <a:p>
            <a:pPr lvl="0">
              <a:defRPr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4476" y="2174748"/>
            <a:ext cx="6094730" cy="4683760"/>
          </a:xfrm>
          <a:custGeom>
            <a:avLst/>
            <a:gdLst/>
            <a:ahLst/>
            <a:cxnLst/>
            <a:rect l="l" t="t" r="r" b="b"/>
            <a:pathLst>
              <a:path w="6094730" h="4683759">
                <a:moveTo>
                  <a:pt x="0" y="4683252"/>
                </a:moveTo>
                <a:lnTo>
                  <a:pt x="6094476" y="4683252"/>
                </a:lnTo>
                <a:lnTo>
                  <a:pt x="6094476" y="0"/>
                </a:lnTo>
                <a:lnTo>
                  <a:pt x="0" y="0"/>
                </a:lnTo>
                <a:lnTo>
                  <a:pt x="0" y="468325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836" y="462973"/>
            <a:ext cx="11110164" cy="1322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ts val="5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0" cap="none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 Narrow"/>
              </a:rPr>
              <a:t>Повышение педагогического мастерства, </a:t>
            </a:r>
            <a:r>
              <a:rPr kumimoji="0" lang="ru-RU" sz="3100" b="1" i="0" u="none" strike="noStrike" kern="0" cap="none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 Narrow"/>
              </a:rPr>
              <a:t>2023-2024 учебный год</a:t>
            </a:r>
            <a:endParaRPr kumimoji="0" sz="3100" b="0" i="0" u="none" strike="noStrike" kern="0" cap="none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3668" y="3250478"/>
            <a:ext cx="1727200" cy="1727200"/>
          </a:xfrm>
          <a:custGeom>
            <a:avLst/>
            <a:gdLst/>
            <a:ahLst/>
            <a:cxnLst/>
            <a:rect l="l" t="t" r="r" b="b"/>
            <a:pathLst>
              <a:path w="1727200" h="1727200">
                <a:moveTo>
                  <a:pt x="863345" y="0"/>
                </a:moveTo>
                <a:lnTo>
                  <a:pt x="792538" y="2862"/>
                </a:lnTo>
                <a:lnTo>
                  <a:pt x="723307" y="11301"/>
                </a:lnTo>
                <a:lnTo>
                  <a:pt x="655875" y="25094"/>
                </a:lnTo>
                <a:lnTo>
                  <a:pt x="590463" y="44019"/>
                </a:lnTo>
                <a:lnTo>
                  <a:pt x="527294" y="67853"/>
                </a:lnTo>
                <a:lnTo>
                  <a:pt x="466590" y="96375"/>
                </a:lnTo>
                <a:lnTo>
                  <a:pt x="408573" y="129362"/>
                </a:lnTo>
                <a:lnTo>
                  <a:pt x="353466" y="166591"/>
                </a:lnTo>
                <a:lnTo>
                  <a:pt x="301491" y="207841"/>
                </a:lnTo>
                <a:lnTo>
                  <a:pt x="252869" y="252888"/>
                </a:lnTo>
                <a:lnTo>
                  <a:pt x="207824" y="301512"/>
                </a:lnTo>
                <a:lnTo>
                  <a:pt x="166576" y="353488"/>
                </a:lnTo>
                <a:lnTo>
                  <a:pt x="129350" y="408596"/>
                </a:lnTo>
                <a:lnTo>
                  <a:pt x="96365" y="466612"/>
                </a:lnTo>
                <a:lnTo>
                  <a:pt x="67846" y="527315"/>
                </a:lnTo>
                <a:lnTo>
                  <a:pt x="44014" y="590482"/>
                </a:lnTo>
                <a:lnTo>
                  <a:pt x="25091" y="655891"/>
                </a:lnTo>
                <a:lnTo>
                  <a:pt x="11299" y="723320"/>
                </a:lnTo>
                <a:lnTo>
                  <a:pt x="2861" y="792545"/>
                </a:lnTo>
                <a:lnTo>
                  <a:pt x="0" y="863346"/>
                </a:lnTo>
                <a:lnTo>
                  <a:pt x="2861" y="934146"/>
                </a:lnTo>
                <a:lnTo>
                  <a:pt x="11299" y="1003371"/>
                </a:lnTo>
                <a:lnTo>
                  <a:pt x="25091" y="1070800"/>
                </a:lnTo>
                <a:lnTo>
                  <a:pt x="44014" y="1136209"/>
                </a:lnTo>
                <a:lnTo>
                  <a:pt x="67846" y="1199376"/>
                </a:lnTo>
                <a:lnTo>
                  <a:pt x="96365" y="1260079"/>
                </a:lnTo>
                <a:lnTo>
                  <a:pt x="129350" y="1318095"/>
                </a:lnTo>
                <a:lnTo>
                  <a:pt x="166576" y="1373203"/>
                </a:lnTo>
                <a:lnTo>
                  <a:pt x="207824" y="1425179"/>
                </a:lnTo>
                <a:lnTo>
                  <a:pt x="252869" y="1473803"/>
                </a:lnTo>
                <a:lnTo>
                  <a:pt x="301491" y="1518850"/>
                </a:lnTo>
                <a:lnTo>
                  <a:pt x="353466" y="1560100"/>
                </a:lnTo>
                <a:lnTo>
                  <a:pt x="408573" y="1597329"/>
                </a:lnTo>
                <a:lnTo>
                  <a:pt x="466590" y="1630316"/>
                </a:lnTo>
                <a:lnTo>
                  <a:pt x="527294" y="1658838"/>
                </a:lnTo>
                <a:lnTo>
                  <a:pt x="590463" y="1682672"/>
                </a:lnTo>
                <a:lnTo>
                  <a:pt x="655875" y="1701597"/>
                </a:lnTo>
                <a:lnTo>
                  <a:pt x="723307" y="1715390"/>
                </a:lnTo>
                <a:lnTo>
                  <a:pt x="792538" y="1723829"/>
                </a:lnTo>
                <a:lnTo>
                  <a:pt x="863345" y="1726692"/>
                </a:lnTo>
                <a:lnTo>
                  <a:pt x="934146" y="1723829"/>
                </a:lnTo>
                <a:lnTo>
                  <a:pt x="1003371" y="1715390"/>
                </a:lnTo>
                <a:lnTo>
                  <a:pt x="1070800" y="1701597"/>
                </a:lnTo>
                <a:lnTo>
                  <a:pt x="1136209" y="1682672"/>
                </a:lnTo>
                <a:lnTo>
                  <a:pt x="1199376" y="1658838"/>
                </a:lnTo>
                <a:lnTo>
                  <a:pt x="1260079" y="1630316"/>
                </a:lnTo>
                <a:lnTo>
                  <a:pt x="1318095" y="1597329"/>
                </a:lnTo>
                <a:lnTo>
                  <a:pt x="1373203" y="1560100"/>
                </a:lnTo>
                <a:lnTo>
                  <a:pt x="1425179" y="1518850"/>
                </a:lnTo>
                <a:lnTo>
                  <a:pt x="1473803" y="1473803"/>
                </a:lnTo>
                <a:lnTo>
                  <a:pt x="1518850" y="1425179"/>
                </a:lnTo>
                <a:lnTo>
                  <a:pt x="1560100" y="1373203"/>
                </a:lnTo>
                <a:lnTo>
                  <a:pt x="1597329" y="1318095"/>
                </a:lnTo>
                <a:lnTo>
                  <a:pt x="1630316" y="1260079"/>
                </a:lnTo>
                <a:lnTo>
                  <a:pt x="1658838" y="1199376"/>
                </a:lnTo>
                <a:lnTo>
                  <a:pt x="1682672" y="1136209"/>
                </a:lnTo>
                <a:lnTo>
                  <a:pt x="1701597" y="1070800"/>
                </a:lnTo>
                <a:lnTo>
                  <a:pt x="1715390" y="1003371"/>
                </a:lnTo>
                <a:lnTo>
                  <a:pt x="1723829" y="934146"/>
                </a:lnTo>
                <a:lnTo>
                  <a:pt x="1726692" y="863346"/>
                </a:lnTo>
                <a:lnTo>
                  <a:pt x="1723829" y="792545"/>
                </a:lnTo>
                <a:lnTo>
                  <a:pt x="1715390" y="723320"/>
                </a:lnTo>
                <a:lnTo>
                  <a:pt x="1701597" y="655891"/>
                </a:lnTo>
                <a:lnTo>
                  <a:pt x="1682672" y="590482"/>
                </a:lnTo>
                <a:lnTo>
                  <a:pt x="1658838" y="527315"/>
                </a:lnTo>
                <a:lnTo>
                  <a:pt x="1630316" y="466612"/>
                </a:lnTo>
                <a:lnTo>
                  <a:pt x="1597329" y="408596"/>
                </a:lnTo>
                <a:lnTo>
                  <a:pt x="1560100" y="353488"/>
                </a:lnTo>
                <a:lnTo>
                  <a:pt x="1518850" y="301512"/>
                </a:lnTo>
                <a:lnTo>
                  <a:pt x="1473803" y="252888"/>
                </a:lnTo>
                <a:lnTo>
                  <a:pt x="1425179" y="207841"/>
                </a:lnTo>
                <a:lnTo>
                  <a:pt x="1373203" y="166591"/>
                </a:lnTo>
                <a:lnTo>
                  <a:pt x="1318095" y="129362"/>
                </a:lnTo>
                <a:lnTo>
                  <a:pt x="1260079" y="96375"/>
                </a:lnTo>
                <a:lnTo>
                  <a:pt x="1199376" y="67853"/>
                </a:lnTo>
                <a:lnTo>
                  <a:pt x="1136209" y="44019"/>
                </a:lnTo>
                <a:lnTo>
                  <a:pt x="1070800" y="25094"/>
                </a:lnTo>
                <a:lnTo>
                  <a:pt x="1003371" y="11301"/>
                </a:lnTo>
                <a:lnTo>
                  <a:pt x="934146" y="2862"/>
                </a:lnTo>
                <a:lnTo>
                  <a:pt x="8633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lvl="0"/>
            <a:endParaRPr lang="ru-RU" sz="4000" kern="0" dirty="0" smtClean="0">
              <a:solidFill>
                <a:sysClr val="windowText" lastClr="000000"/>
              </a:solidFill>
            </a:endParaRPr>
          </a:p>
          <a:p>
            <a:pPr lvl="0"/>
            <a:r>
              <a:rPr lang="ru-RU" sz="4000" kern="0" dirty="0">
                <a:solidFill>
                  <a:sysClr val="windowText" lastClr="000000"/>
                </a:solidFill>
              </a:rPr>
              <a:t> </a:t>
            </a:r>
            <a:r>
              <a:rPr lang="ru-RU" sz="4000" kern="0" dirty="0" smtClean="0">
                <a:solidFill>
                  <a:sysClr val="windowText" lastClr="000000"/>
                </a:solidFill>
              </a:rPr>
              <a:t>     </a:t>
            </a:r>
            <a:r>
              <a:rPr lang="ru-RU" sz="6000" kern="0" dirty="0" smtClean="0">
                <a:solidFill>
                  <a:sysClr val="windowText" lastClr="000000"/>
                </a:solidFill>
              </a:rPr>
              <a:t>7</a:t>
            </a:r>
            <a:endParaRPr lang="ru-RU" sz="60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21423" y="3140964"/>
            <a:ext cx="1727200" cy="1728470"/>
          </a:xfrm>
          <a:custGeom>
            <a:avLst/>
            <a:gdLst/>
            <a:ahLst/>
            <a:cxnLst/>
            <a:rect l="l" t="t" r="r" b="b"/>
            <a:pathLst>
              <a:path w="1727200" h="1728470">
                <a:moveTo>
                  <a:pt x="863346" y="0"/>
                </a:moveTo>
                <a:lnTo>
                  <a:pt x="792545" y="2864"/>
                </a:lnTo>
                <a:lnTo>
                  <a:pt x="723320" y="11308"/>
                </a:lnTo>
                <a:lnTo>
                  <a:pt x="655891" y="25111"/>
                </a:lnTo>
                <a:lnTo>
                  <a:pt x="590482" y="44049"/>
                </a:lnTo>
                <a:lnTo>
                  <a:pt x="527315" y="67901"/>
                </a:lnTo>
                <a:lnTo>
                  <a:pt x="466612" y="96444"/>
                </a:lnTo>
                <a:lnTo>
                  <a:pt x="408596" y="129455"/>
                </a:lnTo>
                <a:lnTo>
                  <a:pt x="353488" y="166713"/>
                </a:lnTo>
                <a:lnTo>
                  <a:pt x="301512" y="207995"/>
                </a:lnTo>
                <a:lnTo>
                  <a:pt x="252888" y="253079"/>
                </a:lnTo>
                <a:lnTo>
                  <a:pt x="207841" y="301742"/>
                </a:lnTo>
                <a:lnTo>
                  <a:pt x="166591" y="353763"/>
                </a:lnTo>
                <a:lnTo>
                  <a:pt x="129362" y="408918"/>
                </a:lnTo>
                <a:lnTo>
                  <a:pt x="96375" y="466986"/>
                </a:lnTo>
                <a:lnTo>
                  <a:pt x="67853" y="527744"/>
                </a:lnTo>
                <a:lnTo>
                  <a:pt x="44019" y="590970"/>
                </a:lnTo>
                <a:lnTo>
                  <a:pt x="25094" y="656442"/>
                </a:lnTo>
                <a:lnTo>
                  <a:pt x="11301" y="723937"/>
                </a:lnTo>
                <a:lnTo>
                  <a:pt x="2862" y="793233"/>
                </a:lnTo>
                <a:lnTo>
                  <a:pt x="0" y="864108"/>
                </a:lnTo>
                <a:lnTo>
                  <a:pt x="2862" y="934982"/>
                </a:lnTo>
                <a:lnTo>
                  <a:pt x="11301" y="1004278"/>
                </a:lnTo>
                <a:lnTo>
                  <a:pt x="25094" y="1071773"/>
                </a:lnTo>
                <a:lnTo>
                  <a:pt x="44019" y="1137245"/>
                </a:lnTo>
                <a:lnTo>
                  <a:pt x="67853" y="1200471"/>
                </a:lnTo>
                <a:lnTo>
                  <a:pt x="96375" y="1261229"/>
                </a:lnTo>
                <a:lnTo>
                  <a:pt x="129362" y="1319297"/>
                </a:lnTo>
                <a:lnTo>
                  <a:pt x="166591" y="1374452"/>
                </a:lnTo>
                <a:lnTo>
                  <a:pt x="207841" y="1426473"/>
                </a:lnTo>
                <a:lnTo>
                  <a:pt x="252888" y="1475136"/>
                </a:lnTo>
                <a:lnTo>
                  <a:pt x="301512" y="1520220"/>
                </a:lnTo>
                <a:lnTo>
                  <a:pt x="353488" y="1561502"/>
                </a:lnTo>
                <a:lnTo>
                  <a:pt x="408596" y="1598760"/>
                </a:lnTo>
                <a:lnTo>
                  <a:pt x="466612" y="1631771"/>
                </a:lnTo>
                <a:lnTo>
                  <a:pt x="527315" y="1660314"/>
                </a:lnTo>
                <a:lnTo>
                  <a:pt x="590482" y="1684166"/>
                </a:lnTo>
                <a:lnTo>
                  <a:pt x="655891" y="1703104"/>
                </a:lnTo>
                <a:lnTo>
                  <a:pt x="723320" y="1716907"/>
                </a:lnTo>
                <a:lnTo>
                  <a:pt x="792545" y="1725351"/>
                </a:lnTo>
                <a:lnTo>
                  <a:pt x="863346" y="1728216"/>
                </a:lnTo>
                <a:lnTo>
                  <a:pt x="934146" y="1725351"/>
                </a:lnTo>
                <a:lnTo>
                  <a:pt x="1003371" y="1716907"/>
                </a:lnTo>
                <a:lnTo>
                  <a:pt x="1070800" y="1703104"/>
                </a:lnTo>
                <a:lnTo>
                  <a:pt x="1136209" y="1684166"/>
                </a:lnTo>
                <a:lnTo>
                  <a:pt x="1199376" y="1660314"/>
                </a:lnTo>
                <a:lnTo>
                  <a:pt x="1260079" y="1631771"/>
                </a:lnTo>
                <a:lnTo>
                  <a:pt x="1318095" y="1598760"/>
                </a:lnTo>
                <a:lnTo>
                  <a:pt x="1373203" y="1561502"/>
                </a:lnTo>
                <a:lnTo>
                  <a:pt x="1425179" y="1520220"/>
                </a:lnTo>
                <a:lnTo>
                  <a:pt x="1473803" y="1475136"/>
                </a:lnTo>
                <a:lnTo>
                  <a:pt x="1518850" y="1426473"/>
                </a:lnTo>
                <a:lnTo>
                  <a:pt x="1560100" y="1374452"/>
                </a:lnTo>
                <a:lnTo>
                  <a:pt x="1597329" y="1319297"/>
                </a:lnTo>
                <a:lnTo>
                  <a:pt x="1630316" y="1261229"/>
                </a:lnTo>
                <a:lnTo>
                  <a:pt x="1658838" y="1200471"/>
                </a:lnTo>
                <a:lnTo>
                  <a:pt x="1682672" y="1137245"/>
                </a:lnTo>
                <a:lnTo>
                  <a:pt x="1701597" y="1071773"/>
                </a:lnTo>
                <a:lnTo>
                  <a:pt x="1715390" y="1004278"/>
                </a:lnTo>
                <a:lnTo>
                  <a:pt x="1723829" y="934982"/>
                </a:lnTo>
                <a:lnTo>
                  <a:pt x="1726692" y="864108"/>
                </a:lnTo>
                <a:lnTo>
                  <a:pt x="1723829" y="793233"/>
                </a:lnTo>
                <a:lnTo>
                  <a:pt x="1715390" y="723937"/>
                </a:lnTo>
                <a:lnTo>
                  <a:pt x="1701597" y="656442"/>
                </a:lnTo>
                <a:lnTo>
                  <a:pt x="1682672" y="590970"/>
                </a:lnTo>
                <a:lnTo>
                  <a:pt x="1658838" y="527744"/>
                </a:lnTo>
                <a:lnTo>
                  <a:pt x="1630316" y="466986"/>
                </a:lnTo>
                <a:lnTo>
                  <a:pt x="1597329" y="408918"/>
                </a:lnTo>
                <a:lnTo>
                  <a:pt x="1560100" y="353763"/>
                </a:lnTo>
                <a:lnTo>
                  <a:pt x="1518850" y="301742"/>
                </a:lnTo>
                <a:lnTo>
                  <a:pt x="1473803" y="253079"/>
                </a:lnTo>
                <a:lnTo>
                  <a:pt x="1425179" y="207995"/>
                </a:lnTo>
                <a:lnTo>
                  <a:pt x="1373203" y="166713"/>
                </a:lnTo>
                <a:lnTo>
                  <a:pt x="1318095" y="129455"/>
                </a:lnTo>
                <a:lnTo>
                  <a:pt x="1260079" y="96444"/>
                </a:lnTo>
                <a:lnTo>
                  <a:pt x="1199376" y="67901"/>
                </a:lnTo>
                <a:lnTo>
                  <a:pt x="1136209" y="44049"/>
                </a:lnTo>
                <a:lnTo>
                  <a:pt x="1070800" y="25111"/>
                </a:lnTo>
                <a:lnTo>
                  <a:pt x="1003371" y="11308"/>
                </a:lnTo>
                <a:lnTo>
                  <a:pt x="934146" y="2864"/>
                </a:lnTo>
                <a:lnTo>
                  <a:pt x="863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6863" y="5172455"/>
            <a:ext cx="3766185" cy="0"/>
          </a:xfrm>
          <a:custGeom>
            <a:avLst/>
            <a:gdLst/>
            <a:ahLst/>
            <a:cxnLst/>
            <a:rect l="l" t="t" r="r" b="b"/>
            <a:pathLst>
              <a:path w="3766185">
                <a:moveTo>
                  <a:pt x="0" y="0"/>
                </a:moveTo>
                <a:lnTo>
                  <a:pt x="3765804" y="0"/>
                </a:lnTo>
              </a:path>
            </a:pathLst>
          </a:custGeom>
          <a:ln w="57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36664" y="5172455"/>
            <a:ext cx="3764279" cy="0"/>
          </a:xfrm>
          <a:custGeom>
            <a:avLst/>
            <a:gdLst/>
            <a:ahLst/>
            <a:cxnLst/>
            <a:rect l="l" t="t" r="r" b="b"/>
            <a:pathLst>
              <a:path w="3764279">
                <a:moveTo>
                  <a:pt x="0" y="0"/>
                </a:moveTo>
                <a:lnTo>
                  <a:pt x="3764279" y="0"/>
                </a:lnTo>
              </a:path>
            </a:pathLst>
          </a:custGeom>
          <a:ln w="57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723496" y="6356603"/>
            <a:ext cx="162305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1081836" y="5381376"/>
            <a:ext cx="2642439" cy="585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ts val="5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ОТКРЫТЫЕ ЗАНЯТИЯ</a:t>
            </a:r>
            <a:endParaRPr kumimoji="0" sz="2000" b="1" i="0" u="none" strike="noStrike" kern="0" cap="none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erlin Sans FB" panose="020E0602020502020306" pitchFamily="34" charset="0"/>
              <a:cs typeface="Arial Narrow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6665899" y="5384647"/>
            <a:ext cx="2642439" cy="587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ts val="5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МАСТЕР-КЛАССЫ</a:t>
            </a:r>
            <a:endParaRPr kumimoji="0" sz="2000" b="1" i="0" u="none" strike="noStrike" kern="0" cap="none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erlin Sans FB" panose="020E0602020502020306" pitchFamily="34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082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925" y="574676"/>
            <a:ext cx="10515600" cy="6302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План </a:t>
            </a:r>
            <a:r>
              <a:rPr lang="ru-RU" b="1" dirty="0" smtClean="0"/>
              <a:t>издания учебно-методической литературы на </a:t>
            </a:r>
            <a:r>
              <a:rPr lang="ru-RU" b="1" dirty="0" smtClean="0"/>
              <a:t>2023-2024 уч.г.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265424"/>
              </p:ext>
            </p:extLst>
          </p:nvPr>
        </p:nvGraphicFramePr>
        <p:xfrm>
          <a:off x="333375" y="1628775"/>
          <a:ext cx="11020425" cy="454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7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3638873" y="4292695"/>
            <a:ext cx="1323975" cy="12573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243218" y="4296847"/>
            <a:ext cx="1323975" cy="12573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776849" y="1818241"/>
            <a:ext cx="1323975" cy="12573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747486" y="1861725"/>
            <a:ext cx="1323975" cy="12573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704975" y="1781109"/>
            <a:ext cx="1323975" cy="12573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7"/>
          <p:cNvSpPr/>
          <p:nvPr/>
        </p:nvSpPr>
        <p:spPr>
          <a:xfrm>
            <a:off x="0" y="18215"/>
            <a:ext cx="9359900" cy="0"/>
          </a:xfrm>
          <a:custGeom>
            <a:avLst/>
            <a:gdLst/>
            <a:ahLst/>
            <a:cxnLst/>
            <a:rect l="l" t="t" r="r" b="b"/>
            <a:pathLst>
              <a:path w="9359900">
                <a:moveTo>
                  <a:pt x="0" y="0"/>
                </a:moveTo>
                <a:lnTo>
                  <a:pt x="9359837" y="0"/>
                </a:lnTo>
              </a:path>
            </a:pathLst>
          </a:custGeom>
          <a:ln w="13704">
            <a:solidFill>
              <a:srgbClr val="FBC82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477703"/>
            <a:ext cx="12187555" cy="0"/>
          </a:xfrm>
          <a:custGeom>
            <a:avLst/>
            <a:gdLst/>
            <a:ahLst/>
            <a:cxnLst/>
            <a:rect l="l" t="t" r="r" b="b"/>
            <a:pathLst>
              <a:path w="12187555">
                <a:moveTo>
                  <a:pt x="0" y="0"/>
                </a:moveTo>
                <a:lnTo>
                  <a:pt x="12187431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888" y="391465"/>
            <a:ext cx="1025947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54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-15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Экспертиза элементов ОПОП и УМЛ в 2023-2024 уч. г.</a:t>
            </a:r>
            <a:endParaRPr kumimoji="0" sz="3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685955" y="6356141"/>
            <a:ext cx="1714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3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15"/>
          <p:cNvSpPr txBox="1"/>
          <p:nvPr/>
        </p:nvSpPr>
        <p:spPr>
          <a:xfrm>
            <a:off x="1080244" y="3240597"/>
            <a:ext cx="3220617" cy="401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20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987 </a:t>
            </a:r>
            <a:r>
              <a:rPr lang="ru-RU" sz="2000" b="1" spc="25" dirty="0" smtClean="0">
                <a:latin typeface="Century Gothic"/>
                <a:cs typeface="Century Gothic"/>
              </a:rPr>
              <a:t>рабочих программ дисциплин и практик </a:t>
            </a:r>
            <a:endParaRPr lang="ru-RU" sz="2000" dirty="0">
              <a:cs typeface="Calibri"/>
            </a:endParaRPr>
          </a:p>
        </p:txBody>
      </p:sp>
      <p:sp>
        <p:nvSpPr>
          <p:cNvPr id="21" name="object 15"/>
          <p:cNvSpPr txBox="1"/>
          <p:nvPr/>
        </p:nvSpPr>
        <p:spPr>
          <a:xfrm>
            <a:off x="4524376" y="3201245"/>
            <a:ext cx="377019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20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550 </a:t>
            </a:r>
            <a:r>
              <a:rPr lang="ru-RU" sz="2000" b="1" spc="25" dirty="0" smtClean="0">
                <a:latin typeface="Century Gothic"/>
                <a:cs typeface="Century Gothic"/>
              </a:rPr>
              <a:t>ресурсов цифрового образовательного контента</a:t>
            </a:r>
            <a:endParaRPr lang="ru-RU" sz="2000" dirty="0">
              <a:cs typeface="Calibri"/>
            </a:endParaRPr>
          </a:p>
        </p:txBody>
      </p:sp>
      <p:sp>
        <p:nvSpPr>
          <p:cNvPr id="22" name="object 15"/>
          <p:cNvSpPr txBox="1"/>
          <p:nvPr/>
        </p:nvSpPr>
        <p:spPr>
          <a:xfrm>
            <a:off x="8828529" y="3182606"/>
            <a:ext cx="3220617" cy="401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20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4 </a:t>
            </a:r>
            <a:r>
              <a:rPr lang="ru-RU" sz="2000" b="1" spc="25" dirty="0" smtClean="0">
                <a:latin typeface="Century Gothic"/>
                <a:cs typeface="Century Gothic"/>
              </a:rPr>
              <a:t>учебно-методических издания </a:t>
            </a:r>
            <a:endParaRPr lang="ru-RU" sz="2000" dirty="0">
              <a:cs typeface="Calibri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2343150" y="5684271"/>
            <a:ext cx="376046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20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72 </a:t>
            </a:r>
            <a:r>
              <a:rPr lang="ru-RU" sz="2000" b="1" spc="25" dirty="0" smtClean="0">
                <a:latin typeface="Century Gothic"/>
                <a:cs typeface="Century Gothic"/>
              </a:rPr>
              <a:t>базы тестовых заданий </a:t>
            </a:r>
            <a:endParaRPr lang="ru-RU" sz="2000" dirty="0">
              <a:cs typeface="Calibri"/>
            </a:endParaRPr>
          </a:p>
        </p:txBody>
      </p:sp>
      <p:sp>
        <p:nvSpPr>
          <p:cNvPr id="24" name="object 15"/>
          <p:cNvSpPr txBox="1"/>
          <p:nvPr/>
        </p:nvSpPr>
        <p:spPr>
          <a:xfrm>
            <a:off x="7005186" y="5640713"/>
            <a:ext cx="485221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2000" b="1" spc="25" dirty="0">
                <a:solidFill>
                  <a:srgbClr val="052573"/>
                </a:solidFill>
                <a:latin typeface="Century Gothic"/>
                <a:cs typeface="Century Gothic"/>
              </a:rPr>
              <a:t>6</a:t>
            </a:r>
            <a:r>
              <a:rPr lang="ru-RU" sz="20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 </a:t>
            </a:r>
            <a:r>
              <a:rPr lang="ru-RU" sz="2000" b="1" spc="25" dirty="0" smtClean="0">
                <a:latin typeface="Century Gothic"/>
                <a:cs typeface="Century Gothic"/>
              </a:rPr>
              <a:t>онлайн-курсов в формате МООК</a:t>
            </a:r>
            <a:endParaRPr lang="ru-RU" sz="2000" dirty="0">
              <a:cs typeface="Calibri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313" y="2058994"/>
            <a:ext cx="953050" cy="7922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513" y="4590356"/>
            <a:ext cx="909387" cy="744044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1" y="1987975"/>
            <a:ext cx="995966" cy="881487"/>
          </a:xfrm>
          <a:prstGeom prst="rect">
            <a:avLst/>
          </a:prstGeom>
          <a:noFill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8825" y="1882557"/>
            <a:ext cx="704933" cy="986905"/>
          </a:xfrm>
          <a:prstGeom prst="rect">
            <a:avLst/>
          </a:prstGeom>
          <a:noFill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100" y="4516659"/>
            <a:ext cx="831850" cy="81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65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 постановления</a:t>
            </a:r>
            <a:endParaRPr lang="ru-RU" b="1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Информацию принять к сведению.</a:t>
            </a:r>
          </a:p>
          <a:p>
            <a:pPr algn="just"/>
            <a:r>
              <a:rPr lang="ru-RU" dirty="0" smtClean="0"/>
              <a:t>2. Запланировать и провести мероприятия, направленные на совершенствование профессионального мастерства педагогических работников: проведение </a:t>
            </a:r>
            <a:r>
              <a:rPr lang="ru-RU" dirty="0" err="1" smtClean="0"/>
              <a:t>межкафедральных</a:t>
            </a:r>
            <a:r>
              <a:rPr lang="ru-RU" dirty="0" smtClean="0"/>
              <a:t> и институтских методических семинаров, конкурсов, мастер-классов.</a:t>
            </a:r>
          </a:p>
          <a:p>
            <a:pPr algn="just"/>
            <a:r>
              <a:rPr lang="ru-RU" dirty="0" smtClean="0"/>
              <a:t>3. Скорректировать план изданий учебно-методической литературы, исходя из фактического выполнения плана за прошлый год и потребности в обновлении учебно-методических материалов.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Признать </a:t>
            </a:r>
            <a:r>
              <a:rPr lang="ru-RU" dirty="0"/>
              <a:t>работу УМС за 2023-2024 уч.г. удовлетворительной.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71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2025" y="1095374"/>
            <a:ext cx="10515600" cy="414399"/>
          </a:xfrm>
          <a:effectLst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ОБ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УЧЕБНО-МЕТОДИЧЕСКОМ СОВЕТЕ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42950" y="1619250"/>
            <a:ext cx="11010900" cy="4867275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None/>
            </a:pPr>
            <a:r>
              <a:rPr lang="ru-RU" altLang="ru-RU" dirty="0">
                <a:solidFill>
                  <a:prstClr val="black"/>
                </a:solidFill>
                <a:latin typeface="Trebuchet MS"/>
              </a:rPr>
              <a:t>В целях координации деятельности структурных подразделений, занимающихся образовательной деятельностью в ТИ (ф) СВФУ, и структурных вспомогательных подразделений, обеспечивающих учебный процесс, в Институте функционирует Учебно-методический совет (УМС). </a:t>
            </a:r>
          </a:p>
          <a:p>
            <a:pPr marL="0" lvl="0" indent="0" algn="just" fontAlgn="base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None/>
            </a:pPr>
            <a:r>
              <a:rPr lang="ru-RU" altLang="ru-RU" dirty="0">
                <a:solidFill>
                  <a:prstClr val="black"/>
                </a:solidFill>
                <a:latin typeface="Trebuchet MS"/>
              </a:rPr>
              <a:t>	Деятельность УМС направлена на повышение качества организации учебно-методической работы в Институте, широкое обсуждение ведущими специалистами основных вопросов учебно-методического характера, плана издания учебной, учебно-методической литературы и подготовку рекомендаций для принятия решений по повышению эффективности и качества образовательной деятельности Ученым советом ТИ (ф) СВФУ и директоратом.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7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1" y="228600"/>
            <a:ext cx="11315700" cy="904875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Состав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учебно-методического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совета на 2023/2024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учебный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год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2" y="1028700"/>
            <a:ext cx="11734800" cy="58293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ru-RU" sz="3200" dirty="0"/>
              <a:t>Состав УМС ТИ (ф) СВФУ в </a:t>
            </a:r>
            <a:r>
              <a:rPr lang="ru-RU" sz="3200" dirty="0" smtClean="0"/>
              <a:t>2023-2024 </a:t>
            </a:r>
            <a:r>
              <a:rPr lang="ru-RU" sz="3200" dirty="0" err="1"/>
              <a:t>уч.г</a:t>
            </a:r>
            <a:r>
              <a:rPr lang="ru-RU" sz="3200" dirty="0"/>
              <a:t>. представлен научно-педагогическими работниками структурных и учебных подразделений ТИ (ф) СВФУ.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Руководство </a:t>
            </a:r>
            <a:r>
              <a:rPr lang="ru-RU" sz="3200" dirty="0"/>
              <a:t>работой УМС ТИ (ф) СВФУ в отчетном году осуществляли: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1. Ядреева </a:t>
            </a:r>
            <a:r>
              <a:rPr lang="ru-RU" sz="3200" dirty="0"/>
              <a:t>Л.Д., зам. директора по УР - председатель Совета.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Подготовку </a:t>
            </a:r>
            <a:r>
              <a:rPr lang="ru-RU" sz="3200" dirty="0"/>
              <a:t>заседаний совета и оформление документации Совета осуществлял секретарь УМС – </a:t>
            </a:r>
            <a:endParaRPr lang="ru-RU" sz="3200" dirty="0" smtClean="0"/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2. </a:t>
            </a:r>
            <a:r>
              <a:rPr lang="ru-RU" sz="3200" dirty="0" err="1" smtClean="0"/>
              <a:t>Кондрацова</a:t>
            </a:r>
            <a:r>
              <a:rPr lang="ru-RU" sz="3200" dirty="0" smtClean="0"/>
              <a:t> </a:t>
            </a:r>
            <a:r>
              <a:rPr lang="ru-RU" sz="3200" dirty="0"/>
              <a:t>Ольга </a:t>
            </a:r>
            <a:r>
              <a:rPr lang="ru-RU" sz="3200" dirty="0" smtClean="0"/>
              <a:t>Тимофеевна, с 01.03.2024 г. – </a:t>
            </a:r>
            <a:r>
              <a:rPr lang="ru-RU" sz="3200" dirty="0" err="1" smtClean="0"/>
              <a:t>Ядреева</a:t>
            </a:r>
            <a:r>
              <a:rPr lang="ru-RU" sz="3200" dirty="0" smtClean="0"/>
              <a:t> Ксения Дмитриевна, </a:t>
            </a:r>
            <a:r>
              <a:rPr lang="ru-RU" sz="3200" dirty="0"/>
              <a:t>заведующий Учебно-методическим отделом.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Качественный </a:t>
            </a:r>
            <a:r>
              <a:rPr lang="ru-RU" sz="3200" dirty="0"/>
              <a:t>состав УМС обеспечивался </a:t>
            </a:r>
            <a:r>
              <a:rPr lang="ru-RU" sz="3200" dirty="0" smtClean="0"/>
              <a:t>70% </a:t>
            </a:r>
            <a:r>
              <a:rPr lang="ru-RU" sz="3200" dirty="0"/>
              <a:t>кандидатами наук. </a:t>
            </a:r>
          </a:p>
          <a:p>
            <a:pPr marL="108000" indent="-144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Члены </a:t>
            </a:r>
            <a:r>
              <a:rPr lang="ru-RU" sz="3200" dirty="0"/>
              <a:t>УМС: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3. </a:t>
            </a:r>
            <a:r>
              <a:rPr lang="ru-RU" sz="3200" dirty="0"/>
              <a:t>Косарев Л.В., </a:t>
            </a:r>
            <a:r>
              <a:rPr lang="ru-RU" sz="3200" dirty="0" err="1"/>
              <a:t>и.о</a:t>
            </a:r>
            <a:r>
              <a:rPr lang="ru-RU" sz="3200" dirty="0"/>
              <a:t>. зав. кафедрой СД, к.т.н.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4. </a:t>
            </a:r>
            <a:r>
              <a:rPr lang="ru-RU" sz="3200" dirty="0"/>
              <a:t>Рукович А.В</a:t>
            </a:r>
            <a:r>
              <a:rPr lang="ru-RU" sz="3200" dirty="0" smtClean="0"/>
              <a:t>., директор, </a:t>
            </a:r>
            <a:r>
              <a:rPr lang="ru-RU" sz="3200" dirty="0" err="1"/>
              <a:t>и.о</a:t>
            </a:r>
            <a:r>
              <a:rPr lang="ru-RU" sz="3200" dirty="0"/>
              <a:t>. зав. кафедрой </a:t>
            </a:r>
            <a:r>
              <a:rPr lang="ru-RU" sz="3200" dirty="0" err="1"/>
              <a:t>ЭПиАПП</a:t>
            </a:r>
            <a:r>
              <a:rPr lang="ru-RU" sz="3200" dirty="0"/>
              <a:t>, к.г.-</a:t>
            </a:r>
            <a:r>
              <a:rPr lang="ru-RU" sz="3200" dirty="0" err="1"/>
              <a:t>м.н</a:t>
            </a:r>
            <a:r>
              <a:rPr lang="ru-RU" sz="3200" dirty="0"/>
              <a:t>., доцент.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5. </a:t>
            </a:r>
            <a:r>
              <a:rPr lang="ru-RU" sz="3200" dirty="0" err="1" smtClean="0"/>
              <a:t>Шутемов</a:t>
            </a:r>
            <a:r>
              <a:rPr lang="ru-RU" sz="3200" dirty="0" smtClean="0"/>
              <a:t> С.В., зам. </a:t>
            </a:r>
            <a:r>
              <a:rPr lang="ru-RU" sz="3200" dirty="0" err="1" smtClean="0"/>
              <a:t>зав.кафедрой</a:t>
            </a:r>
            <a:r>
              <a:rPr lang="ru-RU" sz="3200" dirty="0" smtClean="0"/>
              <a:t> </a:t>
            </a:r>
            <a:r>
              <a:rPr lang="ru-RU" sz="3200" dirty="0" err="1" smtClean="0"/>
              <a:t>ЭПиАПП</a:t>
            </a:r>
            <a:r>
              <a:rPr lang="ru-RU" sz="3200" dirty="0" smtClean="0"/>
              <a:t>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6. Рочев </a:t>
            </a:r>
            <a:r>
              <a:rPr lang="ru-RU" sz="3200" dirty="0"/>
              <a:t>В.Ф., зав. кафедрой ГД, к.т.н., доцент.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7. </a:t>
            </a:r>
            <a:r>
              <a:rPr lang="ru-RU" sz="3200" dirty="0"/>
              <a:t>Мамедова Л.В., зав. кафедрой </a:t>
            </a:r>
            <a:r>
              <a:rPr lang="ru-RU" sz="3200" dirty="0" err="1"/>
              <a:t>ПиМНО</a:t>
            </a:r>
            <a:r>
              <a:rPr lang="ru-RU" sz="3200" dirty="0"/>
              <a:t>, </a:t>
            </a:r>
            <a:r>
              <a:rPr lang="ru-RU" sz="3200" dirty="0" err="1"/>
              <a:t>к.п.н</a:t>
            </a:r>
            <a:r>
              <a:rPr lang="ru-RU" sz="3200" dirty="0"/>
              <a:t>., доцент.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8. </a:t>
            </a:r>
            <a:r>
              <a:rPr lang="ru-RU" sz="3200" dirty="0"/>
              <a:t>Ахмедов Т.А., </a:t>
            </a:r>
            <a:r>
              <a:rPr lang="ru-RU" sz="3200" dirty="0" err="1"/>
              <a:t>и.о</a:t>
            </a:r>
            <a:r>
              <a:rPr lang="ru-RU" sz="3200" dirty="0"/>
              <a:t>. зав. кафедрой </a:t>
            </a:r>
            <a:r>
              <a:rPr lang="ru-RU" sz="3200" dirty="0" err="1" smtClean="0"/>
              <a:t>ЭиСНД</a:t>
            </a:r>
            <a:r>
              <a:rPr lang="ru-RU" sz="3200" dirty="0" smtClean="0"/>
              <a:t>, </a:t>
            </a:r>
            <a:r>
              <a:rPr lang="ru-RU" sz="3200" dirty="0" err="1"/>
              <a:t>к.и.н</a:t>
            </a:r>
            <a:r>
              <a:rPr lang="ru-RU" sz="3200" dirty="0"/>
              <a:t>., доцент</a:t>
            </a:r>
            <a:r>
              <a:rPr lang="ru-RU" sz="3200" dirty="0" smtClean="0"/>
              <a:t>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9 </a:t>
            </a:r>
            <a:r>
              <a:rPr lang="ru-RU" sz="3200" dirty="0"/>
              <a:t>Погуляева И.А., </a:t>
            </a:r>
            <a:r>
              <a:rPr lang="ru-RU" sz="3200" dirty="0" err="1" smtClean="0"/>
              <a:t>и.о</a:t>
            </a:r>
            <a:r>
              <a:rPr lang="ru-RU" sz="3200" dirty="0" smtClean="0"/>
              <a:t>. </a:t>
            </a:r>
            <a:r>
              <a:rPr lang="ru-RU" sz="3200" dirty="0" err="1" smtClean="0"/>
              <a:t>зав.кафедрой</a:t>
            </a:r>
            <a:r>
              <a:rPr lang="ru-RU" sz="3200" dirty="0" smtClean="0"/>
              <a:t> ОД</a:t>
            </a:r>
            <a:r>
              <a:rPr lang="ru-RU" sz="3200" dirty="0"/>
              <a:t>, к.б.н</a:t>
            </a:r>
            <a:r>
              <a:rPr lang="ru-RU" sz="3200" dirty="0" smtClean="0"/>
              <a:t>. </a:t>
            </a:r>
            <a:endParaRPr lang="ru-RU" sz="3200" dirty="0"/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10. </a:t>
            </a:r>
            <a:r>
              <a:rPr lang="ru-RU" sz="3200" dirty="0"/>
              <a:t>Самохина В.М., </a:t>
            </a:r>
            <a:r>
              <a:rPr lang="ru-RU" sz="3200" dirty="0" err="1" smtClean="0"/>
              <a:t>и.о</a:t>
            </a:r>
            <a:r>
              <a:rPr lang="ru-RU" sz="3200" dirty="0" smtClean="0"/>
              <a:t>. зав</a:t>
            </a:r>
            <a:r>
              <a:rPr lang="ru-RU" sz="3200" dirty="0"/>
              <a:t>. кафедрой </a:t>
            </a:r>
            <a:r>
              <a:rPr lang="ru-RU" sz="3200" dirty="0" err="1"/>
              <a:t>МиИ</a:t>
            </a:r>
            <a:r>
              <a:rPr lang="ru-RU" sz="3200" dirty="0"/>
              <a:t>, </a:t>
            </a:r>
            <a:r>
              <a:rPr lang="ru-RU" sz="3200" dirty="0" err="1"/>
              <a:t>к.п.н</a:t>
            </a:r>
            <a:r>
              <a:rPr lang="ru-RU" sz="3200" dirty="0"/>
              <a:t>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11. Зотова Н.В., </a:t>
            </a:r>
            <a:r>
              <a:rPr lang="ru-RU" sz="3200" dirty="0" err="1" smtClean="0"/>
              <a:t>и.о</a:t>
            </a:r>
            <a:r>
              <a:rPr lang="ru-RU" sz="3200" dirty="0" smtClean="0"/>
              <a:t>. зав. кафедрой филологии, </a:t>
            </a:r>
            <a:r>
              <a:rPr lang="ru-RU" sz="3200" dirty="0" err="1" smtClean="0"/>
              <a:t>к.филол.н</a:t>
            </a:r>
            <a:r>
              <a:rPr lang="ru-RU" sz="3200" dirty="0" smtClean="0"/>
              <a:t>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12. Зав. библиотекой (по </a:t>
            </a:r>
            <a:r>
              <a:rPr lang="ru-RU" sz="3200" dirty="0"/>
              <a:t>приглашению).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6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21744832"/>
              </p:ext>
            </p:extLst>
          </p:nvPr>
        </p:nvGraphicFramePr>
        <p:xfrm>
          <a:off x="5929900" y="9954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0374" y="1210734"/>
            <a:ext cx="8996893" cy="48556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План работы УМС ТИ (ф) СВФУ на </a:t>
            </a:r>
            <a:r>
              <a:rPr lang="ru-RU" dirty="0" smtClean="0"/>
              <a:t>2023-2024 </a:t>
            </a:r>
            <a:r>
              <a:rPr lang="ru-RU" dirty="0"/>
              <a:t>уч.г. был утвержден на заседании Совета 31 августа </a:t>
            </a:r>
            <a:r>
              <a:rPr lang="ru-RU" dirty="0" smtClean="0"/>
              <a:t>2023 </a:t>
            </a:r>
            <a:r>
              <a:rPr lang="ru-RU" dirty="0"/>
              <a:t>г. (</a:t>
            </a:r>
            <a:r>
              <a:rPr lang="ru-RU" dirty="0" err="1"/>
              <a:t>прот</a:t>
            </a:r>
            <a:r>
              <a:rPr lang="ru-RU" dirty="0"/>
              <a:t>. №01) и на заседании Ученого Совета от </a:t>
            </a:r>
            <a:r>
              <a:rPr lang="ru-RU" dirty="0" smtClean="0"/>
              <a:t>31 августа 2023 </a:t>
            </a:r>
            <a:r>
              <a:rPr lang="ru-RU" dirty="0"/>
              <a:t>года (</a:t>
            </a:r>
            <a:r>
              <a:rPr lang="ru-RU" dirty="0" err="1"/>
              <a:t>прот</a:t>
            </a:r>
            <a:r>
              <a:rPr lang="ru-RU" dirty="0"/>
              <a:t>. №</a:t>
            </a:r>
            <a:r>
              <a:rPr lang="ru-RU" dirty="0" smtClean="0"/>
              <a:t>07).</a:t>
            </a:r>
            <a:endParaRPr lang="ru-RU" dirty="0"/>
          </a:p>
          <a:p>
            <a:endParaRPr lang="ru-RU" dirty="0"/>
          </a:p>
          <a:p>
            <a:pPr algn="just"/>
            <a:r>
              <a:rPr lang="ru-RU" dirty="0"/>
              <a:t>Ежемесячно перед очередным заседанием Совета повестка уточняется и корректируется с учетом поступивших предложений и актуальных вопросов учебно-методической работы института.</a:t>
            </a:r>
          </a:p>
          <a:p>
            <a:endParaRPr lang="ru-RU" dirty="0"/>
          </a:p>
          <a:p>
            <a:pPr algn="just"/>
            <a:r>
              <a:rPr lang="ru-RU" dirty="0"/>
              <a:t>Информация по итогам заседаний Совета, постановления регулярно размещаются на </a:t>
            </a:r>
            <a:r>
              <a:rPr lang="ru-RU" dirty="0" smtClean="0"/>
              <a:t>официальном сайте </a:t>
            </a:r>
            <a:r>
              <a:rPr lang="ru-RU" dirty="0"/>
              <a:t>института в </a:t>
            </a:r>
            <a:r>
              <a:rPr lang="ru-RU" dirty="0" smtClean="0"/>
              <a:t>разделе </a:t>
            </a:r>
            <a:r>
              <a:rPr lang="ru-RU" dirty="0"/>
              <a:t>«Учебно-методический совет» и раздаются в качестве комплектов материалов согласно повесткам заседаний членам Совета для дальнейшего обсуждения на заседаниях кафедр.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2023-2024 уч.г.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565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3773423"/>
            <a:ext cx="835660" cy="719455"/>
          </a:xfrm>
          <a:custGeom>
            <a:avLst/>
            <a:gdLst/>
            <a:ahLst/>
            <a:cxnLst/>
            <a:rect l="l" t="t" r="r" b="b"/>
            <a:pathLst>
              <a:path w="835660" h="719454">
                <a:moveTo>
                  <a:pt x="655320" y="0"/>
                </a:moveTo>
                <a:lnTo>
                  <a:pt x="179832" y="0"/>
                </a:lnTo>
                <a:lnTo>
                  <a:pt x="0" y="359663"/>
                </a:lnTo>
                <a:lnTo>
                  <a:pt x="179832" y="719327"/>
                </a:lnTo>
                <a:lnTo>
                  <a:pt x="655320" y="719327"/>
                </a:lnTo>
                <a:lnTo>
                  <a:pt x="835151" y="359663"/>
                </a:lnTo>
                <a:lnTo>
                  <a:pt x="655320" y="0"/>
                </a:lnTo>
                <a:close/>
              </a:path>
            </a:pathLst>
          </a:custGeom>
          <a:solidFill>
            <a:srgbClr val="1C418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904" y="4747259"/>
            <a:ext cx="835660" cy="719455"/>
          </a:xfrm>
          <a:custGeom>
            <a:avLst/>
            <a:gdLst/>
            <a:ahLst/>
            <a:cxnLst/>
            <a:rect l="l" t="t" r="r" b="b"/>
            <a:pathLst>
              <a:path w="835660" h="719454">
                <a:moveTo>
                  <a:pt x="655320" y="0"/>
                </a:moveTo>
                <a:lnTo>
                  <a:pt x="179832" y="0"/>
                </a:lnTo>
                <a:lnTo>
                  <a:pt x="0" y="359663"/>
                </a:lnTo>
                <a:lnTo>
                  <a:pt x="179832" y="719327"/>
                </a:lnTo>
                <a:lnTo>
                  <a:pt x="655320" y="719327"/>
                </a:lnTo>
                <a:lnTo>
                  <a:pt x="835151" y="359663"/>
                </a:lnTo>
                <a:lnTo>
                  <a:pt x="655320" y="0"/>
                </a:lnTo>
                <a:close/>
              </a:path>
            </a:pathLst>
          </a:custGeom>
          <a:solidFill>
            <a:srgbClr val="1C418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2187" y="5785103"/>
            <a:ext cx="835660" cy="719455"/>
          </a:xfrm>
          <a:custGeom>
            <a:avLst/>
            <a:gdLst/>
            <a:ahLst/>
            <a:cxnLst/>
            <a:rect l="l" t="t" r="r" b="b"/>
            <a:pathLst>
              <a:path w="835660" h="719454">
                <a:moveTo>
                  <a:pt x="655320" y="0"/>
                </a:moveTo>
                <a:lnTo>
                  <a:pt x="179831" y="0"/>
                </a:lnTo>
                <a:lnTo>
                  <a:pt x="0" y="359664"/>
                </a:lnTo>
                <a:lnTo>
                  <a:pt x="179831" y="719328"/>
                </a:lnTo>
                <a:lnTo>
                  <a:pt x="655320" y="719328"/>
                </a:lnTo>
                <a:lnTo>
                  <a:pt x="835152" y="359664"/>
                </a:lnTo>
                <a:lnTo>
                  <a:pt x="655320" y="0"/>
                </a:lnTo>
                <a:close/>
              </a:path>
            </a:pathLst>
          </a:custGeom>
          <a:solidFill>
            <a:srgbClr val="1C418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904" y="2746248"/>
            <a:ext cx="835660" cy="721360"/>
          </a:xfrm>
          <a:custGeom>
            <a:avLst/>
            <a:gdLst/>
            <a:ahLst/>
            <a:cxnLst/>
            <a:rect l="l" t="t" r="r" b="b"/>
            <a:pathLst>
              <a:path w="835660" h="721360">
                <a:moveTo>
                  <a:pt x="654939" y="0"/>
                </a:moveTo>
                <a:lnTo>
                  <a:pt x="180212" y="0"/>
                </a:lnTo>
                <a:lnTo>
                  <a:pt x="0" y="360425"/>
                </a:lnTo>
                <a:lnTo>
                  <a:pt x="180212" y="720851"/>
                </a:lnTo>
                <a:lnTo>
                  <a:pt x="654939" y="720851"/>
                </a:lnTo>
                <a:lnTo>
                  <a:pt x="835151" y="360425"/>
                </a:lnTo>
                <a:lnTo>
                  <a:pt x="654939" y="0"/>
                </a:lnTo>
                <a:close/>
              </a:path>
            </a:pathLst>
          </a:custGeom>
          <a:solidFill>
            <a:srgbClr val="1C418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35848" y="4882695"/>
            <a:ext cx="564261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solidFill>
                  <a:schemeClr val="tx2"/>
                </a:solidFill>
                <a:latin typeface="Century Gothic"/>
                <a:cs typeface="Century Gothic"/>
              </a:rPr>
              <a:t>Итоги </a:t>
            </a:r>
            <a:r>
              <a:rPr lang="ru-RU" sz="1400" b="1" spc="25" dirty="0" smtClean="0">
                <a:latin typeface="Century Gothic"/>
                <a:cs typeface="Century Gothic"/>
              </a:rPr>
              <a:t>олимпиадной деятельности, ФИЭБ и НОКО; обсуждение результатов анкетирования, мониторингов и проверок</a:t>
            </a:r>
            <a:endParaRPr lang="ru-RU" sz="1400" dirty="0"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3355" y="2909316"/>
            <a:ext cx="432816" cy="431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9010" y="3902964"/>
            <a:ext cx="471170" cy="250190"/>
          </a:xfrm>
          <a:custGeom>
            <a:avLst/>
            <a:gdLst/>
            <a:ahLst/>
            <a:cxnLst/>
            <a:rect l="l" t="t" r="r" b="b"/>
            <a:pathLst>
              <a:path w="471169" h="250189">
                <a:moveTo>
                  <a:pt x="467829" y="29844"/>
                </a:moveTo>
                <a:lnTo>
                  <a:pt x="3022" y="29844"/>
                </a:lnTo>
                <a:lnTo>
                  <a:pt x="0" y="32893"/>
                </a:lnTo>
                <a:lnTo>
                  <a:pt x="0" y="77724"/>
                </a:lnTo>
                <a:lnTo>
                  <a:pt x="3022" y="80772"/>
                </a:lnTo>
                <a:lnTo>
                  <a:pt x="429348" y="80772"/>
                </a:lnTo>
                <a:lnTo>
                  <a:pt x="429348" y="246887"/>
                </a:lnTo>
                <a:lnTo>
                  <a:pt x="432396" y="249936"/>
                </a:lnTo>
                <a:lnTo>
                  <a:pt x="440016" y="249936"/>
                </a:lnTo>
                <a:lnTo>
                  <a:pt x="443064" y="246887"/>
                </a:lnTo>
                <a:lnTo>
                  <a:pt x="443064" y="81280"/>
                </a:lnTo>
                <a:lnTo>
                  <a:pt x="467829" y="81280"/>
                </a:lnTo>
                <a:lnTo>
                  <a:pt x="470877" y="78231"/>
                </a:lnTo>
                <a:lnTo>
                  <a:pt x="470877" y="67691"/>
                </a:lnTo>
                <a:lnTo>
                  <a:pt x="14655" y="67691"/>
                </a:lnTo>
                <a:lnTo>
                  <a:pt x="14655" y="43434"/>
                </a:lnTo>
                <a:lnTo>
                  <a:pt x="470877" y="43434"/>
                </a:lnTo>
                <a:lnTo>
                  <a:pt x="470877" y="32893"/>
                </a:lnTo>
                <a:lnTo>
                  <a:pt x="467829" y="29844"/>
                </a:lnTo>
                <a:close/>
              </a:path>
              <a:path w="471169" h="250189">
                <a:moveTo>
                  <a:pt x="41973" y="80772"/>
                </a:moveTo>
                <a:lnTo>
                  <a:pt x="27825" y="80772"/>
                </a:lnTo>
                <a:lnTo>
                  <a:pt x="27825" y="115062"/>
                </a:lnTo>
                <a:lnTo>
                  <a:pt x="30848" y="118110"/>
                </a:lnTo>
                <a:lnTo>
                  <a:pt x="38442" y="118110"/>
                </a:lnTo>
                <a:lnTo>
                  <a:pt x="41973" y="115062"/>
                </a:lnTo>
                <a:lnTo>
                  <a:pt x="41973" y="80772"/>
                </a:lnTo>
                <a:close/>
              </a:path>
              <a:path w="471169" h="250189">
                <a:moveTo>
                  <a:pt x="470877" y="43434"/>
                </a:moveTo>
                <a:lnTo>
                  <a:pt x="457161" y="43434"/>
                </a:lnTo>
                <a:lnTo>
                  <a:pt x="457161" y="67691"/>
                </a:lnTo>
                <a:lnTo>
                  <a:pt x="470877" y="67691"/>
                </a:lnTo>
                <a:lnTo>
                  <a:pt x="470877" y="43434"/>
                </a:lnTo>
                <a:close/>
              </a:path>
              <a:path w="471169" h="250189">
                <a:moveTo>
                  <a:pt x="272084" y="0"/>
                </a:moveTo>
                <a:lnTo>
                  <a:pt x="199275" y="0"/>
                </a:lnTo>
                <a:lnTo>
                  <a:pt x="196253" y="3556"/>
                </a:lnTo>
                <a:lnTo>
                  <a:pt x="196253" y="29844"/>
                </a:lnTo>
                <a:lnTo>
                  <a:pt x="209892" y="29844"/>
                </a:lnTo>
                <a:lnTo>
                  <a:pt x="209892" y="14097"/>
                </a:lnTo>
                <a:lnTo>
                  <a:pt x="275132" y="14097"/>
                </a:lnTo>
                <a:lnTo>
                  <a:pt x="275132" y="3556"/>
                </a:lnTo>
                <a:lnTo>
                  <a:pt x="272084" y="0"/>
                </a:lnTo>
                <a:close/>
              </a:path>
              <a:path w="471169" h="250189">
                <a:moveTo>
                  <a:pt x="275132" y="14097"/>
                </a:moveTo>
                <a:lnTo>
                  <a:pt x="260997" y="14097"/>
                </a:lnTo>
                <a:lnTo>
                  <a:pt x="260997" y="29844"/>
                </a:lnTo>
                <a:lnTo>
                  <a:pt x="275132" y="29844"/>
                </a:lnTo>
                <a:lnTo>
                  <a:pt x="275132" y="14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9010" y="4034028"/>
            <a:ext cx="471170" cy="338455"/>
          </a:xfrm>
          <a:custGeom>
            <a:avLst/>
            <a:gdLst/>
            <a:ahLst/>
            <a:cxnLst/>
            <a:rect l="l" t="t" r="r" b="b"/>
            <a:pathLst>
              <a:path w="471169" h="338454">
                <a:moveTo>
                  <a:pt x="163880" y="224663"/>
                </a:moveTo>
                <a:lnTo>
                  <a:pt x="148170" y="224663"/>
                </a:lnTo>
                <a:lnTo>
                  <a:pt x="91033" y="328168"/>
                </a:lnTo>
                <a:lnTo>
                  <a:pt x="90017" y="330200"/>
                </a:lnTo>
                <a:lnTo>
                  <a:pt x="90017" y="332740"/>
                </a:lnTo>
                <a:lnTo>
                  <a:pt x="91033" y="335280"/>
                </a:lnTo>
                <a:lnTo>
                  <a:pt x="92570" y="336804"/>
                </a:lnTo>
                <a:lnTo>
                  <a:pt x="95072" y="338328"/>
                </a:lnTo>
                <a:lnTo>
                  <a:pt x="135547" y="338328"/>
                </a:lnTo>
                <a:lnTo>
                  <a:pt x="138061" y="336804"/>
                </a:lnTo>
                <a:lnTo>
                  <a:pt x="139077" y="334264"/>
                </a:lnTo>
                <a:lnTo>
                  <a:pt x="144576" y="324104"/>
                </a:lnTo>
                <a:lnTo>
                  <a:pt x="109258" y="324104"/>
                </a:lnTo>
                <a:lnTo>
                  <a:pt x="163880" y="224663"/>
                </a:lnTo>
                <a:close/>
              </a:path>
              <a:path w="471169" h="338454">
                <a:moveTo>
                  <a:pt x="314931" y="275463"/>
                </a:moveTo>
                <a:lnTo>
                  <a:pt x="299897" y="275463"/>
                </a:lnTo>
                <a:lnTo>
                  <a:pt x="308013" y="291084"/>
                </a:lnTo>
                <a:lnTo>
                  <a:pt x="221526" y="291084"/>
                </a:lnTo>
                <a:lnTo>
                  <a:pt x="218008" y="294132"/>
                </a:lnTo>
                <a:lnTo>
                  <a:pt x="218008" y="302260"/>
                </a:lnTo>
                <a:lnTo>
                  <a:pt x="221526" y="305308"/>
                </a:lnTo>
                <a:lnTo>
                  <a:pt x="315582" y="305308"/>
                </a:lnTo>
                <a:lnTo>
                  <a:pt x="331292" y="334264"/>
                </a:lnTo>
                <a:lnTo>
                  <a:pt x="332778" y="336296"/>
                </a:lnTo>
                <a:lnTo>
                  <a:pt x="335330" y="338328"/>
                </a:lnTo>
                <a:lnTo>
                  <a:pt x="376262" y="338328"/>
                </a:lnTo>
                <a:lnTo>
                  <a:pt x="378294" y="336804"/>
                </a:lnTo>
                <a:lnTo>
                  <a:pt x="379310" y="335280"/>
                </a:lnTo>
                <a:lnTo>
                  <a:pt x="380834" y="333248"/>
                </a:lnTo>
                <a:lnTo>
                  <a:pt x="380834" y="330708"/>
                </a:lnTo>
                <a:lnTo>
                  <a:pt x="379310" y="328168"/>
                </a:lnTo>
                <a:lnTo>
                  <a:pt x="377086" y="324104"/>
                </a:lnTo>
                <a:lnTo>
                  <a:pt x="341401" y="324104"/>
                </a:lnTo>
                <a:lnTo>
                  <a:pt x="314931" y="275463"/>
                </a:lnTo>
                <a:close/>
              </a:path>
              <a:path w="471169" h="338454">
                <a:moveTo>
                  <a:pt x="200291" y="224663"/>
                </a:moveTo>
                <a:lnTo>
                  <a:pt x="184111" y="224663"/>
                </a:lnTo>
                <a:lnTo>
                  <a:pt x="129476" y="324104"/>
                </a:lnTo>
                <a:lnTo>
                  <a:pt x="144576" y="324104"/>
                </a:lnTo>
                <a:lnTo>
                  <a:pt x="154749" y="305308"/>
                </a:lnTo>
                <a:lnTo>
                  <a:pt x="200799" y="305308"/>
                </a:lnTo>
                <a:lnTo>
                  <a:pt x="204330" y="302260"/>
                </a:lnTo>
                <a:lnTo>
                  <a:pt x="204330" y="294132"/>
                </a:lnTo>
                <a:lnTo>
                  <a:pt x="200799" y="291084"/>
                </a:lnTo>
                <a:lnTo>
                  <a:pt x="162356" y="291084"/>
                </a:lnTo>
                <a:lnTo>
                  <a:pt x="171450" y="275463"/>
                </a:lnTo>
                <a:lnTo>
                  <a:pt x="314931" y="275463"/>
                </a:lnTo>
                <a:lnTo>
                  <a:pt x="308020" y="262763"/>
                </a:lnTo>
                <a:lnTo>
                  <a:pt x="179565" y="262763"/>
                </a:lnTo>
                <a:lnTo>
                  <a:pt x="200291" y="224663"/>
                </a:lnTo>
                <a:close/>
              </a:path>
              <a:path w="471169" h="338454">
                <a:moveTo>
                  <a:pt x="322668" y="224663"/>
                </a:moveTo>
                <a:lnTo>
                  <a:pt x="307505" y="224663"/>
                </a:lnTo>
                <a:lnTo>
                  <a:pt x="361657" y="324104"/>
                </a:lnTo>
                <a:lnTo>
                  <a:pt x="377086" y="324104"/>
                </a:lnTo>
                <a:lnTo>
                  <a:pt x="322668" y="224663"/>
                </a:lnTo>
                <a:close/>
              </a:path>
              <a:path w="471169" h="338454">
                <a:moveTo>
                  <a:pt x="287286" y="224663"/>
                </a:moveTo>
                <a:lnTo>
                  <a:pt x="272084" y="224663"/>
                </a:lnTo>
                <a:lnTo>
                  <a:pt x="292849" y="262763"/>
                </a:lnTo>
                <a:lnTo>
                  <a:pt x="308020" y="262763"/>
                </a:lnTo>
                <a:lnTo>
                  <a:pt x="287286" y="224663"/>
                </a:lnTo>
                <a:close/>
              </a:path>
              <a:path w="471169" h="338454">
                <a:moveTo>
                  <a:pt x="467829" y="173482"/>
                </a:moveTo>
                <a:lnTo>
                  <a:pt x="3022" y="173482"/>
                </a:lnTo>
                <a:lnTo>
                  <a:pt x="0" y="176530"/>
                </a:lnTo>
                <a:lnTo>
                  <a:pt x="0" y="221615"/>
                </a:lnTo>
                <a:lnTo>
                  <a:pt x="3022" y="224663"/>
                </a:lnTo>
                <a:lnTo>
                  <a:pt x="467829" y="224663"/>
                </a:lnTo>
                <a:lnTo>
                  <a:pt x="470877" y="221615"/>
                </a:lnTo>
                <a:lnTo>
                  <a:pt x="470877" y="210947"/>
                </a:lnTo>
                <a:lnTo>
                  <a:pt x="14655" y="210947"/>
                </a:lnTo>
                <a:lnTo>
                  <a:pt x="14655" y="186690"/>
                </a:lnTo>
                <a:lnTo>
                  <a:pt x="470877" y="186690"/>
                </a:lnTo>
                <a:lnTo>
                  <a:pt x="470877" y="176530"/>
                </a:lnTo>
                <a:lnTo>
                  <a:pt x="467829" y="173482"/>
                </a:lnTo>
                <a:close/>
              </a:path>
              <a:path w="471169" h="338454">
                <a:moveTo>
                  <a:pt x="470877" y="186690"/>
                </a:moveTo>
                <a:lnTo>
                  <a:pt x="457161" y="186690"/>
                </a:lnTo>
                <a:lnTo>
                  <a:pt x="457161" y="210947"/>
                </a:lnTo>
                <a:lnTo>
                  <a:pt x="470877" y="210947"/>
                </a:lnTo>
                <a:lnTo>
                  <a:pt x="470877" y="186690"/>
                </a:lnTo>
                <a:close/>
              </a:path>
              <a:path w="471169" h="338454">
                <a:moveTo>
                  <a:pt x="38442" y="0"/>
                </a:moveTo>
                <a:lnTo>
                  <a:pt x="30848" y="0"/>
                </a:lnTo>
                <a:lnTo>
                  <a:pt x="27825" y="3556"/>
                </a:lnTo>
                <a:lnTo>
                  <a:pt x="27825" y="173482"/>
                </a:lnTo>
                <a:lnTo>
                  <a:pt x="41973" y="173482"/>
                </a:lnTo>
                <a:lnTo>
                  <a:pt x="41973" y="3556"/>
                </a:lnTo>
                <a:lnTo>
                  <a:pt x="38442" y="0"/>
                </a:lnTo>
                <a:close/>
              </a:path>
              <a:path w="471169" h="338454">
                <a:moveTo>
                  <a:pt x="440016" y="132461"/>
                </a:moveTo>
                <a:lnTo>
                  <a:pt x="432396" y="132461"/>
                </a:lnTo>
                <a:lnTo>
                  <a:pt x="429348" y="135382"/>
                </a:lnTo>
                <a:lnTo>
                  <a:pt x="429348" y="173482"/>
                </a:lnTo>
                <a:lnTo>
                  <a:pt x="443064" y="173482"/>
                </a:lnTo>
                <a:lnTo>
                  <a:pt x="443064" y="135382"/>
                </a:lnTo>
                <a:lnTo>
                  <a:pt x="440016" y="132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24640" y="4000500"/>
            <a:ext cx="256540" cy="186055"/>
          </a:xfrm>
          <a:custGeom>
            <a:avLst/>
            <a:gdLst/>
            <a:ahLst/>
            <a:cxnLst/>
            <a:rect l="l" t="t" r="r" b="b"/>
            <a:pathLst>
              <a:path w="256540" h="186054">
                <a:moveTo>
                  <a:pt x="26144" y="134366"/>
                </a:moveTo>
                <a:lnTo>
                  <a:pt x="23089" y="134368"/>
                </a:lnTo>
                <a:lnTo>
                  <a:pt x="9611" y="138124"/>
                </a:lnTo>
                <a:lnTo>
                  <a:pt x="0" y="147915"/>
                </a:lnTo>
                <a:lnTo>
                  <a:pt x="111" y="166155"/>
                </a:lnTo>
                <a:lnTo>
                  <a:pt x="5024" y="178524"/>
                </a:lnTo>
                <a:lnTo>
                  <a:pt x="13427" y="185469"/>
                </a:lnTo>
                <a:lnTo>
                  <a:pt x="30546" y="184181"/>
                </a:lnTo>
                <a:lnTo>
                  <a:pt x="42175" y="177933"/>
                </a:lnTo>
                <a:lnTo>
                  <a:pt x="44151" y="174751"/>
                </a:lnTo>
                <a:lnTo>
                  <a:pt x="14562" y="174751"/>
                </a:lnTo>
                <a:lnTo>
                  <a:pt x="8517" y="169291"/>
                </a:lnTo>
                <a:lnTo>
                  <a:pt x="8517" y="154558"/>
                </a:lnTo>
                <a:lnTo>
                  <a:pt x="14054" y="148589"/>
                </a:lnTo>
                <a:lnTo>
                  <a:pt x="45134" y="148589"/>
                </a:lnTo>
                <a:lnTo>
                  <a:pt x="42483" y="143790"/>
                </a:lnTo>
                <a:lnTo>
                  <a:pt x="48450" y="135889"/>
                </a:lnTo>
                <a:lnTo>
                  <a:pt x="31682" y="135889"/>
                </a:lnTo>
                <a:lnTo>
                  <a:pt x="29142" y="135381"/>
                </a:lnTo>
                <a:lnTo>
                  <a:pt x="26144" y="134366"/>
                </a:lnTo>
                <a:close/>
              </a:path>
              <a:path w="256540" h="186054">
                <a:moveTo>
                  <a:pt x="45134" y="148589"/>
                </a:moveTo>
                <a:lnTo>
                  <a:pt x="29142" y="148589"/>
                </a:lnTo>
                <a:lnTo>
                  <a:pt x="34679" y="154050"/>
                </a:lnTo>
                <a:lnTo>
                  <a:pt x="34679" y="169291"/>
                </a:lnTo>
                <a:lnTo>
                  <a:pt x="28634" y="174751"/>
                </a:lnTo>
                <a:lnTo>
                  <a:pt x="44151" y="174751"/>
                </a:lnTo>
                <a:lnTo>
                  <a:pt x="48273" y="168115"/>
                </a:lnTo>
                <a:lnTo>
                  <a:pt x="47377" y="152651"/>
                </a:lnTo>
                <a:lnTo>
                  <a:pt x="45134" y="148589"/>
                </a:lnTo>
                <a:close/>
              </a:path>
              <a:path w="256540" h="186054">
                <a:moveTo>
                  <a:pt x="132152" y="90931"/>
                </a:moveTo>
                <a:lnTo>
                  <a:pt x="104605" y="90931"/>
                </a:lnTo>
                <a:lnTo>
                  <a:pt x="141829" y="111632"/>
                </a:lnTo>
                <a:lnTo>
                  <a:pt x="141829" y="113156"/>
                </a:lnTo>
                <a:lnTo>
                  <a:pt x="141321" y="114173"/>
                </a:lnTo>
                <a:lnTo>
                  <a:pt x="141321" y="116205"/>
                </a:lnTo>
                <a:lnTo>
                  <a:pt x="144983" y="129852"/>
                </a:lnTo>
                <a:lnTo>
                  <a:pt x="154628" y="139544"/>
                </a:lnTo>
                <a:lnTo>
                  <a:pt x="172696" y="139353"/>
                </a:lnTo>
                <a:lnTo>
                  <a:pt x="185081" y="134366"/>
                </a:lnTo>
                <a:lnTo>
                  <a:pt x="189197" y="129412"/>
                </a:lnTo>
                <a:lnTo>
                  <a:pt x="159952" y="129412"/>
                </a:lnTo>
                <a:lnTo>
                  <a:pt x="153906" y="123825"/>
                </a:lnTo>
                <a:lnTo>
                  <a:pt x="153906" y="109093"/>
                </a:lnTo>
                <a:lnTo>
                  <a:pt x="159444" y="102997"/>
                </a:lnTo>
                <a:lnTo>
                  <a:pt x="189798" y="102997"/>
                </a:lnTo>
                <a:lnTo>
                  <a:pt x="188635" y="100216"/>
                </a:lnTo>
                <a:lnTo>
                  <a:pt x="189527" y="99060"/>
                </a:lnTo>
                <a:lnTo>
                  <a:pt x="146858" y="99060"/>
                </a:lnTo>
                <a:lnTo>
                  <a:pt x="132152" y="90931"/>
                </a:lnTo>
                <a:close/>
              </a:path>
              <a:path w="256540" h="186054">
                <a:moveTo>
                  <a:pt x="100694" y="47024"/>
                </a:moveTo>
                <a:lnTo>
                  <a:pt x="82719" y="47139"/>
                </a:lnTo>
                <a:lnTo>
                  <a:pt x="70377" y="52095"/>
                </a:lnTo>
                <a:lnTo>
                  <a:pt x="63358" y="60555"/>
                </a:lnTo>
                <a:lnTo>
                  <a:pt x="63123" y="77095"/>
                </a:lnTo>
                <a:lnTo>
                  <a:pt x="66884" y="86051"/>
                </a:lnTo>
                <a:lnTo>
                  <a:pt x="31682" y="135889"/>
                </a:lnTo>
                <a:lnTo>
                  <a:pt x="48450" y="135889"/>
                </a:lnTo>
                <a:lnTo>
                  <a:pt x="78951" y="95504"/>
                </a:lnTo>
                <a:lnTo>
                  <a:pt x="96254" y="95504"/>
                </a:lnTo>
                <a:lnTo>
                  <a:pt x="99576" y="93980"/>
                </a:lnTo>
                <a:lnTo>
                  <a:pt x="104605" y="90931"/>
                </a:lnTo>
                <a:lnTo>
                  <a:pt x="132152" y="90931"/>
                </a:lnTo>
                <a:lnTo>
                  <a:pt x="118366" y="83312"/>
                </a:lnTo>
                <a:lnTo>
                  <a:pt x="79459" y="83312"/>
                </a:lnTo>
                <a:lnTo>
                  <a:pt x="73427" y="77850"/>
                </a:lnTo>
                <a:lnTo>
                  <a:pt x="73427" y="63118"/>
                </a:lnTo>
                <a:lnTo>
                  <a:pt x="78951" y="56642"/>
                </a:lnTo>
                <a:lnTo>
                  <a:pt x="110370" y="56642"/>
                </a:lnTo>
                <a:lnTo>
                  <a:pt x="100694" y="47024"/>
                </a:lnTo>
                <a:close/>
              </a:path>
              <a:path w="256540" h="186054">
                <a:moveTo>
                  <a:pt x="189798" y="102997"/>
                </a:moveTo>
                <a:lnTo>
                  <a:pt x="174531" y="102997"/>
                </a:lnTo>
                <a:lnTo>
                  <a:pt x="180068" y="108585"/>
                </a:lnTo>
                <a:lnTo>
                  <a:pt x="180068" y="123825"/>
                </a:lnTo>
                <a:lnTo>
                  <a:pt x="174023" y="129412"/>
                </a:lnTo>
                <a:lnTo>
                  <a:pt x="189197" y="129412"/>
                </a:lnTo>
                <a:lnTo>
                  <a:pt x="192110" y="125907"/>
                </a:lnTo>
                <a:lnTo>
                  <a:pt x="192260" y="116205"/>
                </a:lnTo>
                <a:lnTo>
                  <a:pt x="192347" y="109093"/>
                </a:lnTo>
                <a:lnTo>
                  <a:pt x="189798" y="102997"/>
                </a:lnTo>
                <a:close/>
              </a:path>
              <a:path w="256540" h="186054">
                <a:moveTo>
                  <a:pt x="170010" y="88900"/>
                </a:moveTo>
                <a:lnTo>
                  <a:pt x="159444" y="88900"/>
                </a:lnTo>
                <a:lnTo>
                  <a:pt x="151887" y="92963"/>
                </a:lnTo>
                <a:lnTo>
                  <a:pt x="146858" y="99060"/>
                </a:lnTo>
                <a:lnTo>
                  <a:pt x="189527" y="99060"/>
                </a:lnTo>
                <a:lnTo>
                  <a:pt x="196184" y="90424"/>
                </a:lnTo>
                <a:lnTo>
                  <a:pt x="175547" y="90424"/>
                </a:lnTo>
                <a:lnTo>
                  <a:pt x="173007" y="89916"/>
                </a:lnTo>
                <a:lnTo>
                  <a:pt x="170010" y="88900"/>
                </a:lnTo>
                <a:close/>
              </a:path>
              <a:path w="256540" h="186054">
                <a:moveTo>
                  <a:pt x="96254" y="95504"/>
                </a:moveTo>
                <a:lnTo>
                  <a:pt x="78951" y="95504"/>
                </a:lnTo>
                <a:lnTo>
                  <a:pt x="81453" y="96012"/>
                </a:lnTo>
                <a:lnTo>
                  <a:pt x="84488" y="96519"/>
                </a:lnTo>
                <a:lnTo>
                  <a:pt x="94039" y="96519"/>
                </a:lnTo>
                <a:lnTo>
                  <a:pt x="96254" y="95504"/>
                </a:lnTo>
                <a:close/>
              </a:path>
              <a:path w="256540" h="186054">
                <a:moveTo>
                  <a:pt x="233383" y="0"/>
                </a:moveTo>
                <a:lnTo>
                  <a:pt x="220151" y="3826"/>
                </a:lnTo>
                <a:lnTo>
                  <a:pt x="210649" y="13779"/>
                </a:lnTo>
                <a:lnTo>
                  <a:pt x="209124" y="31467"/>
                </a:lnTo>
                <a:lnTo>
                  <a:pt x="211659" y="41102"/>
                </a:lnTo>
                <a:lnTo>
                  <a:pt x="175547" y="90424"/>
                </a:lnTo>
                <a:lnTo>
                  <a:pt x="196184" y="90424"/>
                </a:lnTo>
                <a:lnTo>
                  <a:pt x="225357" y="52577"/>
                </a:lnTo>
                <a:lnTo>
                  <a:pt x="237141" y="52577"/>
                </a:lnTo>
                <a:lnTo>
                  <a:pt x="247013" y="49909"/>
                </a:lnTo>
                <a:lnTo>
                  <a:pt x="256486" y="40386"/>
                </a:lnTo>
                <a:lnTo>
                  <a:pt x="226843" y="40386"/>
                </a:lnTo>
                <a:lnTo>
                  <a:pt x="220289" y="34925"/>
                </a:lnTo>
                <a:lnTo>
                  <a:pt x="220289" y="20193"/>
                </a:lnTo>
                <a:lnTo>
                  <a:pt x="225827" y="13716"/>
                </a:lnTo>
                <a:lnTo>
                  <a:pt x="253323" y="13716"/>
                </a:lnTo>
                <a:lnTo>
                  <a:pt x="251657" y="9391"/>
                </a:lnTo>
                <a:lnTo>
                  <a:pt x="243379" y="2194"/>
                </a:lnTo>
                <a:lnTo>
                  <a:pt x="233383" y="0"/>
                </a:lnTo>
                <a:close/>
              </a:path>
              <a:path w="256540" h="186054">
                <a:moveTo>
                  <a:pt x="110370" y="56642"/>
                </a:moveTo>
                <a:lnTo>
                  <a:pt x="94039" y="56642"/>
                </a:lnTo>
                <a:lnTo>
                  <a:pt x="99576" y="62611"/>
                </a:lnTo>
                <a:lnTo>
                  <a:pt x="99576" y="77850"/>
                </a:lnTo>
                <a:lnTo>
                  <a:pt x="94039" y="83312"/>
                </a:lnTo>
                <a:lnTo>
                  <a:pt x="118366" y="83312"/>
                </a:lnTo>
                <a:lnTo>
                  <a:pt x="112162" y="79882"/>
                </a:lnTo>
                <a:lnTo>
                  <a:pt x="113647" y="76326"/>
                </a:lnTo>
                <a:lnTo>
                  <a:pt x="114155" y="73279"/>
                </a:lnTo>
                <a:lnTo>
                  <a:pt x="114155" y="70231"/>
                </a:lnTo>
                <a:lnTo>
                  <a:pt x="110425" y="56697"/>
                </a:lnTo>
                <a:close/>
              </a:path>
              <a:path w="256540" h="186054">
                <a:moveTo>
                  <a:pt x="237141" y="52577"/>
                </a:moveTo>
                <a:lnTo>
                  <a:pt x="225357" y="52577"/>
                </a:lnTo>
                <a:lnTo>
                  <a:pt x="227859" y="53086"/>
                </a:lnTo>
                <a:lnTo>
                  <a:pt x="230856" y="53593"/>
                </a:lnTo>
                <a:lnTo>
                  <a:pt x="233383" y="53593"/>
                </a:lnTo>
                <a:lnTo>
                  <a:pt x="237141" y="52577"/>
                </a:lnTo>
                <a:close/>
              </a:path>
              <a:path w="256540" h="186054">
                <a:moveTo>
                  <a:pt x="253323" y="13716"/>
                </a:moveTo>
                <a:lnTo>
                  <a:pt x="240952" y="13716"/>
                </a:lnTo>
                <a:lnTo>
                  <a:pt x="247010" y="19685"/>
                </a:lnTo>
                <a:lnTo>
                  <a:pt x="247010" y="33908"/>
                </a:lnTo>
                <a:lnTo>
                  <a:pt x="240444" y="40386"/>
                </a:lnTo>
                <a:lnTo>
                  <a:pt x="256486" y="40386"/>
                </a:lnTo>
                <a:lnTo>
                  <a:pt x="256497" y="21949"/>
                </a:lnTo>
                <a:lnTo>
                  <a:pt x="253323" y="13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32688" y="4878323"/>
            <a:ext cx="464819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43355" y="5922264"/>
            <a:ext cx="443484" cy="443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010143" y="2563367"/>
            <a:ext cx="4182110" cy="4295140"/>
          </a:xfrm>
          <a:custGeom>
            <a:avLst/>
            <a:gdLst/>
            <a:ahLst/>
            <a:cxnLst/>
            <a:rect l="l" t="t" r="r" b="b"/>
            <a:pathLst>
              <a:path w="4182109" h="4295140">
                <a:moveTo>
                  <a:pt x="4014978" y="0"/>
                </a:moveTo>
                <a:lnTo>
                  <a:pt x="1134617" y="0"/>
                </a:lnTo>
                <a:lnTo>
                  <a:pt x="0" y="2269236"/>
                </a:lnTo>
                <a:lnTo>
                  <a:pt x="1012696" y="4294628"/>
                </a:lnTo>
                <a:lnTo>
                  <a:pt x="4136899" y="4294628"/>
                </a:lnTo>
                <a:lnTo>
                  <a:pt x="4181855" y="4204716"/>
                </a:lnTo>
                <a:lnTo>
                  <a:pt x="4181855" y="333755"/>
                </a:lnTo>
                <a:lnTo>
                  <a:pt x="401497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58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717401" y="6356603"/>
            <a:ext cx="171450" cy="213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208514" y="0"/>
            <a:ext cx="261620" cy="523240"/>
          </a:xfrm>
          <a:custGeom>
            <a:avLst/>
            <a:gdLst/>
            <a:ahLst/>
            <a:cxnLst/>
            <a:rect l="l" t="t" r="r" b="b"/>
            <a:pathLst>
              <a:path w="261620" h="523240">
                <a:moveTo>
                  <a:pt x="0" y="522732"/>
                </a:moveTo>
                <a:lnTo>
                  <a:pt x="261365" y="0"/>
                </a:lnTo>
              </a:path>
            </a:pathLst>
          </a:custGeom>
          <a:ln w="38100">
            <a:solidFill>
              <a:srgbClr val="213980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208514" y="522731"/>
            <a:ext cx="1983739" cy="1054100"/>
          </a:xfrm>
          <a:custGeom>
            <a:avLst/>
            <a:gdLst/>
            <a:ahLst/>
            <a:cxnLst/>
            <a:rect l="l" t="t" r="r" b="b"/>
            <a:pathLst>
              <a:path w="1983740" h="1054100">
                <a:moveTo>
                  <a:pt x="1983485" y="918972"/>
                </a:moveTo>
                <a:lnTo>
                  <a:pt x="1916049" y="1053845"/>
                </a:lnTo>
                <a:lnTo>
                  <a:pt x="526922" y="1053845"/>
                </a:lnTo>
                <a:lnTo>
                  <a:pt x="0" y="0"/>
                </a:lnTo>
              </a:path>
            </a:pathLst>
          </a:custGeom>
          <a:ln w="38100">
            <a:solidFill>
              <a:srgbClr val="213980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1790445" y="2841255"/>
            <a:ext cx="5920105" cy="149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Анализ </a:t>
            </a:r>
            <a:r>
              <a:rPr lang="ru-RU" sz="1400" b="1" spc="25" dirty="0" smtClean="0">
                <a:latin typeface="Century Gothic"/>
                <a:cs typeface="Century Gothic"/>
              </a:rPr>
              <a:t>диагностического тестирования, ПОЗ, итогов  текущей, промежуточной и итоговой аттестации, результаты практик и трудоустройства</a:t>
            </a:r>
            <a:endParaRPr lang="ru-RU" sz="1400" dirty="0"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Анализ </a:t>
            </a:r>
            <a:r>
              <a:rPr lang="ru-RU" sz="1400" b="1" spc="25" dirty="0" smtClean="0">
                <a:latin typeface="Century Gothic"/>
                <a:cs typeface="Century Gothic"/>
              </a:rPr>
              <a:t>выполнения </a:t>
            </a:r>
            <a:r>
              <a:rPr lang="ru-RU" sz="1400" b="1" spc="25" dirty="0">
                <a:latin typeface="Century Gothic"/>
                <a:cs typeface="Century Gothic"/>
              </a:rPr>
              <a:t>требований ФГОС ВО </a:t>
            </a:r>
            <a:r>
              <a:rPr lang="ru-RU" sz="1400" b="1" spc="25" dirty="0" smtClean="0">
                <a:latin typeface="Century Gothic"/>
                <a:cs typeface="Century Gothic"/>
              </a:rPr>
              <a:t>к кадровому, </a:t>
            </a:r>
            <a:r>
              <a:rPr lang="ru-RU" sz="1400" b="1" spc="25" dirty="0">
                <a:latin typeface="Century Gothic"/>
                <a:cs typeface="Century Gothic"/>
              </a:rPr>
              <a:t>материально-техническому и учебно-методическому обеспечению программ </a:t>
            </a:r>
            <a:r>
              <a:rPr lang="ru-RU" sz="1400" b="1" spc="25" dirty="0" err="1">
                <a:latin typeface="Century Gothic"/>
                <a:cs typeface="Century Gothic"/>
              </a:rPr>
              <a:t>бакалавриата</a:t>
            </a:r>
            <a:r>
              <a:rPr lang="ru-RU" sz="1400" b="1" spc="25" dirty="0">
                <a:latin typeface="Century Gothic"/>
                <a:cs typeface="Century Gothic"/>
              </a:rPr>
              <a:t> и </a:t>
            </a:r>
            <a:r>
              <a:rPr lang="ru-RU" sz="1400" b="1" spc="25" dirty="0" err="1">
                <a:latin typeface="Century Gothic"/>
                <a:cs typeface="Century Gothic"/>
              </a:rPr>
              <a:t>специалитета</a:t>
            </a:r>
            <a:r>
              <a:rPr lang="ru-RU" sz="1400" b="1" spc="25" dirty="0">
                <a:latin typeface="Century Gothic"/>
                <a:cs typeface="Century Gothic"/>
              </a:rPr>
              <a:t> 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919009" y="540787"/>
            <a:ext cx="8501215" cy="717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Вопросы УМС ТИ (ф) СВФУ в г. Нерюнгри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object 15"/>
          <p:cNvSpPr txBox="1"/>
          <p:nvPr/>
        </p:nvSpPr>
        <p:spPr>
          <a:xfrm>
            <a:off x="1877440" y="5922264"/>
            <a:ext cx="564261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Актуализация и утверждение УММ ОПОП, </a:t>
            </a:r>
            <a:r>
              <a:rPr lang="ru-RU" sz="1400" b="1" spc="25" dirty="0" smtClean="0">
                <a:latin typeface="Century Gothic"/>
                <a:cs typeface="Century Gothic"/>
              </a:rPr>
              <a:t>презентация онлайн-курсов, утверждение тематик ВКР, составов ГЭК, изданий УМЛ</a:t>
            </a:r>
            <a:endParaRPr lang="ru-RU" sz="1400" dirty="0">
              <a:cs typeface="Calibri"/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514534" y="1258092"/>
            <a:ext cx="10058216" cy="1367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Trebuchet MS"/>
              </a:rPr>
              <a:t>	</a:t>
            </a:r>
            <a:r>
              <a:rPr lang="ru-RU" altLang="ru-RU" sz="1500" b="1" dirty="0" smtClean="0">
                <a:latin typeface="Century Gothic" panose="020B0502020202020204" pitchFamily="34" charset="0"/>
              </a:rPr>
              <a:t>Деятельность УМС направлена на повышение качества организации учебно-методической работы в Институте, широкое обсуждение ведущими специалистами основных вопросов учебно-методического характера, плана издания учебной, учебно-методической литературы и подготовку рекомендаций для принятия решений по повышению эффективности и качества образовательной деятельности Ученым советом ТИ (ф) СВФУ и директоратом.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5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207" y="1752454"/>
            <a:ext cx="3889585" cy="3353091"/>
          </a:xfrm>
          <a:prstGeom prst="rect">
            <a:avLst/>
          </a:prstGeom>
        </p:spPr>
      </p:pic>
      <p:sp>
        <p:nvSpPr>
          <p:cNvPr id="13" name="Блок-схема: подготовка 12"/>
          <p:cNvSpPr/>
          <p:nvPr/>
        </p:nvSpPr>
        <p:spPr>
          <a:xfrm>
            <a:off x="9176511" y="0"/>
            <a:ext cx="2990850" cy="2400300"/>
          </a:xfrm>
          <a:prstGeom prst="flowChartPreparation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solidFill>
              <a:srgbClr val="FFC000">
                <a:alpha val="1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829" y="1542123"/>
            <a:ext cx="4377307" cy="377375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62473" y="3292482"/>
            <a:ext cx="3316904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>
                <a:solidFill>
                  <a:srgbClr val="052573"/>
                </a:solidFill>
                <a:latin typeface="Century Gothic"/>
                <a:cs typeface="Century Gothic"/>
              </a:rPr>
              <a:t>введена </a:t>
            </a:r>
            <a:r>
              <a:rPr lang="ru-RU" sz="1400" b="1" spc="25" dirty="0">
                <a:latin typeface="Century Gothic"/>
                <a:cs typeface="Century Gothic"/>
              </a:rPr>
              <a:t>дисциплина «Основы российской государственности» (2 </a:t>
            </a:r>
            <a:r>
              <a:rPr lang="ru-RU" sz="1400" b="1" spc="25" dirty="0" err="1">
                <a:latin typeface="Century Gothic"/>
                <a:cs typeface="Century Gothic"/>
              </a:rPr>
              <a:t>з.е</a:t>
            </a:r>
            <a:r>
              <a:rPr lang="ru-RU" sz="1400" b="1" spc="25" dirty="0">
                <a:latin typeface="Century Gothic"/>
                <a:cs typeface="Century Gothic"/>
              </a:rPr>
              <a:t>.)</a:t>
            </a:r>
            <a:endParaRPr lang="ru-RU" sz="1400" dirty="0"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9010" y="3902964"/>
            <a:ext cx="471170" cy="250190"/>
          </a:xfrm>
          <a:custGeom>
            <a:avLst/>
            <a:gdLst/>
            <a:ahLst/>
            <a:cxnLst/>
            <a:rect l="l" t="t" r="r" b="b"/>
            <a:pathLst>
              <a:path w="471169" h="250189">
                <a:moveTo>
                  <a:pt x="467829" y="29844"/>
                </a:moveTo>
                <a:lnTo>
                  <a:pt x="3022" y="29844"/>
                </a:lnTo>
                <a:lnTo>
                  <a:pt x="0" y="32893"/>
                </a:lnTo>
                <a:lnTo>
                  <a:pt x="0" y="77724"/>
                </a:lnTo>
                <a:lnTo>
                  <a:pt x="3022" y="80772"/>
                </a:lnTo>
                <a:lnTo>
                  <a:pt x="429348" y="80772"/>
                </a:lnTo>
                <a:lnTo>
                  <a:pt x="429348" y="246887"/>
                </a:lnTo>
                <a:lnTo>
                  <a:pt x="432396" y="249936"/>
                </a:lnTo>
                <a:lnTo>
                  <a:pt x="440016" y="249936"/>
                </a:lnTo>
                <a:lnTo>
                  <a:pt x="443064" y="246887"/>
                </a:lnTo>
                <a:lnTo>
                  <a:pt x="443064" y="81280"/>
                </a:lnTo>
                <a:lnTo>
                  <a:pt x="467829" y="81280"/>
                </a:lnTo>
                <a:lnTo>
                  <a:pt x="470877" y="78231"/>
                </a:lnTo>
                <a:lnTo>
                  <a:pt x="470877" y="67691"/>
                </a:lnTo>
                <a:lnTo>
                  <a:pt x="14655" y="67691"/>
                </a:lnTo>
                <a:lnTo>
                  <a:pt x="14655" y="43434"/>
                </a:lnTo>
                <a:lnTo>
                  <a:pt x="470877" y="43434"/>
                </a:lnTo>
                <a:lnTo>
                  <a:pt x="470877" y="32893"/>
                </a:lnTo>
                <a:lnTo>
                  <a:pt x="467829" y="29844"/>
                </a:lnTo>
                <a:close/>
              </a:path>
              <a:path w="471169" h="250189">
                <a:moveTo>
                  <a:pt x="41973" y="80772"/>
                </a:moveTo>
                <a:lnTo>
                  <a:pt x="27825" y="80772"/>
                </a:lnTo>
                <a:lnTo>
                  <a:pt x="27825" y="115062"/>
                </a:lnTo>
                <a:lnTo>
                  <a:pt x="30848" y="118110"/>
                </a:lnTo>
                <a:lnTo>
                  <a:pt x="38442" y="118110"/>
                </a:lnTo>
                <a:lnTo>
                  <a:pt x="41973" y="115062"/>
                </a:lnTo>
                <a:lnTo>
                  <a:pt x="41973" y="80772"/>
                </a:lnTo>
                <a:close/>
              </a:path>
              <a:path w="471169" h="250189">
                <a:moveTo>
                  <a:pt x="470877" y="43434"/>
                </a:moveTo>
                <a:lnTo>
                  <a:pt x="457161" y="43434"/>
                </a:lnTo>
                <a:lnTo>
                  <a:pt x="457161" y="67691"/>
                </a:lnTo>
                <a:lnTo>
                  <a:pt x="470877" y="67691"/>
                </a:lnTo>
                <a:lnTo>
                  <a:pt x="470877" y="43434"/>
                </a:lnTo>
                <a:close/>
              </a:path>
              <a:path w="471169" h="250189">
                <a:moveTo>
                  <a:pt x="272084" y="0"/>
                </a:moveTo>
                <a:lnTo>
                  <a:pt x="199275" y="0"/>
                </a:lnTo>
                <a:lnTo>
                  <a:pt x="196253" y="3556"/>
                </a:lnTo>
                <a:lnTo>
                  <a:pt x="196253" y="29844"/>
                </a:lnTo>
                <a:lnTo>
                  <a:pt x="209892" y="29844"/>
                </a:lnTo>
                <a:lnTo>
                  <a:pt x="209892" y="14097"/>
                </a:lnTo>
                <a:lnTo>
                  <a:pt x="275132" y="14097"/>
                </a:lnTo>
                <a:lnTo>
                  <a:pt x="275132" y="3556"/>
                </a:lnTo>
                <a:lnTo>
                  <a:pt x="272084" y="0"/>
                </a:lnTo>
                <a:close/>
              </a:path>
              <a:path w="471169" h="250189">
                <a:moveTo>
                  <a:pt x="275132" y="14097"/>
                </a:moveTo>
                <a:lnTo>
                  <a:pt x="260997" y="14097"/>
                </a:lnTo>
                <a:lnTo>
                  <a:pt x="260997" y="29844"/>
                </a:lnTo>
                <a:lnTo>
                  <a:pt x="275132" y="29844"/>
                </a:lnTo>
                <a:lnTo>
                  <a:pt x="275132" y="14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9010" y="4034028"/>
            <a:ext cx="471170" cy="338455"/>
          </a:xfrm>
          <a:custGeom>
            <a:avLst/>
            <a:gdLst/>
            <a:ahLst/>
            <a:cxnLst/>
            <a:rect l="l" t="t" r="r" b="b"/>
            <a:pathLst>
              <a:path w="471169" h="338454">
                <a:moveTo>
                  <a:pt x="163880" y="224663"/>
                </a:moveTo>
                <a:lnTo>
                  <a:pt x="148170" y="224663"/>
                </a:lnTo>
                <a:lnTo>
                  <a:pt x="91033" y="328168"/>
                </a:lnTo>
                <a:lnTo>
                  <a:pt x="90017" y="330200"/>
                </a:lnTo>
                <a:lnTo>
                  <a:pt x="90017" y="332740"/>
                </a:lnTo>
                <a:lnTo>
                  <a:pt x="91033" y="335280"/>
                </a:lnTo>
                <a:lnTo>
                  <a:pt x="92570" y="336804"/>
                </a:lnTo>
                <a:lnTo>
                  <a:pt x="95072" y="338328"/>
                </a:lnTo>
                <a:lnTo>
                  <a:pt x="135547" y="338328"/>
                </a:lnTo>
                <a:lnTo>
                  <a:pt x="138061" y="336804"/>
                </a:lnTo>
                <a:lnTo>
                  <a:pt x="139077" y="334264"/>
                </a:lnTo>
                <a:lnTo>
                  <a:pt x="144576" y="324104"/>
                </a:lnTo>
                <a:lnTo>
                  <a:pt x="109258" y="324104"/>
                </a:lnTo>
                <a:lnTo>
                  <a:pt x="163880" y="224663"/>
                </a:lnTo>
                <a:close/>
              </a:path>
              <a:path w="471169" h="338454">
                <a:moveTo>
                  <a:pt x="314931" y="275463"/>
                </a:moveTo>
                <a:lnTo>
                  <a:pt x="299897" y="275463"/>
                </a:lnTo>
                <a:lnTo>
                  <a:pt x="308013" y="291084"/>
                </a:lnTo>
                <a:lnTo>
                  <a:pt x="221526" y="291084"/>
                </a:lnTo>
                <a:lnTo>
                  <a:pt x="218008" y="294132"/>
                </a:lnTo>
                <a:lnTo>
                  <a:pt x="218008" y="302260"/>
                </a:lnTo>
                <a:lnTo>
                  <a:pt x="221526" y="305308"/>
                </a:lnTo>
                <a:lnTo>
                  <a:pt x="315582" y="305308"/>
                </a:lnTo>
                <a:lnTo>
                  <a:pt x="331292" y="334264"/>
                </a:lnTo>
                <a:lnTo>
                  <a:pt x="332778" y="336296"/>
                </a:lnTo>
                <a:lnTo>
                  <a:pt x="335330" y="338328"/>
                </a:lnTo>
                <a:lnTo>
                  <a:pt x="376262" y="338328"/>
                </a:lnTo>
                <a:lnTo>
                  <a:pt x="378294" y="336804"/>
                </a:lnTo>
                <a:lnTo>
                  <a:pt x="379310" y="335280"/>
                </a:lnTo>
                <a:lnTo>
                  <a:pt x="380834" y="333248"/>
                </a:lnTo>
                <a:lnTo>
                  <a:pt x="380834" y="330708"/>
                </a:lnTo>
                <a:lnTo>
                  <a:pt x="379310" y="328168"/>
                </a:lnTo>
                <a:lnTo>
                  <a:pt x="377086" y="324104"/>
                </a:lnTo>
                <a:lnTo>
                  <a:pt x="341401" y="324104"/>
                </a:lnTo>
                <a:lnTo>
                  <a:pt x="314931" y="275463"/>
                </a:lnTo>
                <a:close/>
              </a:path>
              <a:path w="471169" h="338454">
                <a:moveTo>
                  <a:pt x="200291" y="224663"/>
                </a:moveTo>
                <a:lnTo>
                  <a:pt x="184111" y="224663"/>
                </a:lnTo>
                <a:lnTo>
                  <a:pt x="129476" y="324104"/>
                </a:lnTo>
                <a:lnTo>
                  <a:pt x="144576" y="324104"/>
                </a:lnTo>
                <a:lnTo>
                  <a:pt x="154749" y="305308"/>
                </a:lnTo>
                <a:lnTo>
                  <a:pt x="200799" y="305308"/>
                </a:lnTo>
                <a:lnTo>
                  <a:pt x="204330" y="302260"/>
                </a:lnTo>
                <a:lnTo>
                  <a:pt x="204330" y="294132"/>
                </a:lnTo>
                <a:lnTo>
                  <a:pt x="200799" y="291084"/>
                </a:lnTo>
                <a:lnTo>
                  <a:pt x="162356" y="291084"/>
                </a:lnTo>
                <a:lnTo>
                  <a:pt x="171450" y="275463"/>
                </a:lnTo>
                <a:lnTo>
                  <a:pt x="314931" y="275463"/>
                </a:lnTo>
                <a:lnTo>
                  <a:pt x="308020" y="262763"/>
                </a:lnTo>
                <a:lnTo>
                  <a:pt x="179565" y="262763"/>
                </a:lnTo>
                <a:lnTo>
                  <a:pt x="200291" y="224663"/>
                </a:lnTo>
                <a:close/>
              </a:path>
              <a:path w="471169" h="338454">
                <a:moveTo>
                  <a:pt x="322668" y="224663"/>
                </a:moveTo>
                <a:lnTo>
                  <a:pt x="307505" y="224663"/>
                </a:lnTo>
                <a:lnTo>
                  <a:pt x="361657" y="324104"/>
                </a:lnTo>
                <a:lnTo>
                  <a:pt x="377086" y="324104"/>
                </a:lnTo>
                <a:lnTo>
                  <a:pt x="322668" y="224663"/>
                </a:lnTo>
                <a:close/>
              </a:path>
              <a:path w="471169" h="338454">
                <a:moveTo>
                  <a:pt x="287286" y="224663"/>
                </a:moveTo>
                <a:lnTo>
                  <a:pt x="272084" y="224663"/>
                </a:lnTo>
                <a:lnTo>
                  <a:pt x="292849" y="262763"/>
                </a:lnTo>
                <a:lnTo>
                  <a:pt x="308020" y="262763"/>
                </a:lnTo>
                <a:lnTo>
                  <a:pt x="287286" y="224663"/>
                </a:lnTo>
                <a:close/>
              </a:path>
              <a:path w="471169" h="338454">
                <a:moveTo>
                  <a:pt x="467829" y="173482"/>
                </a:moveTo>
                <a:lnTo>
                  <a:pt x="3022" y="173482"/>
                </a:lnTo>
                <a:lnTo>
                  <a:pt x="0" y="176530"/>
                </a:lnTo>
                <a:lnTo>
                  <a:pt x="0" y="221615"/>
                </a:lnTo>
                <a:lnTo>
                  <a:pt x="3022" y="224663"/>
                </a:lnTo>
                <a:lnTo>
                  <a:pt x="467829" y="224663"/>
                </a:lnTo>
                <a:lnTo>
                  <a:pt x="470877" y="221615"/>
                </a:lnTo>
                <a:lnTo>
                  <a:pt x="470877" y="210947"/>
                </a:lnTo>
                <a:lnTo>
                  <a:pt x="14655" y="210947"/>
                </a:lnTo>
                <a:lnTo>
                  <a:pt x="14655" y="186690"/>
                </a:lnTo>
                <a:lnTo>
                  <a:pt x="470877" y="186690"/>
                </a:lnTo>
                <a:lnTo>
                  <a:pt x="470877" y="176530"/>
                </a:lnTo>
                <a:lnTo>
                  <a:pt x="467829" y="173482"/>
                </a:lnTo>
                <a:close/>
              </a:path>
              <a:path w="471169" h="338454">
                <a:moveTo>
                  <a:pt x="470877" y="186690"/>
                </a:moveTo>
                <a:lnTo>
                  <a:pt x="457161" y="186690"/>
                </a:lnTo>
                <a:lnTo>
                  <a:pt x="457161" y="210947"/>
                </a:lnTo>
                <a:lnTo>
                  <a:pt x="470877" y="210947"/>
                </a:lnTo>
                <a:lnTo>
                  <a:pt x="470877" y="186690"/>
                </a:lnTo>
                <a:close/>
              </a:path>
              <a:path w="471169" h="338454">
                <a:moveTo>
                  <a:pt x="38442" y="0"/>
                </a:moveTo>
                <a:lnTo>
                  <a:pt x="30848" y="0"/>
                </a:lnTo>
                <a:lnTo>
                  <a:pt x="27825" y="3556"/>
                </a:lnTo>
                <a:lnTo>
                  <a:pt x="27825" y="173482"/>
                </a:lnTo>
                <a:lnTo>
                  <a:pt x="41973" y="173482"/>
                </a:lnTo>
                <a:lnTo>
                  <a:pt x="41973" y="3556"/>
                </a:lnTo>
                <a:lnTo>
                  <a:pt x="38442" y="0"/>
                </a:lnTo>
                <a:close/>
              </a:path>
              <a:path w="471169" h="338454">
                <a:moveTo>
                  <a:pt x="440016" y="132461"/>
                </a:moveTo>
                <a:lnTo>
                  <a:pt x="432396" y="132461"/>
                </a:lnTo>
                <a:lnTo>
                  <a:pt x="429348" y="135382"/>
                </a:lnTo>
                <a:lnTo>
                  <a:pt x="429348" y="173482"/>
                </a:lnTo>
                <a:lnTo>
                  <a:pt x="443064" y="173482"/>
                </a:lnTo>
                <a:lnTo>
                  <a:pt x="443064" y="135382"/>
                </a:lnTo>
                <a:lnTo>
                  <a:pt x="440016" y="132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24640" y="4000500"/>
            <a:ext cx="256540" cy="186055"/>
          </a:xfrm>
          <a:custGeom>
            <a:avLst/>
            <a:gdLst/>
            <a:ahLst/>
            <a:cxnLst/>
            <a:rect l="l" t="t" r="r" b="b"/>
            <a:pathLst>
              <a:path w="256540" h="186054">
                <a:moveTo>
                  <a:pt x="26144" y="134366"/>
                </a:moveTo>
                <a:lnTo>
                  <a:pt x="23089" y="134368"/>
                </a:lnTo>
                <a:lnTo>
                  <a:pt x="9611" y="138124"/>
                </a:lnTo>
                <a:lnTo>
                  <a:pt x="0" y="147915"/>
                </a:lnTo>
                <a:lnTo>
                  <a:pt x="111" y="166155"/>
                </a:lnTo>
                <a:lnTo>
                  <a:pt x="5024" y="178524"/>
                </a:lnTo>
                <a:lnTo>
                  <a:pt x="13427" y="185469"/>
                </a:lnTo>
                <a:lnTo>
                  <a:pt x="30546" y="184181"/>
                </a:lnTo>
                <a:lnTo>
                  <a:pt x="42175" y="177933"/>
                </a:lnTo>
                <a:lnTo>
                  <a:pt x="44151" y="174751"/>
                </a:lnTo>
                <a:lnTo>
                  <a:pt x="14562" y="174751"/>
                </a:lnTo>
                <a:lnTo>
                  <a:pt x="8517" y="169291"/>
                </a:lnTo>
                <a:lnTo>
                  <a:pt x="8517" y="154558"/>
                </a:lnTo>
                <a:lnTo>
                  <a:pt x="14054" y="148589"/>
                </a:lnTo>
                <a:lnTo>
                  <a:pt x="45134" y="148589"/>
                </a:lnTo>
                <a:lnTo>
                  <a:pt x="42483" y="143790"/>
                </a:lnTo>
                <a:lnTo>
                  <a:pt x="48450" y="135889"/>
                </a:lnTo>
                <a:lnTo>
                  <a:pt x="31682" y="135889"/>
                </a:lnTo>
                <a:lnTo>
                  <a:pt x="29142" y="135381"/>
                </a:lnTo>
                <a:lnTo>
                  <a:pt x="26144" y="134366"/>
                </a:lnTo>
                <a:close/>
              </a:path>
              <a:path w="256540" h="186054">
                <a:moveTo>
                  <a:pt x="45134" y="148589"/>
                </a:moveTo>
                <a:lnTo>
                  <a:pt x="29142" y="148589"/>
                </a:lnTo>
                <a:lnTo>
                  <a:pt x="34679" y="154050"/>
                </a:lnTo>
                <a:lnTo>
                  <a:pt x="34679" y="169291"/>
                </a:lnTo>
                <a:lnTo>
                  <a:pt x="28634" y="174751"/>
                </a:lnTo>
                <a:lnTo>
                  <a:pt x="44151" y="174751"/>
                </a:lnTo>
                <a:lnTo>
                  <a:pt x="48273" y="168115"/>
                </a:lnTo>
                <a:lnTo>
                  <a:pt x="47377" y="152651"/>
                </a:lnTo>
                <a:lnTo>
                  <a:pt x="45134" y="148589"/>
                </a:lnTo>
                <a:close/>
              </a:path>
              <a:path w="256540" h="186054">
                <a:moveTo>
                  <a:pt x="132152" y="90931"/>
                </a:moveTo>
                <a:lnTo>
                  <a:pt x="104605" y="90931"/>
                </a:lnTo>
                <a:lnTo>
                  <a:pt x="141829" y="111632"/>
                </a:lnTo>
                <a:lnTo>
                  <a:pt x="141829" y="113156"/>
                </a:lnTo>
                <a:lnTo>
                  <a:pt x="141321" y="114173"/>
                </a:lnTo>
                <a:lnTo>
                  <a:pt x="141321" y="116205"/>
                </a:lnTo>
                <a:lnTo>
                  <a:pt x="144983" y="129852"/>
                </a:lnTo>
                <a:lnTo>
                  <a:pt x="154628" y="139544"/>
                </a:lnTo>
                <a:lnTo>
                  <a:pt x="172696" y="139353"/>
                </a:lnTo>
                <a:lnTo>
                  <a:pt x="185081" y="134366"/>
                </a:lnTo>
                <a:lnTo>
                  <a:pt x="189197" y="129412"/>
                </a:lnTo>
                <a:lnTo>
                  <a:pt x="159952" y="129412"/>
                </a:lnTo>
                <a:lnTo>
                  <a:pt x="153906" y="123825"/>
                </a:lnTo>
                <a:lnTo>
                  <a:pt x="153906" y="109093"/>
                </a:lnTo>
                <a:lnTo>
                  <a:pt x="159444" y="102997"/>
                </a:lnTo>
                <a:lnTo>
                  <a:pt x="189798" y="102997"/>
                </a:lnTo>
                <a:lnTo>
                  <a:pt x="188635" y="100216"/>
                </a:lnTo>
                <a:lnTo>
                  <a:pt x="189527" y="99060"/>
                </a:lnTo>
                <a:lnTo>
                  <a:pt x="146858" y="99060"/>
                </a:lnTo>
                <a:lnTo>
                  <a:pt x="132152" y="90931"/>
                </a:lnTo>
                <a:close/>
              </a:path>
              <a:path w="256540" h="186054">
                <a:moveTo>
                  <a:pt x="100694" y="47024"/>
                </a:moveTo>
                <a:lnTo>
                  <a:pt x="82719" y="47139"/>
                </a:lnTo>
                <a:lnTo>
                  <a:pt x="70377" y="52095"/>
                </a:lnTo>
                <a:lnTo>
                  <a:pt x="63358" y="60555"/>
                </a:lnTo>
                <a:lnTo>
                  <a:pt x="63123" y="77095"/>
                </a:lnTo>
                <a:lnTo>
                  <a:pt x="66884" y="86051"/>
                </a:lnTo>
                <a:lnTo>
                  <a:pt x="31682" y="135889"/>
                </a:lnTo>
                <a:lnTo>
                  <a:pt x="48450" y="135889"/>
                </a:lnTo>
                <a:lnTo>
                  <a:pt x="78951" y="95504"/>
                </a:lnTo>
                <a:lnTo>
                  <a:pt x="96254" y="95504"/>
                </a:lnTo>
                <a:lnTo>
                  <a:pt x="99576" y="93980"/>
                </a:lnTo>
                <a:lnTo>
                  <a:pt x="104605" y="90931"/>
                </a:lnTo>
                <a:lnTo>
                  <a:pt x="132152" y="90931"/>
                </a:lnTo>
                <a:lnTo>
                  <a:pt x="118366" y="83312"/>
                </a:lnTo>
                <a:lnTo>
                  <a:pt x="79459" y="83312"/>
                </a:lnTo>
                <a:lnTo>
                  <a:pt x="73427" y="77850"/>
                </a:lnTo>
                <a:lnTo>
                  <a:pt x="73427" y="63118"/>
                </a:lnTo>
                <a:lnTo>
                  <a:pt x="78951" y="56642"/>
                </a:lnTo>
                <a:lnTo>
                  <a:pt x="110370" y="56642"/>
                </a:lnTo>
                <a:lnTo>
                  <a:pt x="100694" y="47024"/>
                </a:lnTo>
                <a:close/>
              </a:path>
              <a:path w="256540" h="186054">
                <a:moveTo>
                  <a:pt x="189798" y="102997"/>
                </a:moveTo>
                <a:lnTo>
                  <a:pt x="174531" y="102997"/>
                </a:lnTo>
                <a:lnTo>
                  <a:pt x="180068" y="108585"/>
                </a:lnTo>
                <a:lnTo>
                  <a:pt x="180068" y="123825"/>
                </a:lnTo>
                <a:lnTo>
                  <a:pt x="174023" y="129412"/>
                </a:lnTo>
                <a:lnTo>
                  <a:pt x="189197" y="129412"/>
                </a:lnTo>
                <a:lnTo>
                  <a:pt x="192110" y="125907"/>
                </a:lnTo>
                <a:lnTo>
                  <a:pt x="192260" y="116205"/>
                </a:lnTo>
                <a:lnTo>
                  <a:pt x="192347" y="109093"/>
                </a:lnTo>
                <a:lnTo>
                  <a:pt x="189798" y="102997"/>
                </a:lnTo>
                <a:close/>
              </a:path>
              <a:path w="256540" h="186054">
                <a:moveTo>
                  <a:pt x="170010" y="88900"/>
                </a:moveTo>
                <a:lnTo>
                  <a:pt x="159444" y="88900"/>
                </a:lnTo>
                <a:lnTo>
                  <a:pt x="151887" y="92963"/>
                </a:lnTo>
                <a:lnTo>
                  <a:pt x="146858" y="99060"/>
                </a:lnTo>
                <a:lnTo>
                  <a:pt x="189527" y="99060"/>
                </a:lnTo>
                <a:lnTo>
                  <a:pt x="196184" y="90424"/>
                </a:lnTo>
                <a:lnTo>
                  <a:pt x="175547" y="90424"/>
                </a:lnTo>
                <a:lnTo>
                  <a:pt x="173007" y="89916"/>
                </a:lnTo>
                <a:lnTo>
                  <a:pt x="170010" y="88900"/>
                </a:lnTo>
                <a:close/>
              </a:path>
              <a:path w="256540" h="186054">
                <a:moveTo>
                  <a:pt x="96254" y="95504"/>
                </a:moveTo>
                <a:lnTo>
                  <a:pt x="78951" y="95504"/>
                </a:lnTo>
                <a:lnTo>
                  <a:pt x="81453" y="96012"/>
                </a:lnTo>
                <a:lnTo>
                  <a:pt x="84488" y="96519"/>
                </a:lnTo>
                <a:lnTo>
                  <a:pt x="94039" y="96519"/>
                </a:lnTo>
                <a:lnTo>
                  <a:pt x="96254" y="95504"/>
                </a:lnTo>
                <a:close/>
              </a:path>
              <a:path w="256540" h="186054">
                <a:moveTo>
                  <a:pt x="233383" y="0"/>
                </a:moveTo>
                <a:lnTo>
                  <a:pt x="220151" y="3826"/>
                </a:lnTo>
                <a:lnTo>
                  <a:pt x="210649" y="13779"/>
                </a:lnTo>
                <a:lnTo>
                  <a:pt x="209124" y="31467"/>
                </a:lnTo>
                <a:lnTo>
                  <a:pt x="211659" y="41102"/>
                </a:lnTo>
                <a:lnTo>
                  <a:pt x="175547" y="90424"/>
                </a:lnTo>
                <a:lnTo>
                  <a:pt x="196184" y="90424"/>
                </a:lnTo>
                <a:lnTo>
                  <a:pt x="225357" y="52577"/>
                </a:lnTo>
                <a:lnTo>
                  <a:pt x="237141" y="52577"/>
                </a:lnTo>
                <a:lnTo>
                  <a:pt x="247013" y="49909"/>
                </a:lnTo>
                <a:lnTo>
                  <a:pt x="256486" y="40386"/>
                </a:lnTo>
                <a:lnTo>
                  <a:pt x="226843" y="40386"/>
                </a:lnTo>
                <a:lnTo>
                  <a:pt x="220289" y="34925"/>
                </a:lnTo>
                <a:lnTo>
                  <a:pt x="220289" y="20193"/>
                </a:lnTo>
                <a:lnTo>
                  <a:pt x="225827" y="13716"/>
                </a:lnTo>
                <a:lnTo>
                  <a:pt x="253323" y="13716"/>
                </a:lnTo>
                <a:lnTo>
                  <a:pt x="251657" y="9391"/>
                </a:lnTo>
                <a:lnTo>
                  <a:pt x="243379" y="2194"/>
                </a:lnTo>
                <a:lnTo>
                  <a:pt x="233383" y="0"/>
                </a:lnTo>
                <a:close/>
              </a:path>
              <a:path w="256540" h="186054">
                <a:moveTo>
                  <a:pt x="110370" y="56642"/>
                </a:moveTo>
                <a:lnTo>
                  <a:pt x="94039" y="56642"/>
                </a:lnTo>
                <a:lnTo>
                  <a:pt x="99576" y="62611"/>
                </a:lnTo>
                <a:lnTo>
                  <a:pt x="99576" y="77850"/>
                </a:lnTo>
                <a:lnTo>
                  <a:pt x="94039" y="83312"/>
                </a:lnTo>
                <a:lnTo>
                  <a:pt x="118366" y="83312"/>
                </a:lnTo>
                <a:lnTo>
                  <a:pt x="112162" y="79882"/>
                </a:lnTo>
                <a:lnTo>
                  <a:pt x="113647" y="76326"/>
                </a:lnTo>
                <a:lnTo>
                  <a:pt x="114155" y="73279"/>
                </a:lnTo>
                <a:lnTo>
                  <a:pt x="114155" y="70231"/>
                </a:lnTo>
                <a:lnTo>
                  <a:pt x="110425" y="56697"/>
                </a:lnTo>
                <a:close/>
              </a:path>
              <a:path w="256540" h="186054">
                <a:moveTo>
                  <a:pt x="237141" y="52577"/>
                </a:moveTo>
                <a:lnTo>
                  <a:pt x="225357" y="52577"/>
                </a:lnTo>
                <a:lnTo>
                  <a:pt x="227859" y="53086"/>
                </a:lnTo>
                <a:lnTo>
                  <a:pt x="230856" y="53593"/>
                </a:lnTo>
                <a:lnTo>
                  <a:pt x="233383" y="53593"/>
                </a:lnTo>
                <a:lnTo>
                  <a:pt x="237141" y="52577"/>
                </a:lnTo>
                <a:close/>
              </a:path>
              <a:path w="256540" h="186054">
                <a:moveTo>
                  <a:pt x="253323" y="13716"/>
                </a:moveTo>
                <a:lnTo>
                  <a:pt x="240952" y="13716"/>
                </a:lnTo>
                <a:lnTo>
                  <a:pt x="247010" y="19685"/>
                </a:lnTo>
                <a:lnTo>
                  <a:pt x="247010" y="33908"/>
                </a:lnTo>
                <a:lnTo>
                  <a:pt x="240444" y="40386"/>
                </a:lnTo>
                <a:lnTo>
                  <a:pt x="256486" y="40386"/>
                </a:lnTo>
                <a:lnTo>
                  <a:pt x="256497" y="21949"/>
                </a:lnTo>
                <a:lnTo>
                  <a:pt x="253323" y="13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717401" y="6356603"/>
            <a:ext cx="171450" cy="21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919010" y="900273"/>
            <a:ext cx="3750638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>
                <a:solidFill>
                  <a:srgbClr val="052573"/>
                </a:solidFill>
                <a:latin typeface="Century Gothic"/>
                <a:cs typeface="Century Gothic"/>
              </a:rPr>
              <a:t>введена </a:t>
            </a:r>
            <a:r>
              <a:rPr lang="ru-RU" sz="1400" b="1" spc="25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дисциплина «История России» (4 </a:t>
            </a:r>
            <a:r>
              <a:rPr lang="ru-RU" sz="1400" b="1" spc="25" dirty="0" err="1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з.е</a:t>
            </a:r>
            <a:r>
              <a:rPr lang="ru-RU" sz="1400" b="1" spc="25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.)</a:t>
            </a:r>
            <a:r>
              <a:rPr lang="ru-RU" sz="1400" b="1" spc="25" dirty="0" smtClean="0">
                <a:latin typeface="Century Gothic"/>
                <a:cs typeface="Century Gothic"/>
              </a:rPr>
              <a:t> </a:t>
            </a:r>
            <a:r>
              <a:rPr lang="ru-RU" sz="1400" b="1" spc="25" dirty="0">
                <a:latin typeface="Century Gothic"/>
                <a:cs typeface="Century Gothic"/>
              </a:rPr>
              <a:t>- вместо дисциплины «История (история России, всеобщая история)»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337911" y="2827147"/>
            <a:ext cx="3664260" cy="1266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chemeClr val="bg2"/>
                </a:solidFill>
                <a:latin typeface="Century Gothic" panose="020B0502020202020204" pitchFamily="34" charset="0"/>
                <a:ea typeface="+mj-ea"/>
                <a:cs typeface="+mj-cs"/>
              </a:rPr>
              <a:t>Актуализация и совершенствование ОПОП 2023-2024 </a:t>
            </a:r>
            <a:r>
              <a:rPr lang="ru-RU" sz="4000" b="1" dirty="0" err="1">
                <a:solidFill>
                  <a:schemeClr val="bg2"/>
                </a:solidFill>
                <a:latin typeface="Century Gothic" panose="020B0502020202020204" pitchFamily="34" charset="0"/>
                <a:ea typeface="+mj-ea"/>
                <a:cs typeface="+mj-cs"/>
              </a:rPr>
              <a:t>уч.г</a:t>
            </a:r>
            <a:r>
              <a:rPr lang="ru-RU" sz="4000" b="1" dirty="0">
                <a:solidFill>
                  <a:schemeClr val="bg2"/>
                </a:solidFill>
                <a:latin typeface="Century Gothic" panose="020B0502020202020204" pitchFamily="34" charset="0"/>
                <a:ea typeface="+mj-ea"/>
                <a:cs typeface="+mj-cs"/>
              </a:rPr>
              <a:t>.:</a:t>
            </a:r>
          </a:p>
        </p:txBody>
      </p:sp>
      <p:sp>
        <p:nvSpPr>
          <p:cNvPr id="31" name="object 15"/>
          <p:cNvSpPr txBox="1"/>
          <p:nvPr/>
        </p:nvSpPr>
        <p:spPr>
          <a:xfrm>
            <a:off x="8431118" y="3196301"/>
            <a:ext cx="304974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>
                <a:solidFill>
                  <a:srgbClr val="052573"/>
                </a:solidFill>
                <a:latin typeface="Century Gothic"/>
                <a:cs typeface="Century Gothic"/>
              </a:rPr>
              <a:t>внедрен </a:t>
            </a:r>
            <a:r>
              <a:rPr lang="ru-RU" sz="1400" b="1" spc="25" dirty="0">
                <a:latin typeface="Century Gothic"/>
                <a:cs typeface="Century Gothic"/>
              </a:rPr>
              <a:t>модуль «Основы военной подготовки» (3 </a:t>
            </a:r>
            <a:r>
              <a:rPr lang="ru-RU" sz="1400" b="1" spc="25" dirty="0" err="1">
                <a:latin typeface="Century Gothic"/>
                <a:cs typeface="Century Gothic"/>
              </a:rPr>
              <a:t>з.е</a:t>
            </a:r>
            <a:r>
              <a:rPr lang="ru-RU" sz="1400" b="1" spc="25" dirty="0" smtClean="0">
                <a:latin typeface="Century Gothic"/>
                <a:cs typeface="Century Gothic"/>
              </a:rPr>
              <a:t>.) </a:t>
            </a:r>
            <a:endParaRPr lang="ru-RU" sz="1400" b="1" spc="25" dirty="0">
              <a:latin typeface="Century Gothic"/>
              <a:cs typeface="Century Gothi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1762" y="738690"/>
            <a:ext cx="3055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введен модуль/факультатив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«Великая Отечественная война: без срока давности»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object 15"/>
          <p:cNvSpPr txBox="1"/>
          <p:nvPr/>
        </p:nvSpPr>
        <p:spPr>
          <a:xfrm>
            <a:off x="1798045" y="5343119"/>
            <a:ext cx="268603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>
                <a:solidFill>
                  <a:srgbClr val="052573"/>
                </a:solidFill>
                <a:latin typeface="Century Gothic"/>
                <a:cs typeface="Century Gothic"/>
              </a:rPr>
              <a:t>р</a:t>
            </a: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азработано </a:t>
            </a:r>
            <a:r>
              <a:rPr lang="ru-RU" sz="1400" b="1" spc="25" dirty="0" smtClean="0">
                <a:latin typeface="Century Gothic"/>
                <a:cs typeface="Century Gothic"/>
              </a:rPr>
              <a:t>14 базовых учебных планов</a:t>
            </a:r>
            <a:endParaRPr lang="ru-RU" sz="1400" b="1" spc="25" dirty="0">
              <a:latin typeface="Century Gothic"/>
              <a:cs typeface="Century Gothic"/>
            </a:endParaRPr>
          </a:p>
        </p:txBody>
      </p:sp>
      <p:sp>
        <p:nvSpPr>
          <p:cNvPr id="32" name="object 15"/>
          <p:cNvSpPr txBox="1"/>
          <p:nvPr/>
        </p:nvSpPr>
        <p:spPr>
          <a:xfrm>
            <a:off x="7989282" y="5320467"/>
            <a:ext cx="3271012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>
                <a:solidFill>
                  <a:srgbClr val="052573"/>
                </a:solidFill>
                <a:latin typeface="Century Gothic"/>
                <a:cs typeface="Century Gothic"/>
              </a:rPr>
              <a:t>р</a:t>
            </a: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азработано </a:t>
            </a:r>
            <a:r>
              <a:rPr lang="ru-RU" sz="1400" b="1" spc="25" dirty="0" smtClean="0">
                <a:latin typeface="Century Gothic"/>
                <a:cs typeface="Century Gothic"/>
              </a:rPr>
              <a:t>42 ИУП студентов ускоренной формы обучения	 </a:t>
            </a:r>
            <a:endParaRPr lang="ru-RU" sz="1400" b="1" spc="25" dirty="0">
              <a:latin typeface="Century Gothic"/>
              <a:cs typeface="Century Gothic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5664" y="5772818"/>
            <a:ext cx="2017951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30324"/>
          </a:xfrm>
        </p:spPr>
        <p:txBody>
          <a:bodyPr>
            <a:normAutofit/>
          </a:bodyPr>
          <a:lstStyle/>
          <a:p>
            <a:r>
              <a:rPr lang="ru-RU" b="1" dirty="0"/>
              <a:t>В 2023-2024 уч.г. всего </a:t>
            </a:r>
            <a:r>
              <a:rPr lang="ru-RU" b="1" dirty="0" smtClean="0"/>
              <a:t>актуализировано и утверждено: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714500" y="1624074"/>
          <a:ext cx="9848850" cy="460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29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Разработка новых образовательных программ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135" y="1551304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К 2024-2025 уч. году была разработана и утверждена новая ОПОП по направлению подготовки  38.03.01 «Экономика», профиль «Экономика предприятия» (очно-заочная форма обучения</a:t>
            </a:r>
            <a:r>
              <a:rPr lang="ru-RU" dirty="0" smtClean="0"/>
              <a:t>).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Также в 2023-2024 уч.г. был подготовлен пакет документов для лицензирования программы СПО по ППССЗ по специальности  38.02.01 «Экономика и бухгалтерский учет (по отраслям)», квалификация «Бухгалтер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21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63531141"/>
              </p:ext>
            </p:extLst>
          </p:nvPr>
        </p:nvGraphicFramePr>
        <p:xfrm>
          <a:off x="732756" y="1619250"/>
          <a:ext cx="10423089" cy="408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86586" y="412675"/>
            <a:ext cx="11110164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ts val="5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0" cap="none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 Narrow"/>
              </a:rPr>
              <a:t>Концепция «Ядро высшего педагогического образования»</a:t>
            </a:r>
            <a:endParaRPr kumimoji="0" sz="3100" b="0" i="0" u="none" strike="noStrike" kern="0" cap="none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723496" y="6356603"/>
            <a:ext cx="162305" cy="213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41816" y="5699378"/>
            <a:ext cx="8599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44.03.05 Педагогическое образование (с двумя профилями подготовки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44.03.02 Психолого-педагогическое образование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9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Custom 7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61D4D"/>
      </a:accent1>
      <a:accent2>
        <a:srgbClr val="5984B6"/>
      </a:accent2>
      <a:accent3>
        <a:srgbClr val="A5A5A5"/>
      </a:accent3>
      <a:accent4>
        <a:srgbClr val="F05F9B"/>
      </a:accent4>
      <a:accent5>
        <a:srgbClr val="9FB9CC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9E5E58ED-9D52-4AD3-895C-D0C3FEA604B0}" vid="{E1DDDBA9-FA90-4D23-82BF-9A61CBDC55E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621</TotalTime>
  <Words>1419</Words>
  <Application>Microsoft Office PowerPoint</Application>
  <PresentationFormat>Широкоэкранный</PresentationFormat>
  <Paragraphs>125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Arial Narrow</vt:lpstr>
      <vt:lpstr>Bahnschrift</vt:lpstr>
      <vt:lpstr>Berlin Sans FB</vt:lpstr>
      <vt:lpstr>Calibri</vt:lpstr>
      <vt:lpstr>Calibri Light</vt:lpstr>
      <vt:lpstr>Century Gothic</vt:lpstr>
      <vt:lpstr>Times New Roman</vt:lpstr>
      <vt:lpstr>Trebuchet MS</vt:lpstr>
      <vt:lpstr>Тема1</vt:lpstr>
      <vt:lpstr>Отчет о работе  УЧЕБНО-МЕТОДИЧЕСКОГО СОВЕТА в 2023/2024 учебном году </vt:lpstr>
      <vt:lpstr>ОБ УЧЕБНО-МЕТОДИЧЕСКОМ СОВЕТЕ </vt:lpstr>
      <vt:lpstr>Состав учебно-методического совета на 2023/2024 учебный год</vt:lpstr>
      <vt:lpstr>2023-2024 уч.г.</vt:lpstr>
      <vt:lpstr>Презентация PowerPoint</vt:lpstr>
      <vt:lpstr>Презентация PowerPoint</vt:lpstr>
      <vt:lpstr>В 2023-2024 уч.г. всего актуализировано и утверждено:</vt:lpstr>
      <vt:lpstr>Разработка новых образовательных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издания учебно-методической литературы на 2023-2024 уч.г.</vt:lpstr>
      <vt:lpstr>Презентация PowerPoint</vt:lpstr>
      <vt:lpstr>Проект постановления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 УЧЕБНО-МЕТОДИЧЕСКОГО СОВЕТА в 2023/2024 учебном году</dc:title>
  <dc:creator>Ольга Тимофеевна Кондрацова</dc:creator>
  <cp:lastModifiedBy>Лидия Дмитриевна Ядреева</cp:lastModifiedBy>
  <cp:revision>31</cp:revision>
  <dcterms:created xsi:type="dcterms:W3CDTF">2024-10-04T03:21:16Z</dcterms:created>
  <dcterms:modified xsi:type="dcterms:W3CDTF">2024-10-29T01:46:41Z</dcterms:modified>
</cp:coreProperties>
</file>