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60" r:id="rId6"/>
    <p:sldId id="261" r:id="rId7"/>
    <p:sldId id="272" r:id="rId8"/>
    <p:sldId id="273" r:id="rId9"/>
    <p:sldId id="262" r:id="rId10"/>
    <p:sldId id="263" r:id="rId11"/>
    <p:sldId id="266" r:id="rId12"/>
    <p:sldId id="265" r:id="rId13"/>
    <p:sldId id="268" r:id="rId14"/>
    <p:sldId id="264" r:id="rId15"/>
    <p:sldId id="271" r:id="rId16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7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85F1D6-9F40-4ECD-BE9A-1DE9E5CBED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6D8A9486-E29A-4666-9D88-91724FB05512}">
      <dgm:prSet phldrT="[Текст]" custT="1"/>
      <dgm:spPr/>
      <dgm:t>
        <a:bodyPr/>
        <a:lstStyle/>
        <a:p>
          <a:r>
            <a:rPr lang="ru-RU" sz="1800" dirty="0" smtClean="0"/>
            <a:t>2</a:t>
          </a:r>
          <a:r>
            <a:rPr lang="en-US" sz="1800" dirty="0" smtClean="0"/>
            <a:t>2</a:t>
          </a:r>
          <a:r>
            <a:rPr lang="ru-RU" sz="1800" dirty="0" smtClean="0"/>
            <a:t> образовательные программы высшего образования</a:t>
          </a:r>
          <a:endParaRPr lang="ru-RU" sz="1800" dirty="0"/>
        </a:p>
      </dgm:t>
    </dgm:pt>
    <dgm:pt modelId="{F60EFFEB-647A-4D20-88AF-9DBB3188D21F}" type="parTrans" cxnId="{FDCD0FD3-761D-4D8E-A565-E1FAFB72B772}">
      <dgm:prSet/>
      <dgm:spPr/>
      <dgm:t>
        <a:bodyPr/>
        <a:lstStyle/>
        <a:p>
          <a:endParaRPr lang="ru-RU" sz="2000"/>
        </a:p>
      </dgm:t>
    </dgm:pt>
    <dgm:pt modelId="{23FE3E35-9F87-467C-9515-889052F7FBCA}" type="sibTrans" cxnId="{FDCD0FD3-761D-4D8E-A565-E1FAFB72B772}">
      <dgm:prSet/>
      <dgm:spPr/>
      <dgm:t>
        <a:bodyPr/>
        <a:lstStyle/>
        <a:p>
          <a:endParaRPr lang="ru-RU" sz="2000"/>
        </a:p>
      </dgm:t>
    </dgm:pt>
    <dgm:pt modelId="{EC50008E-535A-4811-AFED-7976B964E6C9}">
      <dgm:prSet phldrT="[Текст]" custT="1"/>
      <dgm:spPr/>
      <dgm:t>
        <a:bodyPr/>
        <a:lstStyle/>
        <a:p>
          <a:r>
            <a:rPr lang="ru-RU" sz="1800" dirty="0" smtClean="0"/>
            <a:t>12 программ профессионального обучения</a:t>
          </a:r>
          <a:endParaRPr lang="ru-RU" sz="1800" dirty="0"/>
        </a:p>
      </dgm:t>
    </dgm:pt>
    <dgm:pt modelId="{63FAFD69-9135-4203-8A32-C97F37E10E0E}" type="parTrans" cxnId="{9791E6E6-BC29-4FEA-997A-763F6FB0023D}">
      <dgm:prSet/>
      <dgm:spPr/>
      <dgm:t>
        <a:bodyPr/>
        <a:lstStyle/>
        <a:p>
          <a:endParaRPr lang="ru-RU" sz="2000"/>
        </a:p>
      </dgm:t>
    </dgm:pt>
    <dgm:pt modelId="{1D115A0F-D739-4DEF-8AED-3990BB8B5EE2}" type="sibTrans" cxnId="{9791E6E6-BC29-4FEA-997A-763F6FB0023D}">
      <dgm:prSet/>
      <dgm:spPr/>
      <dgm:t>
        <a:bodyPr/>
        <a:lstStyle/>
        <a:p>
          <a:endParaRPr lang="ru-RU" sz="2000"/>
        </a:p>
      </dgm:t>
    </dgm:pt>
    <dgm:pt modelId="{DE853A73-8931-45A5-959D-FDBFF9449DBE}">
      <dgm:prSet phldrT="[Текст]" custT="1"/>
      <dgm:spPr/>
      <dgm:t>
        <a:bodyPr/>
        <a:lstStyle/>
        <a:p>
          <a:r>
            <a:rPr lang="ru-RU" sz="1800" dirty="0" smtClean="0"/>
            <a:t>Разработана новая ОПОП </a:t>
          </a:r>
          <a:r>
            <a:rPr lang="ru-RU" sz="1800" dirty="0" err="1" smtClean="0"/>
            <a:t>бакалавриата</a:t>
          </a:r>
          <a:r>
            <a:rPr lang="ru-RU" sz="1800" dirty="0" smtClean="0"/>
            <a:t> по направлению подготовки 44.03.03 «Специальное (дефектологическое) образование», профиль «Дефектология» (заочная форма обучения). </a:t>
          </a:r>
          <a:endParaRPr lang="ru-RU" sz="1800" dirty="0"/>
        </a:p>
      </dgm:t>
    </dgm:pt>
    <dgm:pt modelId="{F0E13A7A-A6E7-4754-ACDB-13FF9B9ADCB0}" type="parTrans" cxnId="{4428BF4E-8337-485D-B52D-AB93B887C4DC}">
      <dgm:prSet/>
      <dgm:spPr/>
      <dgm:t>
        <a:bodyPr/>
        <a:lstStyle/>
        <a:p>
          <a:endParaRPr lang="ru-RU" sz="2000"/>
        </a:p>
      </dgm:t>
    </dgm:pt>
    <dgm:pt modelId="{0EB4DD08-BAD6-4943-9434-C77CC50546C4}" type="sibTrans" cxnId="{4428BF4E-8337-485D-B52D-AB93B887C4DC}">
      <dgm:prSet/>
      <dgm:spPr/>
      <dgm:t>
        <a:bodyPr/>
        <a:lstStyle/>
        <a:p>
          <a:endParaRPr lang="ru-RU" sz="2000"/>
        </a:p>
      </dgm:t>
    </dgm:pt>
    <dgm:pt modelId="{069D634E-4547-42BB-AF69-E9056E09E2E9}">
      <dgm:prSet phldrT="[Текст]" custT="1"/>
      <dgm:spPr/>
      <dgm:t>
        <a:bodyPr/>
        <a:lstStyle/>
        <a:p>
          <a:r>
            <a:rPr lang="ru-RU" sz="1800" dirty="0" smtClean="0"/>
            <a:t>Разработана новая сетевая ОПОП совместно с АО ХК «</a:t>
          </a:r>
          <a:r>
            <a:rPr lang="ru-RU" sz="1800" dirty="0" err="1" smtClean="0"/>
            <a:t>Якутуголь</a:t>
          </a:r>
          <a:r>
            <a:rPr lang="ru-RU" sz="1800" dirty="0" smtClean="0"/>
            <a:t>» 21.05.04 «Горное дело», специализация «Обогащение полезных ископаемых».</a:t>
          </a:r>
          <a:endParaRPr lang="ru-RU" sz="1800" dirty="0"/>
        </a:p>
      </dgm:t>
    </dgm:pt>
    <dgm:pt modelId="{5CDA02C4-DF80-429E-A0B4-413AE474AC44}" type="parTrans" cxnId="{97467326-3623-4183-A9C5-F95E897C8EE3}">
      <dgm:prSet/>
      <dgm:spPr/>
      <dgm:t>
        <a:bodyPr/>
        <a:lstStyle/>
        <a:p>
          <a:endParaRPr lang="ru-RU" sz="2000"/>
        </a:p>
      </dgm:t>
    </dgm:pt>
    <dgm:pt modelId="{725C2B9D-B0A2-4C9F-BCA1-2EF9A5E379C6}" type="sibTrans" cxnId="{97467326-3623-4183-A9C5-F95E897C8EE3}">
      <dgm:prSet/>
      <dgm:spPr/>
      <dgm:t>
        <a:bodyPr/>
        <a:lstStyle/>
        <a:p>
          <a:endParaRPr lang="ru-RU" sz="2000"/>
        </a:p>
      </dgm:t>
    </dgm:pt>
    <dgm:pt modelId="{4ABEFA65-E811-4F80-AB50-5C77530BED38}">
      <dgm:prSet custT="1"/>
      <dgm:spPr/>
      <dgm:t>
        <a:bodyPr/>
        <a:lstStyle/>
        <a:p>
          <a:r>
            <a:rPr lang="ru-RU" sz="1800" dirty="0" smtClean="0"/>
            <a:t>Подготовлены все учебно-методические материалы ОПОП для возобновления приема студентов на специализацию  «Электрификация и автоматизация горного производства» по специальности 21.05.04 – Горное дело</a:t>
          </a:r>
          <a:endParaRPr lang="ru-RU" sz="1800" dirty="0"/>
        </a:p>
      </dgm:t>
    </dgm:pt>
    <dgm:pt modelId="{2B16E3FF-5E2B-4602-BF0C-F96150A79924}" type="parTrans" cxnId="{647D677B-34F6-4B4A-B006-5893DA3BE90F}">
      <dgm:prSet/>
      <dgm:spPr/>
      <dgm:t>
        <a:bodyPr/>
        <a:lstStyle/>
        <a:p>
          <a:endParaRPr lang="ru-RU" sz="2000"/>
        </a:p>
      </dgm:t>
    </dgm:pt>
    <dgm:pt modelId="{262D0C41-2FD7-4F8C-9A33-DC1287165D55}" type="sibTrans" cxnId="{647D677B-34F6-4B4A-B006-5893DA3BE90F}">
      <dgm:prSet/>
      <dgm:spPr/>
      <dgm:t>
        <a:bodyPr/>
        <a:lstStyle/>
        <a:p>
          <a:endParaRPr lang="ru-RU" sz="2000"/>
        </a:p>
      </dgm:t>
    </dgm:pt>
    <dgm:pt modelId="{E7AB6F14-2277-4C12-904B-745C3C5C7AA6}" type="pres">
      <dgm:prSet presAssocID="{0485F1D6-9F40-4ECD-BE9A-1DE9E5CBED9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B430FA9-54C4-43E1-A7BA-1CB1D5773291}" type="pres">
      <dgm:prSet presAssocID="{0485F1D6-9F40-4ECD-BE9A-1DE9E5CBED92}" presName="Name1" presStyleCnt="0"/>
      <dgm:spPr/>
    </dgm:pt>
    <dgm:pt modelId="{6C095F9A-8158-466A-9E40-569854DF0FDF}" type="pres">
      <dgm:prSet presAssocID="{0485F1D6-9F40-4ECD-BE9A-1DE9E5CBED92}" presName="cycle" presStyleCnt="0"/>
      <dgm:spPr/>
    </dgm:pt>
    <dgm:pt modelId="{F9325D91-6ADE-41D9-9F7E-A2AE76C9DEE0}" type="pres">
      <dgm:prSet presAssocID="{0485F1D6-9F40-4ECD-BE9A-1DE9E5CBED92}" presName="srcNode" presStyleLbl="node1" presStyleIdx="0" presStyleCnt="5"/>
      <dgm:spPr/>
    </dgm:pt>
    <dgm:pt modelId="{73E8FA8F-9133-452E-B4BF-874A3364F895}" type="pres">
      <dgm:prSet presAssocID="{0485F1D6-9F40-4ECD-BE9A-1DE9E5CBED92}" presName="conn" presStyleLbl="parChTrans1D2" presStyleIdx="0" presStyleCnt="1"/>
      <dgm:spPr/>
      <dgm:t>
        <a:bodyPr/>
        <a:lstStyle/>
        <a:p>
          <a:endParaRPr lang="ru-RU"/>
        </a:p>
      </dgm:t>
    </dgm:pt>
    <dgm:pt modelId="{DC8BC62E-1C9E-440C-8A50-154BCCBCCA27}" type="pres">
      <dgm:prSet presAssocID="{0485F1D6-9F40-4ECD-BE9A-1DE9E5CBED92}" presName="extraNode" presStyleLbl="node1" presStyleIdx="0" presStyleCnt="5"/>
      <dgm:spPr/>
    </dgm:pt>
    <dgm:pt modelId="{535205BB-0F09-48BB-ADF5-20F763248D34}" type="pres">
      <dgm:prSet presAssocID="{0485F1D6-9F40-4ECD-BE9A-1DE9E5CBED92}" presName="dstNode" presStyleLbl="node1" presStyleIdx="0" presStyleCnt="5"/>
      <dgm:spPr/>
    </dgm:pt>
    <dgm:pt modelId="{13368DCD-1DF5-4B9C-AA14-E90D359E431D}" type="pres">
      <dgm:prSet presAssocID="{6D8A9486-E29A-4666-9D88-91724FB05512}" presName="text_1" presStyleLbl="node1" presStyleIdx="0" presStyleCnt="5" custLinFactNeighborX="-178" custLinFactNeighborY="43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F64C7-7ABF-4B5A-8C45-F0D34599C21E}" type="pres">
      <dgm:prSet presAssocID="{6D8A9486-E29A-4666-9D88-91724FB05512}" presName="accent_1" presStyleCnt="0"/>
      <dgm:spPr/>
    </dgm:pt>
    <dgm:pt modelId="{272E515D-C6B7-4949-B90A-21FB98DA9492}" type="pres">
      <dgm:prSet presAssocID="{6D8A9486-E29A-4666-9D88-91724FB05512}" presName="accentRepeatNode" presStyleLbl="solidFgAcc1" presStyleIdx="0" presStyleCnt="5"/>
      <dgm:spPr/>
    </dgm:pt>
    <dgm:pt modelId="{458ABE9F-0683-4296-B75A-C8DAC04257B7}" type="pres">
      <dgm:prSet presAssocID="{EC50008E-535A-4811-AFED-7976B964E6C9}" presName="text_2" presStyleLbl="node1" presStyleIdx="1" presStyleCnt="5" custScaleY="50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31BF2-2A96-4503-B4E2-20D3002FC04A}" type="pres">
      <dgm:prSet presAssocID="{EC50008E-535A-4811-AFED-7976B964E6C9}" presName="accent_2" presStyleCnt="0"/>
      <dgm:spPr/>
    </dgm:pt>
    <dgm:pt modelId="{A6ADD158-B9B0-4348-A2BE-60F754546939}" type="pres">
      <dgm:prSet presAssocID="{EC50008E-535A-4811-AFED-7976B964E6C9}" presName="accentRepeatNode" presStyleLbl="solidFgAcc1" presStyleIdx="1" presStyleCnt="5"/>
      <dgm:spPr/>
    </dgm:pt>
    <dgm:pt modelId="{328810F6-2B71-440B-9516-2BEF358BF9CD}" type="pres">
      <dgm:prSet presAssocID="{DE853A73-8931-45A5-959D-FDBFF9449DB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A3EBF0-FA78-4C15-B53C-9733B0B9B7D5}" type="pres">
      <dgm:prSet presAssocID="{DE853A73-8931-45A5-959D-FDBFF9449DBE}" presName="accent_3" presStyleCnt="0"/>
      <dgm:spPr/>
    </dgm:pt>
    <dgm:pt modelId="{0FF610F9-C76C-4B15-BCC5-F3DB9AF72584}" type="pres">
      <dgm:prSet presAssocID="{DE853A73-8931-45A5-959D-FDBFF9449DBE}" presName="accentRepeatNode" presStyleLbl="solidFgAcc1" presStyleIdx="2" presStyleCnt="5"/>
      <dgm:spPr/>
    </dgm:pt>
    <dgm:pt modelId="{5BD8D30D-B617-44A4-A0A8-8A2F574178A3}" type="pres">
      <dgm:prSet presAssocID="{069D634E-4547-42BB-AF69-E9056E09E2E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D63CD6-FD01-41F0-87B2-52BAA6F1A415}" type="pres">
      <dgm:prSet presAssocID="{069D634E-4547-42BB-AF69-E9056E09E2E9}" presName="accent_4" presStyleCnt="0"/>
      <dgm:spPr/>
    </dgm:pt>
    <dgm:pt modelId="{17288658-91A1-46DB-880A-DF3CD19043FE}" type="pres">
      <dgm:prSet presAssocID="{069D634E-4547-42BB-AF69-E9056E09E2E9}" presName="accentRepeatNode" presStyleLbl="solidFgAcc1" presStyleIdx="3" presStyleCnt="5"/>
      <dgm:spPr/>
    </dgm:pt>
    <dgm:pt modelId="{C839B04B-5114-4D32-B7FB-6D54AD423494}" type="pres">
      <dgm:prSet presAssocID="{4ABEFA65-E811-4F80-AB50-5C77530BED38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5961F4-9E78-424B-8356-46B943A13C5B}" type="pres">
      <dgm:prSet presAssocID="{4ABEFA65-E811-4F80-AB50-5C77530BED38}" presName="accent_5" presStyleCnt="0"/>
      <dgm:spPr/>
    </dgm:pt>
    <dgm:pt modelId="{6B9A63E9-BB42-4A99-BCC2-ACCE62F9F2B4}" type="pres">
      <dgm:prSet presAssocID="{4ABEFA65-E811-4F80-AB50-5C77530BED38}" presName="accentRepeatNode" presStyleLbl="solidFgAcc1" presStyleIdx="4" presStyleCnt="5"/>
      <dgm:spPr/>
    </dgm:pt>
  </dgm:ptLst>
  <dgm:cxnLst>
    <dgm:cxn modelId="{4428BF4E-8337-485D-B52D-AB93B887C4DC}" srcId="{0485F1D6-9F40-4ECD-BE9A-1DE9E5CBED92}" destId="{DE853A73-8931-45A5-959D-FDBFF9449DBE}" srcOrd="2" destOrd="0" parTransId="{F0E13A7A-A6E7-4754-ACDB-13FF9B9ADCB0}" sibTransId="{0EB4DD08-BAD6-4943-9434-C77CC50546C4}"/>
    <dgm:cxn modelId="{9791E6E6-BC29-4FEA-997A-763F6FB0023D}" srcId="{0485F1D6-9F40-4ECD-BE9A-1DE9E5CBED92}" destId="{EC50008E-535A-4811-AFED-7976B964E6C9}" srcOrd="1" destOrd="0" parTransId="{63FAFD69-9135-4203-8A32-C97F37E10E0E}" sibTransId="{1D115A0F-D739-4DEF-8AED-3990BB8B5EE2}"/>
    <dgm:cxn modelId="{647D677B-34F6-4B4A-B006-5893DA3BE90F}" srcId="{0485F1D6-9F40-4ECD-BE9A-1DE9E5CBED92}" destId="{4ABEFA65-E811-4F80-AB50-5C77530BED38}" srcOrd="4" destOrd="0" parTransId="{2B16E3FF-5E2B-4602-BF0C-F96150A79924}" sibTransId="{262D0C41-2FD7-4F8C-9A33-DC1287165D55}"/>
    <dgm:cxn modelId="{C18596CA-F5D7-47C3-B672-635264391D9E}" type="presOf" srcId="{6D8A9486-E29A-4666-9D88-91724FB05512}" destId="{13368DCD-1DF5-4B9C-AA14-E90D359E431D}" srcOrd="0" destOrd="0" presId="urn:microsoft.com/office/officeart/2008/layout/VerticalCurvedList"/>
    <dgm:cxn modelId="{FDCD0FD3-761D-4D8E-A565-E1FAFB72B772}" srcId="{0485F1D6-9F40-4ECD-BE9A-1DE9E5CBED92}" destId="{6D8A9486-E29A-4666-9D88-91724FB05512}" srcOrd="0" destOrd="0" parTransId="{F60EFFEB-647A-4D20-88AF-9DBB3188D21F}" sibTransId="{23FE3E35-9F87-467C-9515-889052F7FBCA}"/>
    <dgm:cxn modelId="{B40D5163-DE14-4463-8FB2-95A04C155DC8}" type="presOf" srcId="{DE853A73-8931-45A5-959D-FDBFF9449DBE}" destId="{328810F6-2B71-440B-9516-2BEF358BF9CD}" srcOrd="0" destOrd="0" presId="urn:microsoft.com/office/officeart/2008/layout/VerticalCurvedList"/>
    <dgm:cxn modelId="{95BA6CA2-3816-4FB8-8DF4-9FA0C1548235}" type="presOf" srcId="{23FE3E35-9F87-467C-9515-889052F7FBCA}" destId="{73E8FA8F-9133-452E-B4BF-874A3364F895}" srcOrd="0" destOrd="0" presId="urn:microsoft.com/office/officeart/2008/layout/VerticalCurvedList"/>
    <dgm:cxn modelId="{6DF5B2B5-EF04-46C4-A8A0-3611B19052E5}" type="presOf" srcId="{0485F1D6-9F40-4ECD-BE9A-1DE9E5CBED92}" destId="{E7AB6F14-2277-4C12-904B-745C3C5C7AA6}" srcOrd="0" destOrd="0" presId="urn:microsoft.com/office/officeart/2008/layout/VerticalCurvedList"/>
    <dgm:cxn modelId="{16A1A134-C471-48F5-A476-7D438CF0FBEB}" type="presOf" srcId="{4ABEFA65-E811-4F80-AB50-5C77530BED38}" destId="{C839B04B-5114-4D32-B7FB-6D54AD423494}" srcOrd="0" destOrd="0" presId="urn:microsoft.com/office/officeart/2008/layout/VerticalCurvedList"/>
    <dgm:cxn modelId="{C91A3400-3917-4847-B4B4-6A39204549B0}" type="presOf" srcId="{EC50008E-535A-4811-AFED-7976B964E6C9}" destId="{458ABE9F-0683-4296-B75A-C8DAC04257B7}" srcOrd="0" destOrd="0" presId="urn:microsoft.com/office/officeart/2008/layout/VerticalCurvedList"/>
    <dgm:cxn modelId="{97467326-3623-4183-A9C5-F95E897C8EE3}" srcId="{0485F1D6-9F40-4ECD-BE9A-1DE9E5CBED92}" destId="{069D634E-4547-42BB-AF69-E9056E09E2E9}" srcOrd="3" destOrd="0" parTransId="{5CDA02C4-DF80-429E-A0B4-413AE474AC44}" sibTransId="{725C2B9D-B0A2-4C9F-BCA1-2EF9A5E379C6}"/>
    <dgm:cxn modelId="{B1811E8E-B2AA-4A57-8820-E6E86F8D5120}" type="presOf" srcId="{069D634E-4547-42BB-AF69-E9056E09E2E9}" destId="{5BD8D30D-B617-44A4-A0A8-8A2F574178A3}" srcOrd="0" destOrd="0" presId="urn:microsoft.com/office/officeart/2008/layout/VerticalCurvedList"/>
    <dgm:cxn modelId="{2198FFFA-EF09-4831-BA3E-1E266F33B8FF}" type="presParOf" srcId="{E7AB6F14-2277-4C12-904B-745C3C5C7AA6}" destId="{AB430FA9-54C4-43E1-A7BA-1CB1D5773291}" srcOrd="0" destOrd="0" presId="urn:microsoft.com/office/officeart/2008/layout/VerticalCurvedList"/>
    <dgm:cxn modelId="{6256123A-4B10-4F4E-B773-336D60D00DC0}" type="presParOf" srcId="{AB430FA9-54C4-43E1-A7BA-1CB1D5773291}" destId="{6C095F9A-8158-466A-9E40-569854DF0FDF}" srcOrd="0" destOrd="0" presId="urn:microsoft.com/office/officeart/2008/layout/VerticalCurvedList"/>
    <dgm:cxn modelId="{AE5D7F8F-EE67-424A-BDD7-47B61D0F6859}" type="presParOf" srcId="{6C095F9A-8158-466A-9E40-569854DF0FDF}" destId="{F9325D91-6ADE-41D9-9F7E-A2AE76C9DEE0}" srcOrd="0" destOrd="0" presId="urn:microsoft.com/office/officeart/2008/layout/VerticalCurvedList"/>
    <dgm:cxn modelId="{CDAAE32E-21DD-44AD-8045-DAD4BA77E021}" type="presParOf" srcId="{6C095F9A-8158-466A-9E40-569854DF0FDF}" destId="{73E8FA8F-9133-452E-B4BF-874A3364F895}" srcOrd="1" destOrd="0" presId="urn:microsoft.com/office/officeart/2008/layout/VerticalCurvedList"/>
    <dgm:cxn modelId="{CE65A323-01A0-40D1-9EE3-BE24B1161359}" type="presParOf" srcId="{6C095F9A-8158-466A-9E40-569854DF0FDF}" destId="{DC8BC62E-1C9E-440C-8A50-154BCCBCCA27}" srcOrd="2" destOrd="0" presId="urn:microsoft.com/office/officeart/2008/layout/VerticalCurvedList"/>
    <dgm:cxn modelId="{9FD71D31-B53F-4C9B-A15E-73D9B7E67B88}" type="presParOf" srcId="{6C095F9A-8158-466A-9E40-569854DF0FDF}" destId="{535205BB-0F09-48BB-ADF5-20F763248D34}" srcOrd="3" destOrd="0" presId="urn:microsoft.com/office/officeart/2008/layout/VerticalCurvedList"/>
    <dgm:cxn modelId="{6E3DEF96-C383-4771-A16B-5891BA23A9A2}" type="presParOf" srcId="{AB430FA9-54C4-43E1-A7BA-1CB1D5773291}" destId="{13368DCD-1DF5-4B9C-AA14-E90D359E431D}" srcOrd="1" destOrd="0" presId="urn:microsoft.com/office/officeart/2008/layout/VerticalCurvedList"/>
    <dgm:cxn modelId="{F7983F19-A952-4007-B397-F8979D9F27A7}" type="presParOf" srcId="{AB430FA9-54C4-43E1-A7BA-1CB1D5773291}" destId="{0E9F64C7-7ABF-4B5A-8C45-F0D34599C21E}" srcOrd="2" destOrd="0" presId="urn:microsoft.com/office/officeart/2008/layout/VerticalCurvedList"/>
    <dgm:cxn modelId="{3A200896-9BB6-4DE9-B5A4-3BF299D6E8FD}" type="presParOf" srcId="{0E9F64C7-7ABF-4B5A-8C45-F0D34599C21E}" destId="{272E515D-C6B7-4949-B90A-21FB98DA9492}" srcOrd="0" destOrd="0" presId="urn:microsoft.com/office/officeart/2008/layout/VerticalCurvedList"/>
    <dgm:cxn modelId="{6E52DF9E-8DEE-4A7F-A765-296A90AD5E10}" type="presParOf" srcId="{AB430FA9-54C4-43E1-A7BA-1CB1D5773291}" destId="{458ABE9F-0683-4296-B75A-C8DAC04257B7}" srcOrd="3" destOrd="0" presId="urn:microsoft.com/office/officeart/2008/layout/VerticalCurvedList"/>
    <dgm:cxn modelId="{E0D3882B-9A2B-47BE-8B84-DCB1D7E28D26}" type="presParOf" srcId="{AB430FA9-54C4-43E1-A7BA-1CB1D5773291}" destId="{CCC31BF2-2A96-4503-B4E2-20D3002FC04A}" srcOrd="4" destOrd="0" presId="urn:microsoft.com/office/officeart/2008/layout/VerticalCurvedList"/>
    <dgm:cxn modelId="{0750B30E-69FB-45D1-844D-F3D885564F2E}" type="presParOf" srcId="{CCC31BF2-2A96-4503-B4E2-20D3002FC04A}" destId="{A6ADD158-B9B0-4348-A2BE-60F754546939}" srcOrd="0" destOrd="0" presId="urn:microsoft.com/office/officeart/2008/layout/VerticalCurvedList"/>
    <dgm:cxn modelId="{DFC2954A-BAF9-43DD-A2C5-81C3BA3A798B}" type="presParOf" srcId="{AB430FA9-54C4-43E1-A7BA-1CB1D5773291}" destId="{328810F6-2B71-440B-9516-2BEF358BF9CD}" srcOrd="5" destOrd="0" presId="urn:microsoft.com/office/officeart/2008/layout/VerticalCurvedList"/>
    <dgm:cxn modelId="{DA06884F-614B-4EA8-BBD2-731B330545DA}" type="presParOf" srcId="{AB430FA9-54C4-43E1-A7BA-1CB1D5773291}" destId="{63A3EBF0-FA78-4C15-B53C-9733B0B9B7D5}" srcOrd="6" destOrd="0" presId="urn:microsoft.com/office/officeart/2008/layout/VerticalCurvedList"/>
    <dgm:cxn modelId="{061E3A7D-ED99-46C1-8DC0-ACF9FE7C9E8C}" type="presParOf" srcId="{63A3EBF0-FA78-4C15-B53C-9733B0B9B7D5}" destId="{0FF610F9-C76C-4B15-BCC5-F3DB9AF72584}" srcOrd="0" destOrd="0" presId="urn:microsoft.com/office/officeart/2008/layout/VerticalCurvedList"/>
    <dgm:cxn modelId="{F7F8C8C4-C8D3-465C-AF3E-5A33E37D83BA}" type="presParOf" srcId="{AB430FA9-54C4-43E1-A7BA-1CB1D5773291}" destId="{5BD8D30D-B617-44A4-A0A8-8A2F574178A3}" srcOrd="7" destOrd="0" presId="urn:microsoft.com/office/officeart/2008/layout/VerticalCurvedList"/>
    <dgm:cxn modelId="{4E0565FE-8674-4D4C-96E8-E8DB150963F1}" type="presParOf" srcId="{AB430FA9-54C4-43E1-A7BA-1CB1D5773291}" destId="{B6D63CD6-FD01-41F0-87B2-52BAA6F1A415}" srcOrd="8" destOrd="0" presId="urn:microsoft.com/office/officeart/2008/layout/VerticalCurvedList"/>
    <dgm:cxn modelId="{A3CA65CF-505C-4EA1-8697-870B40D43A61}" type="presParOf" srcId="{B6D63CD6-FD01-41F0-87B2-52BAA6F1A415}" destId="{17288658-91A1-46DB-880A-DF3CD19043FE}" srcOrd="0" destOrd="0" presId="urn:microsoft.com/office/officeart/2008/layout/VerticalCurvedList"/>
    <dgm:cxn modelId="{F5B827E9-5492-452F-A922-6D355C3A85DD}" type="presParOf" srcId="{AB430FA9-54C4-43E1-A7BA-1CB1D5773291}" destId="{C839B04B-5114-4D32-B7FB-6D54AD423494}" srcOrd="9" destOrd="0" presId="urn:microsoft.com/office/officeart/2008/layout/VerticalCurvedList"/>
    <dgm:cxn modelId="{0FB86F4D-2D02-4787-AA33-540EBC27C45A}" type="presParOf" srcId="{AB430FA9-54C4-43E1-A7BA-1CB1D5773291}" destId="{5F5961F4-9E78-424B-8356-46B943A13C5B}" srcOrd="10" destOrd="0" presId="urn:microsoft.com/office/officeart/2008/layout/VerticalCurvedList"/>
    <dgm:cxn modelId="{B3380624-19CE-4DC8-9615-6A974286C5FF}" type="presParOf" srcId="{5F5961F4-9E78-424B-8356-46B943A13C5B}" destId="{6B9A63E9-BB42-4A99-BCC2-ACCE62F9F2B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65E8D5-BF22-4396-AF8F-2BBA8809B14A}" type="doc">
      <dgm:prSet loTypeId="urn:microsoft.com/office/officeart/2005/8/layout/cycle6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B293467-5BDA-4366-8B3F-E2B1EEA9E1E5}">
      <dgm:prSet/>
      <dgm:spPr/>
      <dgm:t>
        <a:bodyPr/>
        <a:lstStyle/>
        <a:p>
          <a:pPr rtl="0"/>
          <a:r>
            <a:rPr lang="ru-RU" dirty="0" smtClean="0"/>
            <a:t>За последние 6 лет преподавателями института опубликовано 57 учебно-методических издания. В 2024-2025 </a:t>
          </a:r>
          <a:r>
            <a:rPr lang="ru-RU" dirty="0" err="1" smtClean="0"/>
            <a:t>уч.г</a:t>
          </a:r>
          <a:r>
            <a:rPr lang="ru-RU" dirty="0" smtClean="0"/>
            <a:t>. по Плану издания учебно-методической литературы была запланирована публикация 4 учебных и учебно-методических пособий; фактически на 01.06.2025 опубликовано 2 учебно-методических пособия, еще 5 учебных пособий утверждены на УС НТИ СВФУ в июне и готовы к публикации. </a:t>
          </a:r>
        </a:p>
        <a:p>
          <a:r>
            <a:rPr lang="ru-RU" dirty="0" smtClean="0"/>
            <a:t>Из 12 запланированных учебно-методических изданий в 2024-2025 учебном году утверждено 20, что сигнализирует о перевыполнении.</a:t>
          </a:r>
          <a:endParaRPr lang="ru-RU" dirty="0"/>
        </a:p>
      </dgm:t>
    </dgm:pt>
    <dgm:pt modelId="{74E6A463-D842-4F19-9634-BABC34944A42}" type="parTrans" cxnId="{9125184B-5A43-4F79-BF8C-62FB54D8E772}">
      <dgm:prSet/>
      <dgm:spPr/>
      <dgm:t>
        <a:bodyPr/>
        <a:lstStyle/>
        <a:p>
          <a:endParaRPr lang="ru-RU"/>
        </a:p>
      </dgm:t>
    </dgm:pt>
    <dgm:pt modelId="{BB2246EC-4A4D-4E6E-A951-353713AA4C8F}" type="sibTrans" cxnId="{9125184B-5A43-4F79-BF8C-62FB54D8E772}">
      <dgm:prSet/>
      <dgm:spPr/>
      <dgm:t>
        <a:bodyPr/>
        <a:lstStyle/>
        <a:p>
          <a:endParaRPr lang="ru-RU"/>
        </a:p>
      </dgm:t>
    </dgm:pt>
    <dgm:pt modelId="{E28972A6-97A7-487D-9B58-807F112619F8}" type="pres">
      <dgm:prSet presAssocID="{4965E8D5-BF22-4396-AF8F-2BBA8809B1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FDB44E-3ABF-473E-8BF2-FFE12CDD9E64}" type="pres">
      <dgm:prSet presAssocID="{7B293467-5BDA-4366-8B3F-E2B1EEA9E1E5}" presName="node" presStyleLbl="node1" presStyleIdx="0" presStyleCnt="1" custScaleX="1245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A06575-09EE-49CA-8470-09A34D2CC36B}" type="presOf" srcId="{4965E8D5-BF22-4396-AF8F-2BBA8809B14A}" destId="{E28972A6-97A7-487D-9B58-807F112619F8}" srcOrd="0" destOrd="0" presId="urn:microsoft.com/office/officeart/2005/8/layout/cycle6"/>
    <dgm:cxn modelId="{9125184B-5A43-4F79-BF8C-62FB54D8E772}" srcId="{4965E8D5-BF22-4396-AF8F-2BBA8809B14A}" destId="{7B293467-5BDA-4366-8B3F-E2B1EEA9E1E5}" srcOrd="0" destOrd="0" parTransId="{74E6A463-D842-4F19-9634-BABC34944A42}" sibTransId="{BB2246EC-4A4D-4E6E-A951-353713AA4C8F}"/>
    <dgm:cxn modelId="{185407B2-74E3-4012-AA5A-1754ACCC6BE2}" type="presOf" srcId="{7B293467-5BDA-4366-8B3F-E2B1EEA9E1E5}" destId="{01FDB44E-3ABF-473E-8BF2-FFE12CDD9E64}" srcOrd="0" destOrd="0" presId="urn:microsoft.com/office/officeart/2005/8/layout/cycle6"/>
    <dgm:cxn modelId="{E09D0C06-277B-49E3-A604-FC9A98E5BB9C}" type="presParOf" srcId="{E28972A6-97A7-487D-9B58-807F112619F8}" destId="{01FDB44E-3ABF-473E-8BF2-FFE12CDD9E64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8FA8F-9133-452E-B4BF-874A3364F895}">
      <dsp:nvSpPr>
        <dsp:cNvPr id="0" name=""/>
        <dsp:cNvSpPr/>
      </dsp:nvSpPr>
      <dsp:spPr>
        <a:xfrm>
          <a:off x="-5977895" y="-914745"/>
          <a:ext cx="7116385" cy="7116385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68DCD-1DF5-4B9C-AA14-E90D359E431D}">
      <dsp:nvSpPr>
        <dsp:cNvPr id="0" name=""/>
        <dsp:cNvSpPr/>
      </dsp:nvSpPr>
      <dsp:spPr>
        <a:xfrm>
          <a:off x="477562" y="358956"/>
          <a:ext cx="11223718" cy="661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72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</a:t>
          </a:r>
          <a:r>
            <a:rPr lang="en-US" sz="1800" kern="1200" dirty="0" smtClean="0"/>
            <a:t>2</a:t>
          </a:r>
          <a:r>
            <a:rPr lang="ru-RU" sz="1800" kern="1200" dirty="0" smtClean="0"/>
            <a:t> образовательные программы высшего образования</a:t>
          </a:r>
          <a:endParaRPr lang="ru-RU" sz="1800" kern="1200" dirty="0"/>
        </a:p>
      </dsp:txBody>
      <dsp:txXfrm>
        <a:off x="477562" y="358956"/>
        <a:ext cx="11223718" cy="661073"/>
      </dsp:txXfrm>
    </dsp:sp>
    <dsp:sp modelId="{272E515D-C6B7-4949-B90A-21FB98DA9492}">
      <dsp:nvSpPr>
        <dsp:cNvPr id="0" name=""/>
        <dsp:cNvSpPr/>
      </dsp:nvSpPr>
      <dsp:spPr>
        <a:xfrm>
          <a:off x="84370" y="247690"/>
          <a:ext cx="826341" cy="8263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8ABE9F-0683-4296-B75A-C8DAC04257B7}">
      <dsp:nvSpPr>
        <dsp:cNvPr id="0" name=""/>
        <dsp:cNvSpPr/>
      </dsp:nvSpPr>
      <dsp:spPr>
        <a:xfrm>
          <a:off x="971246" y="1485127"/>
          <a:ext cx="10750012" cy="334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72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12 программ профессионального обучения</a:t>
          </a:r>
          <a:endParaRPr lang="ru-RU" sz="1800" kern="1200" dirty="0"/>
        </a:p>
      </dsp:txBody>
      <dsp:txXfrm>
        <a:off x="971246" y="1485127"/>
        <a:ext cx="10750012" cy="334053"/>
      </dsp:txXfrm>
    </dsp:sp>
    <dsp:sp modelId="{A6ADD158-B9B0-4348-A2BE-60F754546939}">
      <dsp:nvSpPr>
        <dsp:cNvPr id="0" name=""/>
        <dsp:cNvSpPr/>
      </dsp:nvSpPr>
      <dsp:spPr>
        <a:xfrm>
          <a:off x="558075" y="1238983"/>
          <a:ext cx="826341" cy="8263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8810F6-2B71-440B-9516-2BEF358BF9CD}">
      <dsp:nvSpPr>
        <dsp:cNvPr id="0" name=""/>
        <dsp:cNvSpPr/>
      </dsp:nvSpPr>
      <dsp:spPr>
        <a:xfrm>
          <a:off x="1116636" y="2312910"/>
          <a:ext cx="10604622" cy="661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72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Разработана новая ОПОП </a:t>
          </a:r>
          <a:r>
            <a:rPr lang="ru-RU" sz="1800" kern="1200" dirty="0" err="1" smtClean="0"/>
            <a:t>бакалавриата</a:t>
          </a:r>
          <a:r>
            <a:rPr lang="ru-RU" sz="1800" kern="1200" dirty="0" smtClean="0"/>
            <a:t> по направлению подготовки 44.03.03 «Специальное (дефектологическое) образование», профиль «Дефектология» (заочная форма обучения). </a:t>
          </a:r>
          <a:endParaRPr lang="ru-RU" sz="1800" kern="1200" dirty="0"/>
        </a:p>
      </dsp:txBody>
      <dsp:txXfrm>
        <a:off x="1116636" y="2312910"/>
        <a:ext cx="10604622" cy="661073"/>
      </dsp:txXfrm>
    </dsp:sp>
    <dsp:sp modelId="{0FF610F9-C76C-4B15-BCC5-F3DB9AF72584}">
      <dsp:nvSpPr>
        <dsp:cNvPr id="0" name=""/>
        <dsp:cNvSpPr/>
      </dsp:nvSpPr>
      <dsp:spPr>
        <a:xfrm>
          <a:off x="703465" y="2230276"/>
          <a:ext cx="826341" cy="8263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8D30D-B617-44A4-A0A8-8A2F574178A3}">
      <dsp:nvSpPr>
        <dsp:cNvPr id="0" name=""/>
        <dsp:cNvSpPr/>
      </dsp:nvSpPr>
      <dsp:spPr>
        <a:xfrm>
          <a:off x="971246" y="3304203"/>
          <a:ext cx="10750012" cy="661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72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Разработана новая сетевая ОПОП совместно с АО ХК «</a:t>
          </a:r>
          <a:r>
            <a:rPr lang="ru-RU" sz="1800" kern="1200" dirty="0" err="1" smtClean="0"/>
            <a:t>Якутуголь</a:t>
          </a:r>
          <a:r>
            <a:rPr lang="ru-RU" sz="1800" kern="1200" dirty="0" smtClean="0"/>
            <a:t>» 21.05.04 «Горное дело», специализация «Обогащение полезных ископаемых».</a:t>
          </a:r>
          <a:endParaRPr lang="ru-RU" sz="1800" kern="1200" dirty="0"/>
        </a:p>
      </dsp:txBody>
      <dsp:txXfrm>
        <a:off x="971246" y="3304203"/>
        <a:ext cx="10750012" cy="661073"/>
      </dsp:txXfrm>
    </dsp:sp>
    <dsp:sp modelId="{17288658-91A1-46DB-880A-DF3CD19043FE}">
      <dsp:nvSpPr>
        <dsp:cNvPr id="0" name=""/>
        <dsp:cNvSpPr/>
      </dsp:nvSpPr>
      <dsp:spPr>
        <a:xfrm>
          <a:off x="558075" y="3221568"/>
          <a:ext cx="826341" cy="8263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9B04B-5114-4D32-B7FB-6D54AD423494}">
      <dsp:nvSpPr>
        <dsp:cNvPr id="0" name=""/>
        <dsp:cNvSpPr/>
      </dsp:nvSpPr>
      <dsp:spPr>
        <a:xfrm>
          <a:off x="497541" y="4295495"/>
          <a:ext cx="11223718" cy="6610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727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Подготовлены все учебно-методические материалы ОПОП для возобновления приема студентов на специализацию  «Электрификация и автоматизация горного производства» по специальности 21.05.04 – Горное дело</a:t>
          </a:r>
          <a:endParaRPr lang="ru-RU" sz="1800" kern="1200" dirty="0"/>
        </a:p>
      </dsp:txBody>
      <dsp:txXfrm>
        <a:off x="497541" y="4295495"/>
        <a:ext cx="11223718" cy="661073"/>
      </dsp:txXfrm>
    </dsp:sp>
    <dsp:sp modelId="{6B9A63E9-BB42-4A99-BCC2-ACCE62F9F2B4}">
      <dsp:nvSpPr>
        <dsp:cNvPr id="0" name=""/>
        <dsp:cNvSpPr/>
      </dsp:nvSpPr>
      <dsp:spPr>
        <a:xfrm>
          <a:off x="84370" y="4212861"/>
          <a:ext cx="826341" cy="8263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FDB44E-3ABF-473E-8BF2-FFE12CDD9E64}">
      <dsp:nvSpPr>
        <dsp:cNvPr id="0" name=""/>
        <dsp:cNvSpPr/>
      </dsp:nvSpPr>
      <dsp:spPr>
        <a:xfrm>
          <a:off x="1154604" y="593"/>
          <a:ext cx="8711215" cy="45470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За последние 6 лет преподавателями института опубликовано 57 учебно-методических издания. В 2024-2025 </a:t>
          </a:r>
          <a:r>
            <a:rPr lang="ru-RU" sz="2400" kern="1200" dirty="0" err="1" smtClean="0"/>
            <a:t>уч.г</a:t>
          </a:r>
          <a:r>
            <a:rPr lang="ru-RU" sz="2400" kern="1200" dirty="0" smtClean="0"/>
            <a:t>. по Плану издания учебно-методической литературы была запланирована публикация 4 учебных и учебно-методических пособий; фактически на 01.06.2025 опубликовано 2 учебно-методических пособия, еще 5 учебных пособий утверждены на УС НТИ СВФУ в июне и готовы к публикации.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Из 12 запланированных учебно-методических изданий в 2024-2025 учебном году утверждено 20, что сигнализирует о перевыполнении.</a:t>
          </a:r>
          <a:endParaRPr lang="ru-RU" sz="2400" kern="1200" dirty="0"/>
        </a:p>
      </dsp:txBody>
      <dsp:txXfrm>
        <a:off x="1376570" y="222559"/>
        <a:ext cx="8267283" cy="4103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4C315-2304-4889-90B4-68F52FB9960E}" type="datetimeFigureOut">
              <a:rPr lang="ru-RU" smtClean="0"/>
              <a:t>10.10.2025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6A953-9581-433F-9EAD-F53F712B3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00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Основной целью УМС</a:t>
            </a:r>
            <a:r>
              <a:rPr lang="ru-RU" baseline="0" dirty="0" smtClean="0"/>
              <a:t> является повышение качества образовательной деятельности в институте. На заседаниях рассматриваются следующие актуальные вопросы учебно-методической работы: оценка качества обучения </a:t>
            </a:r>
            <a:r>
              <a:rPr lang="ru-RU" baseline="0" smtClean="0"/>
              <a:t>и анализ </a:t>
            </a:r>
            <a:r>
              <a:rPr lang="ru-RU" baseline="0" dirty="0" smtClean="0"/>
              <a:t>результатов успеваемости студентов; формирование </a:t>
            </a:r>
            <a:r>
              <a:rPr lang="ru-RU" baseline="0" dirty="0" err="1" smtClean="0"/>
              <a:t>внутривузовской</a:t>
            </a:r>
            <a:r>
              <a:rPr lang="ru-RU" baseline="0" dirty="0" smtClean="0"/>
              <a:t> системы оценки качества обучения; совершенствование РПД и ОПОП;  экспертиза и утверждение учебно-методических материалов; обмен опытом и др.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293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2023 г. в целях актуализации</a:t>
            </a:r>
            <a:r>
              <a:rPr lang="ru-RU" baseline="0" dirty="0" smtClean="0"/>
              <a:t> и совершенствования ОПОП была проведена следующая работа: 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41056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целях реализации модуля «Основы военной подготовки» была проведена следующая работа: </a:t>
            </a:r>
          </a:p>
          <a:p>
            <a:r>
              <a:rPr lang="ru-RU" dirty="0" smtClean="0"/>
              <a:t>Военрук</a:t>
            </a:r>
            <a:r>
              <a:rPr lang="ru-RU" baseline="0" dirty="0" smtClean="0"/>
              <a:t> Чернышев Руслан Геннадьевич, учитель ОБЖ «Гимназия № 1» г. Нерюнгри</a:t>
            </a:r>
          </a:p>
          <a:p>
            <a:r>
              <a:rPr lang="ru-RU" baseline="0" dirty="0" smtClean="0"/>
              <a:t>Закуплено на 76050 руб.  Магазин Ижмаш СОК-АК к 5,45*39 на 10 </a:t>
            </a:r>
            <a:r>
              <a:rPr lang="ru-RU" baseline="0" dirty="0" err="1" smtClean="0"/>
              <a:t>патр</a:t>
            </a:r>
            <a:r>
              <a:rPr lang="ru-RU" baseline="0" dirty="0" smtClean="0"/>
              <a:t>. (макет)												</a:t>
            </a:r>
          </a:p>
          <a:p>
            <a:r>
              <a:rPr lang="ru-RU" baseline="0" dirty="0" smtClean="0"/>
              <a:t>Магазин МР-79-9Т металл (макет)												</a:t>
            </a:r>
          </a:p>
          <a:p>
            <a:r>
              <a:rPr lang="ru-RU" baseline="0" dirty="0" smtClean="0"/>
              <a:t>Макет </a:t>
            </a:r>
            <a:r>
              <a:rPr lang="ru-RU" baseline="0" dirty="0" err="1" smtClean="0"/>
              <a:t>массо</a:t>
            </a:r>
            <a:r>
              <a:rPr lang="ru-RU" baseline="0" dirty="0" smtClean="0"/>
              <a:t>-габаритный АК-74М УС </a:t>
            </a:r>
            <a:r>
              <a:rPr lang="ru-RU" baseline="0" dirty="0" err="1" smtClean="0"/>
              <a:t>пр.склад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плс</a:t>
            </a:r>
            <a:r>
              <a:rPr lang="ru-RU" baseline="0" dirty="0" smtClean="0"/>
              <a:t>, б/</a:t>
            </a:r>
            <a:r>
              <a:rPr lang="ru-RU" baseline="0" dirty="0" err="1" smtClean="0"/>
              <a:t>пл</a:t>
            </a:r>
            <a:r>
              <a:rPr lang="ru-RU" baseline="0" dirty="0" smtClean="0"/>
              <a:t>												</a:t>
            </a:r>
          </a:p>
          <a:p>
            <a:r>
              <a:rPr lang="ru-RU" baseline="0" dirty="0" smtClean="0"/>
              <a:t>Макет </a:t>
            </a:r>
            <a:r>
              <a:rPr lang="ru-RU" baseline="0" dirty="0" err="1" smtClean="0"/>
              <a:t>массо</a:t>
            </a:r>
            <a:r>
              <a:rPr lang="ru-RU" baseline="0" dirty="0" smtClean="0"/>
              <a:t>-габаритный Р-ПМ Макаров												</a:t>
            </a:r>
          </a:p>
          <a:p>
            <a:r>
              <a:rPr lang="ru-RU" baseline="0" dirty="0" smtClean="0"/>
              <a:t>Муляж гранаты РГД												</a:t>
            </a:r>
          </a:p>
          <a:p>
            <a:r>
              <a:rPr lang="ru-RU" baseline="0" dirty="0" smtClean="0"/>
              <a:t>Муляж гранаты Ф-1												</a:t>
            </a:r>
          </a:p>
        </p:txBody>
      </p:sp>
    </p:spTree>
    <p:extLst>
      <p:ext uri="{BB962C8B-B14F-4D97-AF65-F5344CB8AC3E}">
        <p14:creationId xmlns:p14="http://schemas.microsoft.com/office/powerpoint/2010/main" val="2298214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соответствии с пунктом 14 «Порядка организации и осуществления образовательной деятельности по образовательным программам высшего образования – программам </a:t>
            </a:r>
            <a:r>
              <a:rPr lang="ru-RU" dirty="0" err="1" smtClean="0"/>
              <a:t>бакалавриата</a:t>
            </a:r>
            <a:r>
              <a:rPr lang="ru-RU" dirty="0" smtClean="0"/>
              <a:t>, программам </a:t>
            </a:r>
            <a:r>
              <a:rPr lang="ru-RU" dirty="0" err="1" smtClean="0"/>
              <a:t>специалитета</a:t>
            </a:r>
            <a:r>
              <a:rPr lang="ru-RU" dirty="0" smtClean="0"/>
              <a:t>, программам магистратуры», утвержденным приказом </a:t>
            </a:r>
            <a:r>
              <a:rPr lang="ru-RU" dirty="0" err="1" smtClean="0"/>
              <a:t>Минобрнауки</a:t>
            </a:r>
            <a:r>
              <a:rPr lang="ru-RU" dirty="0" smtClean="0"/>
              <a:t> России от 06 апреля 2021 г. № 245 образовательная организация «обеспечивает обучающимся возможность &lt;…&gt; одновременного получения нескольких квалификаций в порядке, установленном локальным нормативным актом организации». Данный Порядок вступил в силу с 01 сентября 2022 г., поэтому институтом была проведена объемная работа по обеспечению обучающимся возможности получения дополнительной квалификации – профессии рабочего или категории служащего в рамках освоения ОПОП.</a:t>
            </a:r>
          </a:p>
          <a:p>
            <a:r>
              <a:rPr lang="ru-RU" dirty="0" smtClean="0"/>
              <a:t>В базовых учебных планах групп 2022 года набора предусмотрены учебные дисциплины и факультативы, а также квалификационный экзамен по программам профессионального обучения, отдельно разработаны рабочие программы дисциплин/практик и программы профессионального обучения. Все программы профессионального обучения прошли экспертизу и утверждение на УМС (протокол № 10 от 26.05.2022 г.), а также были утверждены на заседании Ученого совета ТИ (ф) СВФУ (протокол № 06 от 23.06.2022 г.).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4090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Кроме этого, для повышения</a:t>
            </a:r>
            <a:r>
              <a:rPr lang="ru-RU" baseline="0" dirty="0" smtClean="0"/>
              <a:t> качества успеваемости студентов 1 курса мы пересмотрели БУП и постарались упростить 1 экзаменационную сессию, переведя экзамены в зачеты, убрав письменные работы где это возможно. </a:t>
            </a:r>
          </a:p>
          <a:p>
            <a:r>
              <a:rPr lang="ru-RU" baseline="0" dirty="0" smtClean="0"/>
              <a:t>Силами учебно-методического отдела мы провели университетский факультатив «Школа первокурсника». На следующий год мы планируем провести с 1 -</a:t>
            </a:r>
            <a:r>
              <a:rPr lang="ru-RU" baseline="0" dirty="0" err="1" smtClean="0"/>
              <a:t>курсниками</a:t>
            </a:r>
            <a:r>
              <a:rPr lang="ru-RU" baseline="0" dirty="0" smtClean="0"/>
              <a:t> факультатив по развитию </a:t>
            </a:r>
            <a:r>
              <a:rPr lang="en-US" baseline="0" dirty="0" smtClean="0"/>
              <a:t>Soft skills</a:t>
            </a:r>
            <a:r>
              <a:rPr lang="ru-RU" baseline="0" dirty="0" smtClean="0"/>
              <a:t>, ввести в него больше практических советов, тренингов и практикумов.</a:t>
            </a:r>
            <a:r>
              <a:rPr lang="en-US" baseline="0" dirty="0" smtClean="0"/>
              <a:t> </a:t>
            </a:r>
            <a:r>
              <a:rPr lang="ru-RU" baseline="0" dirty="0" smtClean="0"/>
              <a:t>Коммуникативные навыки, управленческие, </a:t>
            </a:r>
            <a:r>
              <a:rPr lang="ru-RU" baseline="0" dirty="0" err="1" smtClean="0"/>
              <a:t>кретивность</a:t>
            </a:r>
            <a:r>
              <a:rPr lang="ru-RU" baseline="0" dirty="0" smtClean="0"/>
              <a:t>, эффективное мышление, саморазвитие, умение работать в команде и др.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415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целях о</a:t>
            </a:r>
            <a:r>
              <a:rPr lang="ru-RU" dirty="0" smtClean="0"/>
              <a:t>бмена опытом по применению активных методов обучения, повышению педагогического мастерства в 2023 году было</a:t>
            </a:r>
            <a:r>
              <a:rPr lang="ru-RU" baseline="0" dirty="0" smtClean="0"/>
              <a:t> проведено 10 ОЗ, 2 МК.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4920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Одним из направления работы является экспертиза элементов ОПОП и учебно-методической литературы. Решением УМС ТИ (ф) СВФУ от 29.03.2018 г. , протокол № 7 утверждены требования к оригинальности учебно-методических изданий: </a:t>
            </a:r>
          </a:p>
          <a:p>
            <a:r>
              <a:rPr lang="ru-RU" dirty="0" smtClean="0"/>
              <a:t>для методических указаний/рекомендаций – не менее 30% с не менее 5 источниками;</a:t>
            </a:r>
          </a:p>
          <a:p>
            <a:r>
              <a:rPr lang="ru-RU" dirty="0" smtClean="0"/>
              <a:t>для учебно-методических пособий – не менее 60%;</a:t>
            </a:r>
          </a:p>
          <a:p>
            <a:r>
              <a:rPr lang="ru-RU" dirty="0" smtClean="0"/>
              <a:t>для учебных пособий – не менее 80%.  МООК – массовые открытые онлайн-курсы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973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BD25A9A-4588-F950-15AF-937F795AC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0F4C0-E091-A02A-D498-287575D9B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0428"/>
            <a:ext cx="9144000" cy="2387600"/>
          </a:xfrm>
        </p:spPr>
        <p:txBody>
          <a:bodyPr anchor="b">
            <a:normAutofit/>
          </a:bodyPr>
          <a:lstStyle>
            <a:lvl1pPr algn="ctr">
              <a:defRPr sz="8000" b="1">
                <a:solidFill>
                  <a:srgbClr val="3D615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2FF636-EAE4-BB90-6DAC-F208C86A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49351"/>
            <a:ext cx="9144000" cy="77086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C085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UA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EA6-0D43-EAA5-9772-F327A1650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7A9CA-7EE9-FDBD-18C5-789F95224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AED3E4-7070-60FA-BE9D-154D14E4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4567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B08A7-43AF-E76D-8BA8-858295195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56426A-677C-E18E-047B-E1407D838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1C7E2-0ECF-266C-6645-666A7DDF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63812-BBDB-1132-77E9-18DCB926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2A74AB-F6B9-D610-E9B2-186A78AB5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6107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FCF4AF-A827-0D51-17F4-89774A9D5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0E2A35-41BA-F516-C251-EA551E2F2E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9872F5-BC5D-D839-E315-5CFB72BE1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C74A1E-333E-7E3C-F452-D7D94E36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7CA703-AD0A-1741-02BC-3F9D5CE42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4253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10/10/2025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32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E9FD6-471F-7AB8-0AE8-82B25BB8E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85101-1B29-3AD7-901C-A00DD8333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61163-4E90-987D-5F9C-A480D6C7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52BA18-474E-BCBB-034E-7865B7F1C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24B9E-A8C2-3562-1A8F-0E5346A1A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02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90D2A3-3F6C-6939-2878-0EAE4B287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DBBCE6-69E4-A973-E95E-6D82130EF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DE9A9-84C5-5FDB-6F71-1926140C2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F8C557-803E-78D5-67EE-C47E8DE4A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05E29A-7F00-A7F2-D3FD-72C6846F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6757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7ACDF-AABE-1E29-7CA1-4181F4652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CAE7B99-9866-765E-51B5-A160D072F2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EFC735-9C92-33C4-CB27-28192C19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90C563-D8D3-4A61-99B0-76291131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BEDDF3-CE4A-ED6D-97BA-DDD50E331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E49543-9736-8E7D-49C9-CBF2EE07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2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07B37-EFC5-016D-E633-F8D4145F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4A2552-4E03-4F13-C57D-183534490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6F37C0-B8A2-5FDB-65F3-3037643D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8CC84B-14B8-6224-6865-B54FC32FA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11F1BB-5D1D-7C41-A3F9-0BE3649AE7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9135937-DE84-D594-266C-F2327F922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A01070-3C01-F0D8-1B99-1C82E2761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4BB968-51C7-D0F3-E8DF-4896C9D7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87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A0F14-3B6F-2216-BD66-A58F4558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3D3BED4-F4B4-CAC5-B220-9109229C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48B434-CAEE-C91F-E1F7-28A555C2D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3B469EE-F053-0AD2-2716-97837215F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952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DE3E20-4CBE-56E2-4155-AD031161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46CAF5-BC96-9D37-926C-697F710E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A3200E-13FF-E654-CF5E-6D4DBE59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9118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62C23-9938-47AC-347B-2F955301F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10739-720D-60CE-4B14-8ED9E1E49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5B897A-A13E-BEB4-72C0-7707CB0720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9837B4-C988-E07B-E3F4-89FDB12E1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A46F2C-43D2-F901-6E8E-DCEF64363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6B9DB4-8B25-ADC6-8FA0-9A7DB73FB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9260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4C891-7065-88A8-43A8-96D9D020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C24D8D8-539A-706E-339B-4A981AF18F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242E42-4474-8264-6B5C-77BE8C768E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F29A36-0C66-5B35-424B-99AE8898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F683-9C50-ED43-9B4D-917D602E566A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B1A4CB-776E-ECA2-15C5-5421DDB8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A049A5-218E-4FD0-D648-9991B8614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9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4F4D78A-B50F-94B9-8230-DEB2A9DF2F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EFCD6-5BC6-6749-8FAA-9E8DA50E9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37" y="594592"/>
            <a:ext cx="10515600" cy="549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69D9BB-4AD5-71FB-6382-1AF1D448F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608568-69F3-FE8F-4490-7FEA50825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F683-9C50-ED43-9B4D-917D602E566A}" type="datetimeFigureOut">
              <a:rPr lang="uk-UA" smtClean="0"/>
              <a:t>10.10.2025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96CBD-027C-1CAC-0387-63E908E5D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FBBCB-ABF7-6E53-505E-FC5EDC84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1C57-37E9-424D-9EFF-C14C3211DF1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65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562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1289" y="476333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Bahnschrift" panose="020B0502040204020203" pitchFamily="34" charset="0"/>
              </a:rPr>
              <a:t>Отчет о работе </a:t>
            </a:r>
            <a:br>
              <a:rPr lang="ru-RU" b="1" dirty="0">
                <a:latin typeface="Bahnschrift" panose="020B0502040204020203" pitchFamily="34" charset="0"/>
              </a:rPr>
            </a:br>
            <a:r>
              <a:rPr lang="ru-RU" b="1" dirty="0">
                <a:latin typeface="Bahnschrift" panose="020B0502040204020203" pitchFamily="34" charset="0"/>
              </a:rPr>
              <a:t>УЧЕБНО-МЕТОДИЧЕСКОГО СОВЕТА</a:t>
            </a:r>
            <a:br>
              <a:rPr lang="ru-RU" b="1" dirty="0">
                <a:latin typeface="Bahnschrift" panose="020B0502040204020203" pitchFamily="34" charset="0"/>
              </a:rPr>
            </a:br>
            <a:r>
              <a:rPr lang="ru-RU" b="1" dirty="0">
                <a:latin typeface="Bahnschrift" panose="020B0502040204020203" pitchFamily="34" charset="0"/>
              </a:rPr>
              <a:t>в </a:t>
            </a:r>
            <a:r>
              <a:rPr lang="ru-RU" b="1" dirty="0" smtClean="0">
                <a:latin typeface="Bahnschrift" panose="020B0502040204020203" pitchFamily="34" charset="0"/>
              </a:rPr>
              <a:t>2024/2025 </a:t>
            </a:r>
            <a:r>
              <a:rPr lang="ru-RU" b="1" dirty="0">
                <a:latin typeface="Bahnschrift" panose="020B0502040204020203" pitchFamily="34" charset="0"/>
              </a:rPr>
              <a:t>учебном году</a:t>
            </a:r>
            <a:r>
              <a:rPr lang="ru-RU" sz="4800" b="1" dirty="0">
                <a:latin typeface="Bahnschrift" panose="020B0502040204020203" pitchFamily="34" charset="0"/>
              </a:rPr>
              <a:t/>
            </a:r>
            <a:br>
              <a:rPr lang="ru-RU" sz="4800" b="1" dirty="0">
                <a:latin typeface="Bahnschrift" panose="020B0502040204020203" pitchFamily="34" charset="0"/>
              </a:rPr>
            </a:br>
            <a:endParaRPr lang="ru-RU" b="1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727" y="0"/>
            <a:ext cx="7521273" cy="6857999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0" y="-1"/>
            <a:ext cx="6353175" cy="6858000"/>
          </a:xfrm>
          <a:custGeom>
            <a:avLst/>
            <a:gdLst/>
            <a:ahLst/>
            <a:cxnLst/>
            <a:rect l="l" t="t" r="r" b="b"/>
            <a:pathLst>
              <a:path w="8779510" h="6858000">
                <a:moveTo>
                  <a:pt x="8779478" y="0"/>
                </a:moveTo>
                <a:lnTo>
                  <a:pt x="0" y="0"/>
                </a:lnTo>
                <a:lnTo>
                  <a:pt x="0" y="6857996"/>
                </a:lnTo>
                <a:lnTo>
                  <a:pt x="8001880" y="6857996"/>
                </a:lnTo>
                <a:lnTo>
                  <a:pt x="8779478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688444" y="6356603"/>
            <a:ext cx="214883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387775" y="149620"/>
            <a:ext cx="6636480" cy="1535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Получение дополнительной квалификации обучающимися</a:t>
            </a:r>
            <a:endParaRPr lang="ru-RU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8571" y="2468706"/>
            <a:ext cx="57434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dirty="0">
                <a:solidFill>
                  <a:schemeClr val="bg1"/>
                </a:solidFill>
              </a:rPr>
              <a:t>В рамках освоения основных профессиональных образовательных программ с целью получения дополнительных квалификаций студентами института в 2024-2025 </a:t>
            </a:r>
            <a:r>
              <a:rPr lang="ru-RU" dirty="0" err="1">
                <a:solidFill>
                  <a:schemeClr val="bg1"/>
                </a:solidFill>
              </a:rPr>
              <a:t>уч.г</a:t>
            </a:r>
            <a:r>
              <a:rPr lang="ru-RU" dirty="0">
                <a:solidFill>
                  <a:schemeClr val="bg1"/>
                </a:solidFill>
              </a:rPr>
              <a:t>. реализовано 5 программ профессионального обучения:</a:t>
            </a:r>
          </a:p>
          <a:p>
            <a:pPr lvl="0" algn="just">
              <a:defRPr/>
            </a:pPr>
            <a:r>
              <a:rPr lang="ru-RU" dirty="0">
                <a:solidFill>
                  <a:schemeClr val="bg1"/>
                </a:solidFill>
              </a:rPr>
              <a:t>- «Младший воспитатель»;</a:t>
            </a:r>
          </a:p>
          <a:p>
            <a:pPr lvl="0" algn="just">
              <a:defRPr/>
            </a:pPr>
            <a:r>
              <a:rPr lang="ru-RU" dirty="0">
                <a:solidFill>
                  <a:schemeClr val="bg1"/>
                </a:solidFill>
              </a:rPr>
              <a:t>- «Наладчик контрольно-измерительных приборов и автоматики»;</a:t>
            </a:r>
          </a:p>
          <a:p>
            <a:pPr lvl="0" algn="just">
              <a:defRPr/>
            </a:pPr>
            <a:r>
              <a:rPr lang="ru-RU" dirty="0">
                <a:solidFill>
                  <a:schemeClr val="bg1"/>
                </a:solidFill>
              </a:rPr>
              <a:t>- «Секретарь-администратор»;</a:t>
            </a:r>
          </a:p>
          <a:p>
            <a:pPr lvl="0" algn="just">
              <a:defRPr/>
            </a:pPr>
            <a:r>
              <a:rPr lang="ru-RU" dirty="0">
                <a:solidFill>
                  <a:schemeClr val="bg1"/>
                </a:solidFill>
              </a:rPr>
              <a:t>- «Оператор электронно-вычислительных и вычислительных машин»;</a:t>
            </a:r>
          </a:p>
          <a:p>
            <a:pPr lvl="0" algn="just">
              <a:defRPr/>
            </a:pPr>
            <a:r>
              <a:rPr lang="ru-RU" dirty="0">
                <a:solidFill>
                  <a:schemeClr val="bg1"/>
                </a:solidFill>
              </a:rPr>
              <a:t>- «Горнорабочий на маркшейдерских работах».</a:t>
            </a:r>
          </a:p>
          <a:p>
            <a:pPr lvl="0" algn="just">
              <a:defRPr/>
            </a:pPr>
            <a:r>
              <a:rPr lang="ru-RU" dirty="0">
                <a:solidFill>
                  <a:schemeClr val="bg1"/>
                </a:solidFill>
              </a:rPr>
              <a:t>Всего профессиональное обучение в 2024-2025 уч. г. прошли 73 обучающихся института.</a:t>
            </a:r>
          </a:p>
        </p:txBody>
      </p:sp>
    </p:spTree>
    <p:extLst>
      <p:ext uri="{BB962C8B-B14F-4D97-AF65-F5344CB8AC3E}">
        <p14:creationId xmlns:p14="http://schemas.microsoft.com/office/powerpoint/2010/main" val="39595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7270" y="0"/>
            <a:ext cx="6094730" cy="6858508"/>
          </a:xfrm>
          <a:custGeom>
            <a:avLst/>
            <a:gdLst/>
            <a:ahLst/>
            <a:cxnLst/>
            <a:rect l="l" t="t" r="r" b="b"/>
            <a:pathLst>
              <a:path w="6094730" h="4683759">
                <a:moveTo>
                  <a:pt x="0" y="4683252"/>
                </a:moveTo>
                <a:lnTo>
                  <a:pt x="6094476" y="4683252"/>
                </a:lnTo>
                <a:lnTo>
                  <a:pt x="6094476" y="0"/>
                </a:lnTo>
                <a:lnTo>
                  <a:pt x="0" y="0"/>
                </a:lnTo>
                <a:lnTo>
                  <a:pt x="0" y="468325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7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836" y="462973"/>
            <a:ext cx="11110164" cy="6156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ts val="5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0" cap="none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ЦЕЛЕВОЕ ОБУЧЕНИЕ</a:t>
            </a:r>
            <a:endParaRPr kumimoji="0" sz="3100" b="1" i="0" u="none" strike="noStrike" kern="0" cap="none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 Narrow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6863" y="5172455"/>
            <a:ext cx="3766185" cy="0"/>
          </a:xfrm>
          <a:custGeom>
            <a:avLst/>
            <a:gdLst/>
            <a:ahLst/>
            <a:cxnLst/>
            <a:rect l="l" t="t" r="r" b="b"/>
            <a:pathLst>
              <a:path w="3766185">
                <a:moveTo>
                  <a:pt x="0" y="0"/>
                </a:moveTo>
                <a:lnTo>
                  <a:pt x="3765804" y="0"/>
                </a:lnTo>
              </a:path>
            </a:pathLst>
          </a:custGeom>
          <a:ln w="57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00836" y="2057780"/>
            <a:ext cx="3764279" cy="0"/>
          </a:xfrm>
          <a:custGeom>
            <a:avLst/>
            <a:gdLst/>
            <a:ahLst/>
            <a:cxnLst/>
            <a:rect l="l" t="t" r="r" b="b"/>
            <a:pathLst>
              <a:path w="3764279">
                <a:moveTo>
                  <a:pt x="0" y="0"/>
                </a:moveTo>
                <a:lnTo>
                  <a:pt x="3764279" y="0"/>
                </a:lnTo>
              </a:path>
            </a:pathLst>
          </a:custGeom>
          <a:ln w="57236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0836" y="2331649"/>
            <a:ext cx="9870187" cy="3255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lvl="0">
              <a:lnSpc>
                <a:spcPct val="150000"/>
              </a:lnSpc>
              <a:tabLst>
                <a:tab pos="6011545" algn="l"/>
              </a:tabLst>
              <a:defRPr/>
            </a:pPr>
            <a:r>
              <a:rPr lang="ru-RU" sz="2400" spc="215" dirty="0">
                <a:solidFill>
                  <a:srgbClr val="13112C"/>
                </a:solidFill>
                <a:latin typeface="Arial"/>
                <a:cs typeface="Arial"/>
              </a:rPr>
              <a:t>По договорам о целевом обучении (по состоянию на 01.01.2025 г.) учится 23 студента. Всего в 2024 г. заключено 4 новых договора о целевом обучении. Все студенты-</a:t>
            </a:r>
            <a:r>
              <a:rPr lang="ru-RU" sz="2400" spc="215" dirty="0" err="1">
                <a:solidFill>
                  <a:srgbClr val="13112C"/>
                </a:solidFill>
                <a:latin typeface="Arial"/>
                <a:cs typeface="Arial"/>
              </a:rPr>
              <a:t>целевики</a:t>
            </a:r>
            <a:r>
              <a:rPr lang="ru-RU" sz="2400" spc="215" dirty="0">
                <a:solidFill>
                  <a:srgbClr val="13112C"/>
                </a:solidFill>
                <a:latin typeface="Arial"/>
                <a:cs typeface="Arial"/>
              </a:rPr>
              <a:t> проходят производственную практику на местах осуществления будущей профессиональной деятельности.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Блок-схема: подготовка 10"/>
          <p:cNvSpPr/>
          <p:nvPr/>
        </p:nvSpPr>
        <p:spPr>
          <a:xfrm>
            <a:off x="9434511" y="1238523"/>
            <a:ext cx="2505075" cy="2047875"/>
          </a:xfrm>
          <a:prstGeom prst="flowChartPreparati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bject 8"/>
          <p:cNvSpPr/>
          <p:nvPr/>
        </p:nvSpPr>
        <p:spPr>
          <a:xfrm>
            <a:off x="76200" y="6192578"/>
            <a:ext cx="12187555" cy="0"/>
          </a:xfrm>
          <a:custGeom>
            <a:avLst/>
            <a:gdLst/>
            <a:ahLst/>
            <a:cxnLst/>
            <a:rect l="l" t="t" r="r" b="b"/>
            <a:pathLst>
              <a:path w="12187555">
                <a:moveTo>
                  <a:pt x="0" y="0"/>
                </a:moveTo>
                <a:lnTo>
                  <a:pt x="12187431" y="0"/>
                </a:lnTo>
              </a:path>
            </a:pathLst>
          </a:cu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2174748"/>
            <a:ext cx="6094730" cy="4683760"/>
          </a:xfrm>
          <a:custGeom>
            <a:avLst/>
            <a:gdLst/>
            <a:ahLst/>
            <a:cxnLst/>
            <a:rect l="l" t="t" r="r" b="b"/>
            <a:pathLst>
              <a:path w="6094730" h="4683759">
                <a:moveTo>
                  <a:pt x="0" y="4683252"/>
                </a:moveTo>
                <a:lnTo>
                  <a:pt x="6094476" y="4683252"/>
                </a:lnTo>
                <a:lnTo>
                  <a:pt x="6094476" y="0"/>
                </a:lnTo>
                <a:lnTo>
                  <a:pt x="0" y="0"/>
                </a:lnTo>
                <a:lnTo>
                  <a:pt x="0" y="4683252"/>
                </a:lnTo>
                <a:close/>
              </a:path>
            </a:pathLst>
          </a:custGeom>
          <a:solidFill>
            <a:srgbClr val="5194D2"/>
          </a:solidFill>
        </p:spPr>
        <p:txBody>
          <a:bodyPr wrap="square" lIns="0" tIns="0" rIns="0" bIns="0" rtlCol="0"/>
          <a:lstStyle/>
          <a:p>
            <a:pPr lvl="0">
              <a:defRPr/>
            </a:pP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4476" y="2174748"/>
            <a:ext cx="6094730" cy="4683760"/>
          </a:xfrm>
          <a:custGeom>
            <a:avLst/>
            <a:gdLst/>
            <a:ahLst/>
            <a:cxnLst/>
            <a:rect l="l" t="t" r="r" b="b"/>
            <a:pathLst>
              <a:path w="6094730" h="4683759">
                <a:moveTo>
                  <a:pt x="0" y="4683252"/>
                </a:moveTo>
                <a:lnTo>
                  <a:pt x="6094476" y="4683252"/>
                </a:lnTo>
                <a:lnTo>
                  <a:pt x="6094476" y="0"/>
                </a:lnTo>
                <a:lnTo>
                  <a:pt x="0" y="0"/>
                </a:lnTo>
                <a:lnTo>
                  <a:pt x="0" y="468325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0836" y="462973"/>
            <a:ext cx="11110164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ts val="5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0" cap="none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Повышение педагогического мастерства, </a:t>
            </a:r>
            <a:r>
              <a:rPr kumimoji="0" lang="ru-RU" sz="3100" b="1" i="0" u="none" strike="noStrike" kern="0" cap="none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202</a:t>
            </a:r>
            <a:r>
              <a:rPr kumimoji="0" lang="en-US" sz="3100" b="1" i="0" u="none" strike="noStrike" kern="0" cap="none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4</a:t>
            </a:r>
            <a:r>
              <a:rPr kumimoji="0" lang="ru-RU" sz="3100" b="1" i="0" u="none" strike="noStrike" kern="0" cap="none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-202</a:t>
            </a:r>
            <a:r>
              <a:rPr kumimoji="0" lang="en-US" sz="3100" b="1" i="0" u="none" strike="noStrike" kern="0" cap="none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5</a:t>
            </a:r>
            <a:r>
              <a:rPr kumimoji="0" lang="ru-RU" sz="3100" b="1" i="0" u="none" strike="noStrike" kern="0" cap="none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 </a:t>
            </a:r>
            <a:r>
              <a:rPr kumimoji="0" lang="ru-RU" sz="3100" b="1" i="0" u="none" strike="noStrike" kern="0" cap="none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 Narrow"/>
              </a:rPr>
              <a:t>учебный год</a:t>
            </a:r>
            <a:endParaRPr kumimoji="0" sz="3100" b="0" i="0" u="none" strike="noStrike" kern="0" cap="none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 Narrow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3668" y="3250478"/>
            <a:ext cx="1727200" cy="1727200"/>
          </a:xfrm>
          <a:custGeom>
            <a:avLst/>
            <a:gdLst/>
            <a:ahLst/>
            <a:cxnLst/>
            <a:rect l="l" t="t" r="r" b="b"/>
            <a:pathLst>
              <a:path w="1727200" h="1727200">
                <a:moveTo>
                  <a:pt x="863345" y="0"/>
                </a:moveTo>
                <a:lnTo>
                  <a:pt x="792538" y="2862"/>
                </a:lnTo>
                <a:lnTo>
                  <a:pt x="723307" y="11301"/>
                </a:lnTo>
                <a:lnTo>
                  <a:pt x="655875" y="25094"/>
                </a:lnTo>
                <a:lnTo>
                  <a:pt x="590463" y="44019"/>
                </a:lnTo>
                <a:lnTo>
                  <a:pt x="527294" y="67853"/>
                </a:lnTo>
                <a:lnTo>
                  <a:pt x="466590" y="96375"/>
                </a:lnTo>
                <a:lnTo>
                  <a:pt x="408573" y="129362"/>
                </a:lnTo>
                <a:lnTo>
                  <a:pt x="353466" y="166591"/>
                </a:lnTo>
                <a:lnTo>
                  <a:pt x="301491" y="207841"/>
                </a:lnTo>
                <a:lnTo>
                  <a:pt x="252869" y="252888"/>
                </a:lnTo>
                <a:lnTo>
                  <a:pt x="207824" y="301512"/>
                </a:lnTo>
                <a:lnTo>
                  <a:pt x="166576" y="353488"/>
                </a:lnTo>
                <a:lnTo>
                  <a:pt x="129350" y="408596"/>
                </a:lnTo>
                <a:lnTo>
                  <a:pt x="96365" y="466612"/>
                </a:lnTo>
                <a:lnTo>
                  <a:pt x="67846" y="527315"/>
                </a:lnTo>
                <a:lnTo>
                  <a:pt x="44014" y="590482"/>
                </a:lnTo>
                <a:lnTo>
                  <a:pt x="25091" y="655891"/>
                </a:lnTo>
                <a:lnTo>
                  <a:pt x="11299" y="723320"/>
                </a:lnTo>
                <a:lnTo>
                  <a:pt x="2861" y="792545"/>
                </a:lnTo>
                <a:lnTo>
                  <a:pt x="0" y="863346"/>
                </a:lnTo>
                <a:lnTo>
                  <a:pt x="2861" y="934146"/>
                </a:lnTo>
                <a:lnTo>
                  <a:pt x="11299" y="1003371"/>
                </a:lnTo>
                <a:lnTo>
                  <a:pt x="25091" y="1070800"/>
                </a:lnTo>
                <a:lnTo>
                  <a:pt x="44014" y="1136209"/>
                </a:lnTo>
                <a:lnTo>
                  <a:pt x="67846" y="1199376"/>
                </a:lnTo>
                <a:lnTo>
                  <a:pt x="96365" y="1260079"/>
                </a:lnTo>
                <a:lnTo>
                  <a:pt x="129350" y="1318095"/>
                </a:lnTo>
                <a:lnTo>
                  <a:pt x="166576" y="1373203"/>
                </a:lnTo>
                <a:lnTo>
                  <a:pt x="207824" y="1425179"/>
                </a:lnTo>
                <a:lnTo>
                  <a:pt x="252869" y="1473803"/>
                </a:lnTo>
                <a:lnTo>
                  <a:pt x="301491" y="1518850"/>
                </a:lnTo>
                <a:lnTo>
                  <a:pt x="353466" y="1560100"/>
                </a:lnTo>
                <a:lnTo>
                  <a:pt x="408573" y="1597329"/>
                </a:lnTo>
                <a:lnTo>
                  <a:pt x="466590" y="1630316"/>
                </a:lnTo>
                <a:lnTo>
                  <a:pt x="527294" y="1658838"/>
                </a:lnTo>
                <a:lnTo>
                  <a:pt x="590463" y="1682672"/>
                </a:lnTo>
                <a:lnTo>
                  <a:pt x="655875" y="1701597"/>
                </a:lnTo>
                <a:lnTo>
                  <a:pt x="723307" y="1715390"/>
                </a:lnTo>
                <a:lnTo>
                  <a:pt x="792538" y="1723829"/>
                </a:lnTo>
                <a:lnTo>
                  <a:pt x="863345" y="1726692"/>
                </a:lnTo>
                <a:lnTo>
                  <a:pt x="934146" y="1723829"/>
                </a:lnTo>
                <a:lnTo>
                  <a:pt x="1003371" y="1715390"/>
                </a:lnTo>
                <a:lnTo>
                  <a:pt x="1070800" y="1701597"/>
                </a:lnTo>
                <a:lnTo>
                  <a:pt x="1136209" y="1682672"/>
                </a:lnTo>
                <a:lnTo>
                  <a:pt x="1199376" y="1658838"/>
                </a:lnTo>
                <a:lnTo>
                  <a:pt x="1260079" y="1630316"/>
                </a:lnTo>
                <a:lnTo>
                  <a:pt x="1318095" y="1597329"/>
                </a:lnTo>
                <a:lnTo>
                  <a:pt x="1373203" y="1560100"/>
                </a:lnTo>
                <a:lnTo>
                  <a:pt x="1425179" y="1518850"/>
                </a:lnTo>
                <a:lnTo>
                  <a:pt x="1473803" y="1473803"/>
                </a:lnTo>
                <a:lnTo>
                  <a:pt x="1518850" y="1425179"/>
                </a:lnTo>
                <a:lnTo>
                  <a:pt x="1560100" y="1373203"/>
                </a:lnTo>
                <a:lnTo>
                  <a:pt x="1597329" y="1318095"/>
                </a:lnTo>
                <a:lnTo>
                  <a:pt x="1630316" y="1260079"/>
                </a:lnTo>
                <a:lnTo>
                  <a:pt x="1658838" y="1199376"/>
                </a:lnTo>
                <a:lnTo>
                  <a:pt x="1682672" y="1136209"/>
                </a:lnTo>
                <a:lnTo>
                  <a:pt x="1701597" y="1070800"/>
                </a:lnTo>
                <a:lnTo>
                  <a:pt x="1715390" y="1003371"/>
                </a:lnTo>
                <a:lnTo>
                  <a:pt x="1723829" y="934146"/>
                </a:lnTo>
                <a:lnTo>
                  <a:pt x="1726692" y="863346"/>
                </a:lnTo>
                <a:lnTo>
                  <a:pt x="1723829" y="792545"/>
                </a:lnTo>
                <a:lnTo>
                  <a:pt x="1715390" y="723320"/>
                </a:lnTo>
                <a:lnTo>
                  <a:pt x="1701597" y="655891"/>
                </a:lnTo>
                <a:lnTo>
                  <a:pt x="1682672" y="590482"/>
                </a:lnTo>
                <a:lnTo>
                  <a:pt x="1658838" y="527315"/>
                </a:lnTo>
                <a:lnTo>
                  <a:pt x="1630316" y="466612"/>
                </a:lnTo>
                <a:lnTo>
                  <a:pt x="1597329" y="408596"/>
                </a:lnTo>
                <a:lnTo>
                  <a:pt x="1560100" y="353488"/>
                </a:lnTo>
                <a:lnTo>
                  <a:pt x="1518850" y="301512"/>
                </a:lnTo>
                <a:lnTo>
                  <a:pt x="1473803" y="252888"/>
                </a:lnTo>
                <a:lnTo>
                  <a:pt x="1425179" y="207841"/>
                </a:lnTo>
                <a:lnTo>
                  <a:pt x="1373203" y="166591"/>
                </a:lnTo>
                <a:lnTo>
                  <a:pt x="1318095" y="129362"/>
                </a:lnTo>
                <a:lnTo>
                  <a:pt x="1260079" y="96375"/>
                </a:lnTo>
                <a:lnTo>
                  <a:pt x="1199376" y="67853"/>
                </a:lnTo>
                <a:lnTo>
                  <a:pt x="1136209" y="44019"/>
                </a:lnTo>
                <a:lnTo>
                  <a:pt x="1070800" y="25094"/>
                </a:lnTo>
                <a:lnTo>
                  <a:pt x="1003371" y="11301"/>
                </a:lnTo>
                <a:lnTo>
                  <a:pt x="934146" y="2862"/>
                </a:lnTo>
                <a:lnTo>
                  <a:pt x="8633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lvl="0"/>
            <a:endParaRPr lang="ru-RU" sz="4000" kern="0" dirty="0" smtClean="0">
              <a:solidFill>
                <a:sysClr val="windowText" lastClr="000000"/>
              </a:solidFill>
            </a:endParaRPr>
          </a:p>
          <a:p>
            <a:pPr lvl="0"/>
            <a:r>
              <a:rPr lang="ru-RU" sz="4000" kern="0" dirty="0">
                <a:solidFill>
                  <a:sysClr val="windowText" lastClr="000000"/>
                </a:solidFill>
              </a:rPr>
              <a:t> </a:t>
            </a:r>
            <a:r>
              <a:rPr lang="ru-RU" sz="4000" kern="0" dirty="0" smtClean="0">
                <a:solidFill>
                  <a:sysClr val="windowText" lastClr="000000"/>
                </a:solidFill>
              </a:rPr>
              <a:t>     </a:t>
            </a:r>
            <a:r>
              <a:rPr lang="en-US" sz="6000" kern="0" dirty="0">
                <a:solidFill>
                  <a:sysClr val="windowText" lastClr="000000"/>
                </a:solidFill>
              </a:rPr>
              <a:t>5</a:t>
            </a:r>
            <a:endParaRPr lang="ru-RU" sz="6000" kern="0" dirty="0">
              <a:solidFill>
                <a:sysClr val="windowText" lastClr="0000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6821423" y="3140964"/>
            <a:ext cx="1727200" cy="1728470"/>
          </a:xfrm>
          <a:custGeom>
            <a:avLst/>
            <a:gdLst/>
            <a:ahLst/>
            <a:cxnLst/>
            <a:rect l="l" t="t" r="r" b="b"/>
            <a:pathLst>
              <a:path w="1727200" h="1728470">
                <a:moveTo>
                  <a:pt x="863346" y="0"/>
                </a:moveTo>
                <a:lnTo>
                  <a:pt x="792545" y="2864"/>
                </a:lnTo>
                <a:lnTo>
                  <a:pt x="723320" y="11308"/>
                </a:lnTo>
                <a:lnTo>
                  <a:pt x="655891" y="25111"/>
                </a:lnTo>
                <a:lnTo>
                  <a:pt x="590482" y="44049"/>
                </a:lnTo>
                <a:lnTo>
                  <a:pt x="527315" y="67901"/>
                </a:lnTo>
                <a:lnTo>
                  <a:pt x="466612" y="96444"/>
                </a:lnTo>
                <a:lnTo>
                  <a:pt x="408596" y="129455"/>
                </a:lnTo>
                <a:lnTo>
                  <a:pt x="353488" y="166713"/>
                </a:lnTo>
                <a:lnTo>
                  <a:pt x="301512" y="207995"/>
                </a:lnTo>
                <a:lnTo>
                  <a:pt x="252888" y="253079"/>
                </a:lnTo>
                <a:lnTo>
                  <a:pt x="207841" y="301742"/>
                </a:lnTo>
                <a:lnTo>
                  <a:pt x="166591" y="353763"/>
                </a:lnTo>
                <a:lnTo>
                  <a:pt x="129362" y="408918"/>
                </a:lnTo>
                <a:lnTo>
                  <a:pt x="96375" y="466986"/>
                </a:lnTo>
                <a:lnTo>
                  <a:pt x="67853" y="527744"/>
                </a:lnTo>
                <a:lnTo>
                  <a:pt x="44019" y="590970"/>
                </a:lnTo>
                <a:lnTo>
                  <a:pt x="25094" y="656442"/>
                </a:lnTo>
                <a:lnTo>
                  <a:pt x="11301" y="723937"/>
                </a:lnTo>
                <a:lnTo>
                  <a:pt x="2862" y="793233"/>
                </a:lnTo>
                <a:lnTo>
                  <a:pt x="0" y="864108"/>
                </a:lnTo>
                <a:lnTo>
                  <a:pt x="2862" y="934982"/>
                </a:lnTo>
                <a:lnTo>
                  <a:pt x="11301" y="1004278"/>
                </a:lnTo>
                <a:lnTo>
                  <a:pt x="25094" y="1071773"/>
                </a:lnTo>
                <a:lnTo>
                  <a:pt x="44019" y="1137245"/>
                </a:lnTo>
                <a:lnTo>
                  <a:pt x="67853" y="1200471"/>
                </a:lnTo>
                <a:lnTo>
                  <a:pt x="96375" y="1261229"/>
                </a:lnTo>
                <a:lnTo>
                  <a:pt x="129362" y="1319297"/>
                </a:lnTo>
                <a:lnTo>
                  <a:pt x="166591" y="1374452"/>
                </a:lnTo>
                <a:lnTo>
                  <a:pt x="207841" y="1426473"/>
                </a:lnTo>
                <a:lnTo>
                  <a:pt x="252888" y="1475136"/>
                </a:lnTo>
                <a:lnTo>
                  <a:pt x="301512" y="1520220"/>
                </a:lnTo>
                <a:lnTo>
                  <a:pt x="353488" y="1561502"/>
                </a:lnTo>
                <a:lnTo>
                  <a:pt x="408596" y="1598760"/>
                </a:lnTo>
                <a:lnTo>
                  <a:pt x="466612" y="1631771"/>
                </a:lnTo>
                <a:lnTo>
                  <a:pt x="527315" y="1660314"/>
                </a:lnTo>
                <a:lnTo>
                  <a:pt x="590482" y="1684166"/>
                </a:lnTo>
                <a:lnTo>
                  <a:pt x="655891" y="1703104"/>
                </a:lnTo>
                <a:lnTo>
                  <a:pt x="723320" y="1716907"/>
                </a:lnTo>
                <a:lnTo>
                  <a:pt x="792545" y="1725351"/>
                </a:lnTo>
                <a:lnTo>
                  <a:pt x="863346" y="1728216"/>
                </a:lnTo>
                <a:lnTo>
                  <a:pt x="934146" y="1725351"/>
                </a:lnTo>
                <a:lnTo>
                  <a:pt x="1003371" y="1716907"/>
                </a:lnTo>
                <a:lnTo>
                  <a:pt x="1070800" y="1703104"/>
                </a:lnTo>
                <a:lnTo>
                  <a:pt x="1136209" y="1684166"/>
                </a:lnTo>
                <a:lnTo>
                  <a:pt x="1199376" y="1660314"/>
                </a:lnTo>
                <a:lnTo>
                  <a:pt x="1260079" y="1631771"/>
                </a:lnTo>
                <a:lnTo>
                  <a:pt x="1318095" y="1598760"/>
                </a:lnTo>
                <a:lnTo>
                  <a:pt x="1373203" y="1561502"/>
                </a:lnTo>
                <a:lnTo>
                  <a:pt x="1425179" y="1520220"/>
                </a:lnTo>
                <a:lnTo>
                  <a:pt x="1473803" y="1475136"/>
                </a:lnTo>
                <a:lnTo>
                  <a:pt x="1518850" y="1426473"/>
                </a:lnTo>
                <a:lnTo>
                  <a:pt x="1560100" y="1374452"/>
                </a:lnTo>
                <a:lnTo>
                  <a:pt x="1597329" y="1319297"/>
                </a:lnTo>
                <a:lnTo>
                  <a:pt x="1630316" y="1261229"/>
                </a:lnTo>
                <a:lnTo>
                  <a:pt x="1658838" y="1200471"/>
                </a:lnTo>
                <a:lnTo>
                  <a:pt x="1682672" y="1137245"/>
                </a:lnTo>
                <a:lnTo>
                  <a:pt x="1701597" y="1071773"/>
                </a:lnTo>
                <a:lnTo>
                  <a:pt x="1715390" y="1004278"/>
                </a:lnTo>
                <a:lnTo>
                  <a:pt x="1723829" y="934982"/>
                </a:lnTo>
                <a:lnTo>
                  <a:pt x="1726692" y="864108"/>
                </a:lnTo>
                <a:lnTo>
                  <a:pt x="1723829" y="793233"/>
                </a:lnTo>
                <a:lnTo>
                  <a:pt x="1715390" y="723937"/>
                </a:lnTo>
                <a:lnTo>
                  <a:pt x="1701597" y="656442"/>
                </a:lnTo>
                <a:lnTo>
                  <a:pt x="1682672" y="590970"/>
                </a:lnTo>
                <a:lnTo>
                  <a:pt x="1658838" y="527744"/>
                </a:lnTo>
                <a:lnTo>
                  <a:pt x="1630316" y="466986"/>
                </a:lnTo>
                <a:lnTo>
                  <a:pt x="1597329" y="408918"/>
                </a:lnTo>
                <a:lnTo>
                  <a:pt x="1560100" y="353763"/>
                </a:lnTo>
                <a:lnTo>
                  <a:pt x="1518850" y="301742"/>
                </a:lnTo>
                <a:lnTo>
                  <a:pt x="1473803" y="253079"/>
                </a:lnTo>
                <a:lnTo>
                  <a:pt x="1425179" y="207995"/>
                </a:lnTo>
                <a:lnTo>
                  <a:pt x="1373203" y="166713"/>
                </a:lnTo>
                <a:lnTo>
                  <a:pt x="1318095" y="129455"/>
                </a:lnTo>
                <a:lnTo>
                  <a:pt x="1260079" y="96444"/>
                </a:lnTo>
                <a:lnTo>
                  <a:pt x="1199376" y="67901"/>
                </a:lnTo>
                <a:lnTo>
                  <a:pt x="1136209" y="44049"/>
                </a:lnTo>
                <a:lnTo>
                  <a:pt x="1070800" y="25111"/>
                </a:lnTo>
                <a:lnTo>
                  <a:pt x="1003371" y="11308"/>
                </a:lnTo>
                <a:lnTo>
                  <a:pt x="934146" y="2864"/>
                </a:lnTo>
                <a:lnTo>
                  <a:pt x="8633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endParaRPr kumimoji="0" sz="5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16863" y="5172455"/>
            <a:ext cx="3766185" cy="0"/>
          </a:xfrm>
          <a:custGeom>
            <a:avLst/>
            <a:gdLst/>
            <a:ahLst/>
            <a:cxnLst/>
            <a:rect l="l" t="t" r="r" b="b"/>
            <a:pathLst>
              <a:path w="3766185">
                <a:moveTo>
                  <a:pt x="0" y="0"/>
                </a:moveTo>
                <a:lnTo>
                  <a:pt x="3765804" y="0"/>
                </a:lnTo>
              </a:path>
            </a:pathLst>
          </a:custGeom>
          <a:ln w="57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36664" y="5172455"/>
            <a:ext cx="3764279" cy="0"/>
          </a:xfrm>
          <a:custGeom>
            <a:avLst/>
            <a:gdLst/>
            <a:ahLst/>
            <a:cxnLst/>
            <a:rect l="l" t="t" r="r" b="b"/>
            <a:pathLst>
              <a:path w="3764279">
                <a:moveTo>
                  <a:pt x="0" y="0"/>
                </a:moveTo>
                <a:lnTo>
                  <a:pt x="3764279" y="0"/>
                </a:lnTo>
              </a:path>
            </a:pathLst>
          </a:custGeom>
          <a:ln w="5723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723496" y="6356603"/>
            <a:ext cx="162305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4"/>
          <p:cNvSpPr txBox="1"/>
          <p:nvPr/>
        </p:nvSpPr>
        <p:spPr>
          <a:xfrm>
            <a:off x="1081836" y="5381376"/>
            <a:ext cx="2642439" cy="585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ts val="5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ОТКРЫТЫЕ ЗАНЯТИЯ</a:t>
            </a:r>
            <a:endParaRPr kumimoji="0" sz="2000" b="1" i="0" u="none" strike="noStrike" kern="0" cap="none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anose="020E0602020502020306" pitchFamily="34" charset="0"/>
              <a:cs typeface="Arial Narrow"/>
            </a:endParaRPr>
          </a:p>
        </p:txBody>
      </p:sp>
      <p:sp>
        <p:nvSpPr>
          <p:cNvPr id="13" name="object 4"/>
          <p:cNvSpPr txBox="1"/>
          <p:nvPr/>
        </p:nvSpPr>
        <p:spPr>
          <a:xfrm>
            <a:off x="6665899" y="5384647"/>
            <a:ext cx="2642439" cy="5875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lvl="0" indent="0" defTabSz="914400" rtl="0" eaLnBrk="1" fontAlgn="auto" latinLnBrk="0" hangingPunct="1">
              <a:lnSpc>
                <a:spcPts val="54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cs typeface="Arial Narrow"/>
              </a:rPr>
              <a:t>МАСТЕР-КЛАССЫ</a:t>
            </a:r>
            <a:endParaRPr kumimoji="0" sz="2000" b="1" i="0" u="none" strike="noStrike" kern="0" cap="none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Berlin Sans FB" panose="020E0602020502020306" pitchFamily="34" charset="0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1082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25" y="574676"/>
            <a:ext cx="10515600" cy="630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План издания учебно-методической литературы на </a:t>
            </a:r>
            <a:r>
              <a:rPr lang="ru-RU" b="1" dirty="0" smtClean="0">
                <a:solidFill>
                  <a:schemeClr val="tx1"/>
                </a:solidFill>
              </a:rPr>
              <a:t>202</a:t>
            </a:r>
            <a:r>
              <a:rPr lang="en-US" b="1" dirty="0" smtClean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-202</a:t>
            </a:r>
            <a:r>
              <a:rPr lang="en-US" b="1" dirty="0" smtClean="0">
                <a:solidFill>
                  <a:schemeClr val="tx1"/>
                </a:solidFill>
              </a:rPr>
              <a:t>5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уч.г.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6473209"/>
              </p:ext>
            </p:extLst>
          </p:nvPr>
        </p:nvGraphicFramePr>
        <p:xfrm>
          <a:off x="333375" y="1628775"/>
          <a:ext cx="11020425" cy="4548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70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Овал 33"/>
          <p:cNvSpPr/>
          <p:nvPr/>
        </p:nvSpPr>
        <p:spPr>
          <a:xfrm>
            <a:off x="3638873" y="4292695"/>
            <a:ext cx="1323975" cy="12573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243218" y="4296847"/>
            <a:ext cx="1323975" cy="12573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9776849" y="1818241"/>
            <a:ext cx="1323975" cy="12573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747486" y="1861725"/>
            <a:ext cx="1323975" cy="12573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704975" y="1781109"/>
            <a:ext cx="1323975" cy="125736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bject 7"/>
          <p:cNvSpPr/>
          <p:nvPr/>
        </p:nvSpPr>
        <p:spPr>
          <a:xfrm>
            <a:off x="0" y="18215"/>
            <a:ext cx="9359900" cy="0"/>
          </a:xfrm>
          <a:custGeom>
            <a:avLst/>
            <a:gdLst/>
            <a:ahLst/>
            <a:cxnLst/>
            <a:rect l="l" t="t" r="r" b="b"/>
            <a:pathLst>
              <a:path w="9359900">
                <a:moveTo>
                  <a:pt x="0" y="0"/>
                </a:moveTo>
                <a:lnTo>
                  <a:pt x="9359837" y="0"/>
                </a:lnTo>
              </a:path>
            </a:pathLst>
          </a:custGeom>
          <a:ln w="13704">
            <a:solidFill>
              <a:srgbClr val="FBC82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477703"/>
            <a:ext cx="12187555" cy="0"/>
          </a:xfrm>
          <a:custGeom>
            <a:avLst/>
            <a:gdLst/>
            <a:ahLst/>
            <a:cxnLst/>
            <a:rect l="l" t="t" r="r" b="b"/>
            <a:pathLst>
              <a:path w="12187555">
                <a:moveTo>
                  <a:pt x="0" y="0"/>
                </a:moveTo>
                <a:lnTo>
                  <a:pt x="12187431" y="0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5888" y="391465"/>
            <a:ext cx="1025947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54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-15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Экспертиза элементов ОПОП и УМЛ в </a:t>
            </a:r>
            <a:r>
              <a:rPr kumimoji="0" lang="ru-RU" sz="3100" b="1" i="0" u="none" strike="noStrike" kern="1200" cap="none" spc="-15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202</a:t>
            </a:r>
            <a:r>
              <a:rPr kumimoji="0" lang="en-US" sz="3100" b="1" i="0" u="none" strike="noStrike" kern="1200" cap="none" spc="-15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4</a:t>
            </a:r>
            <a:r>
              <a:rPr kumimoji="0" lang="ru-RU" sz="3100" b="1" i="0" u="none" strike="noStrike" kern="1200" cap="none" spc="-15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-202</a:t>
            </a:r>
            <a:r>
              <a:rPr kumimoji="0" lang="en-US" sz="3100" b="1" i="0" u="none" strike="noStrike" kern="1200" cap="none" spc="-15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5</a:t>
            </a:r>
            <a:r>
              <a:rPr kumimoji="0" lang="ru-RU" sz="3100" b="1" i="0" u="none" strike="noStrike" kern="1200" cap="none" spc="-15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 </a:t>
            </a:r>
            <a:r>
              <a:rPr kumimoji="0" lang="ru-RU" sz="3100" b="1" i="0" u="none" strike="noStrike" kern="1200" cap="none" spc="-155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</a:rPr>
              <a:t>уч. г.</a:t>
            </a:r>
            <a:endParaRPr kumimoji="0" sz="31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685955" y="6356141"/>
            <a:ext cx="17145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3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64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0" name="object 15"/>
          <p:cNvSpPr txBox="1"/>
          <p:nvPr/>
        </p:nvSpPr>
        <p:spPr>
          <a:xfrm>
            <a:off x="1080244" y="3240597"/>
            <a:ext cx="3220617" cy="5942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en-US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834</a:t>
            </a:r>
            <a:r>
              <a:rPr lang="ru-RU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25" dirty="0" smtClean="0">
                <a:latin typeface="Century Gothic"/>
                <a:cs typeface="Century Gothic"/>
              </a:rPr>
              <a:t>рабочие программы </a:t>
            </a:r>
            <a:r>
              <a:rPr lang="ru-RU" sz="2000" b="1" spc="25" dirty="0" smtClean="0">
                <a:latin typeface="Century Gothic"/>
                <a:cs typeface="Century Gothic"/>
              </a:rPr>
              <a:t>дисциплин и практик </a:t>
            </a:r>
            <a:endParaRPr lang="ru-RU" sz="2000" dirty="0">
              <a:cs typeface="Calibri"/>
            </a:endParaRPr>
          </a:p>
        </p:txBody>
      </p:sp>
      <p:sp>
        <p:nvSpPr>
          <p:cNvPr id="21" name="object 15"/>
          <p:cNvSpPr txBox="1"/>
          <p:nvPr/>
        </p:nvSpPr>
        <p:spPr>
          <a:xfrm>
            <a:off x="4524376" y="3201245"/>
            <a:ext cx="3770196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en-US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826</a:t>
            </a:r>
            <a:r>
              <a:rPr lang="ru-RU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25" dirty="0" smtClean="0">
                <a:latin typeface="Century Gothic"/>
                <a:cs typeface="Century Gothic"/>
              </a:rPr>
              <a:t>ресурсов цифрового образовательного контента</a:t>
            </a:r>
            <a:endParaRPr lang="ru-RU" sz="2000" dirty="0">
              <a:cs typeface="Calibri"/>
            </a:endParaRPr>
          </a:p>
        </p:txBody>
      </p:sp>
      <p:sp>
        <p:nvSpPr>
          <p:cNvPr id="22" name="object 15"/>
          <p:cNvSpPr txBox="1"/>
          <p:nvPr/>
        </p:nvSpPr>
        <p:spPr>
          <a:xfrm>
            <a:off x="8828529" y="3182606"/>
            <a:ext cx="3220617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en-US" sz="2000" b="1" spc="25" dirty="0">
                <a:solidFill>
                  <a:srgbClr val="052573"/>
                </a:solidFill>
                <a:latin typeface="Century Gothic"/>
                <a:cs typeface="Century Gothic"/>
              </a:rPr>
              <a:t>7</a:t>
            </a:r>
            <a:r>
              <a:rPr lang="ru-RU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25" dirty="0" smtClean="0">
                <a:latin typeface="Century Gothic"/>
                <a:cs typeface="Century Gothic"/>
              </a:rPr>
              <a:t>учебно-методических </a:t>
            </a:r>
            <a:r>
              <a:rPr lang="ru-RU" sz="2000" b="1" spc="25" dirty="0" smtClean="0">
                <a:latin typeface="Century Gothic"/>
                <a:cs typeface="Century Gothic"/>
              </a:rPr>
              <a:t>изданий </a:t>
            </a:r>
            <a:endParaRPr lang="ru-RU" sz="2000" dirty="0">
              <a:cs typeface="Calibri"/>
            </a:endParaRPr>
          </a:p>
        </p:txBody>
      </p:sp>
      <p:sp>
        <p:nvSpPr>
          <p:cNvPr id="23" name="object 15"/>
          <p:cNvSpPr txBox="1"/>
          <p:nvPr/>
        </p:nvSpPr>
        <p:spPr>
          <a:xfrm>
            <a:off x="2343150" y="5684271"/>
            <a:ext cx="376046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en-US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36</a:t>
            </a:r>
            <a:r>
              <a:rPr lang="ru-RU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25" dirty="0" smtClean="0">
                <a:latin typeface="Century Gothic"/>
                <a:cs typeface="Century Gothic"/>
              </a:rPr>
              <a:t>баз </a:t>
            </a:r>
            <a:r>
              <a:rPr lang="ru-RU" sz="2000" b="1" spc="25" dirty="0" smtClean="0">
                <a:latin typeface="Century Gothic"/>
                <a:cs typeface="Century Gothic"/>
              </a:rPr>
              <a:t>тестовых заданий </a:t>
            </a:r>
            <a:endParaRPr lang="ru-RU" sz="2000" dirty="0">
              <a:cs typeface="Calibri"/>
            </a:endParaRPr>
          </a:p>
        </p:txBody>
      </p:sp>
      <p:sp>
        <p:nvSpPr>
          <p:cNvPr id="24" name="object 15"/>
          <p:cNvSpPr txBox="1"/>
          <p:nvPr/>
        </p:nvSpPr>
        <p:spPr>
          <a:xfrm>
            <a:off x="7005186" y="5640713"/>
            <a:ext cx="4852219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en-US" sz="2000" b="1" spc="25" dirty="0">
                <a:solidFill>
                  <a:srgbClr val="052573"/>
                </a:solidFill>
                <a:latin typeface="Century Gothic"/>
                <a:cs typeface="Century Gothic"/>
              </a:rPr>
              <a:t>7</a:t>
            </a:r>
            <a:r>
              <a:rPr lang="ru-RU" sz="20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 </a:t>
            </a:r>
            <a:r>
              <a:rPr lang="ru-RU" sz="2000" b="1" spc="25" dirty="0" smtClean="0">
                <a:latin typeface="Century Gothic"/>
                <a:cs typeface="Century Gothic"/>
              </a:rPr>
              <a:t>онлайн-курсов в формате МООК</a:t>
            </a:r>
            <a:endParaRPr lang="ru-RU" sz="2000" dirty="0">
              <a:cs typeface="Calibri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2313" y="2058994"/>
            <a:ext cx="953050" cy="7922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0513" y="4590356"/>
            <a:ext cx="909387" cy="744044"/>
          </a:xfrm>
          <a:prstGeom prst="rect">
            <a:avLst/>
          </a:prstGeom>
          <a:noFill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1" y="1987975"/>
            <a:ext cx="995966" cy="881487"/>
          </a:xfrm>
          <a:prstGeom prst="rect">
            <a:avLst/>
          </a:prstGeom>
          <a:noFill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825" y="1882557"/>
            <a:ext cx="704933" cy="986905"/>
          </a:xfrm>
          <a:prstGeom prst="rect">
            <a:avLst/>
          </a:prstGeom>
          <a:noFill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8100" y="4516659"/>
            <a:ext cx="831850" cy="817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656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Проект постановления</a:t>
            </a:r>
            <a:endParaRPr lang="ru-RU" b="1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 </a:t>
            </a:r>
            <a:r>
              <a:rPr lang="ru-RU" dirty="0"/>
              <a:t>В Техническом институте (филиале) СВФУ в г. Нерюнгри систематически проводится актуализация содержания, форм и структуры образовательных программ, активно развивается индивидуальный подход к обучению через построение персональных траекторий образования, создание </a:t>
            </a:r>
            <a:r>
              <a:rPr lang="ru-RU" dirty="0" err="1"/>
              <a:t>разноуровневых</a:t>
            </a:r>
            <a:r>
              <a:rPr lang="ru-RU" dirty="0"/>
              <a:t> заданий, развитие онлайн-обучения и применение информационных технологий. </a:t>
            </a:r>
          </a:p>
          <a:p>
            <a:r>
              <a:rPr lang="ru-RU" dirty="0"/>
              <a:t>Необходимо усилить работу по следующим направлениям:</a:t>
            </a:r>
          </a:p>
          <a:p>
            <a:r>
              <a:rPr lang="ru-RU" dirty="0"/>
              <a:t>•	повышение качества приема абитуриентов и сохранности контингента студентов;</a:t>
            </a:r>
          </a:p>
          <a:p>
            <a:r>
              <a:rPr lang="ru-RU" dirty="0"/>
              <a:t>•	формирование образовательных </a:t>
            </a:r>
            <a:r>
              <a:rPr lang="ru-RU" dirty="0" err="1"/>
              <a:t>коллабораций</a:t>
            </a:r>
            <a:r>
              <a:rPr lang="ru-RU" dirty="0"/>
              <a:t>; </a:t>
            </a:r>
          </a:p>
          <a:p>
            <a:r>
              <a:rPr lang="ru-RU" dirty="0"/>
              <a:t>•	укрепление кадрового потенциала ППС;  </a:t>
            </a:r>
          </a:p>
          <a:p>
            <a:r>
              <a:rPr lang="ru-RU" dirty="0"/>
              <a:t>•	совершенствование материально-технических условий осуществления образовательной деятельности, в том числе по доступности для лиц с ОВЗ.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 smtClean="0"/>
              <a:t>Признать </a:t>
            </a:r>
            <a:r>
              <a:rPr lang="ru-RU" dirty="0"/>
              <a:t>работу УМС за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-202</a:t>
            </a:r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ru-RU" dirty="0"/>
              <a:t>уч.г. удовлетворительной.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071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62025" y="1095374"/>
            <a:ext cx="10515600" cy="414399"/>
          </a:xfrm>
          <a:effectLst/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ОБ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rebuchet MS"/>
              </a:rPr>
              <a:t>УЧЕБНО-МЕТОДИЧЕСКОМ СОВЕТЕ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42950" y="1619250"/>
            <a:ext cx="11010900" cy="4867275"/>
          </a:xfrm>
        </p:spPr>
        <p:txBody>
          <a:bodyPr>
            <a:normAutofit/>
          </a:bodyPr>
          <a:lstStyle/>
          <a:p>
            <a:pPr marL="0" lvl="0" indent="0" algn="just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ru-RU" altLang="ru-RU" dirty="0">
                <a:solidFill>
                  <a:prstClr val="black"/>
                </a:solidFill>
                <a:latin typeface="Trebuchet MS"/>
              </a:rPr>
              <a:t>В целях координации деятельности структурных подразделений, занимающихся образовательной деятельностью в ТИ (ф) СВФУ, и структурных вспомогательных подразделений, обеспечивающих учебный процесс, в Институте функционирует Учебно-методический совет (УМС). </a:t>
            </a:r>
          </a:p>
          <a:p>
            <a:pPr marL="0" lvl="0" indent="0" algn="just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None/>
            </a:pPr>
            <a:r>
              <a:rPr lang="ru-RU" altLang="ru-RU" dirty="0">
                <a:solidFill>
                  <a:prstClr val="black"/>
                </a:solidFill>
                <a:latin typeface="Trebuchet MS"/>
              </a:rPr>
              <a:t>	Деятельность УМС направлена на повышение качества организации учебно-методической работы в Институте, широкое обсуждение ведущими специалистами основных вопросов учебно-методического характера, плана издания учебной, учебно-методической литературы и подготовку рекомендаций для принятия решений по повышению эффективности и качества образовательной деятельности Ученым советом ТИ (ф) СВФУ и директоратом.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7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1" y="228600"/>
            <a:ext cx="11315700" cy="904875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Состав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учебно-методического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совета на 2024/2025 </a:t>
            </a:r>
            <a:r>
              <a:rPr lang="ru-RU" sz="27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учебный </a:t>
            </a:r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год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52" y="1028700"/>
            <a:ext cx="11734800" cy="582930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3200" dirty="0"/>
              <a:t>Состав УМС ТИ (ф) СВФУ в </a:t>
            </a:r>
            <a:r>
              <a:rPr lang="ru-RU" sz="3200" dirty="0" smtClean="0"/>
              <a:t>2023-2024 </a:t>
            </a:r>
            <a:r>
              <a:rPr lang="ru-RU" sz="3200" dirty="0" err="1"/>
              <a:t>уч.г</a:t>
            </a:r>
            <a:r>
              <a:rPr lang="ru-RU" sz="3200" dirty="0"/>
              <a:t>. представлен научно-педагогическими работниками структурных и учебных подразделений ТИ (ф) СВФУ.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3200" dirty="0" smtClean="0"/>
              <a:t>Руководство </a:t>
            </a:r>
            <a:r>
              <a:rPr lang="ru-RU" sz="3200" dirty="0"/>
              <a:t>работой УМС ТИ (ф) СВФУ в отчетном году осуществляли: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1. Ядреева </a:t>
            </a:r>
            <a:r>
              <a:rPr lang="ru-RU" sz="3200" dirty="0"/>
              <a:t>Л.Д., зам. директора по УР - </a:t>
            </a:r>
            <a:r>
              <a:rPr lang="ru-RU" sz="3200" b="1" i="1" dirty="0"/>
              <a:t>председатель Совета</a:t>
            </a:r>
            <a:r>
              <a:rPr lang="ru-RU" sz="3200" dirty="0"/>
              <a:t>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3200" dirty="0" smtClean="0"/>
              <a:t>Подготовку </a:t>
            </a:r>
            <a:r>
              <a:rPr lang="ru-RU" sz="3200" dirty="0"/>
              <a:t>заседаний совета и оформление документации Совета осуществлял </a:t>
            </a:r>
            <a:r>
              <a:rPr lang="ru-RU" sz="3200" b="1" i="1" dirty="0"/>
              <a:t>секретарь УМС </a:t>
            </a:r>
            <a:r>
              <a:rPr lang="ru-RU" sz="3200" dirty="0"/>
              <a:t>– </a:t>
            </a:r>
            <a:endParaRPr lang="ru-RU" sz="3200" dirty="0" smtClean="0"/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2. </a:t>
            </a:r>
            <a:r>
              <a:rPr lang="ru-RU" sz="3200" dirty="0" err="1" smtClean="0"/>
              <a:t>Ядреева</a:t>
            </a:r>
            <a:r>
              <a:rPr lang="ru-RU" sz="3200" dirty="0" smtClean="0"/>
              <a:t> Ксения Дмитриевна, </a:t>
            </a:r>
            <a:r>
              <a:rPr lang="ru-RU" sz="3200" dirty="0"/>
              <a:t>заведующий Учебно-методическим отделом.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Качественный </a:t>
            </a:r>
            <a:r>
              <a:rPr lang="ru-RU" sz="3200" dirty="0"/>
              <a:t>состав УМС обеспечивался </a:t>
            </a:r>
            <a:r>
              <a:rPr lang="ru-RU" sz="3200" dirty="0" smtClean="0"/>
              <a:t>70% </a:t>
            </a:r>
            <a:r>
              <a:rPr lang="ru-RU" sz="3200" dirty="0"/>
              <a:t>кандидатами наук. 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3200" b="1" i="1" dirty="0" smtClean="0"/>
              <a:t>Члены </a:t>
            </a:r>
            <a:r>
              <a:rPr lang="ru-RU" sz="3200" b="1" i="1" dirty="0"/>
              <a:t>УМС: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3. </a:t>
            </a:r>
            <a:r>
              <a:rPr lang="ru-RU" sz="3200" dirty="0"/>
              <a:t>Косарев Л.В., </a:t>
            </a:r>
            <a:r>
              <a:rPr lang="ru-RU" sz="3200" dirty="0" err="1"/>
              <a:t>и.о</a:t>
            </a:r>
            <a:r>
              <a:rPr lang="ru-RU" sz="3200" dirty="0"/>
              <a:t>. зав. кафедрой СД, к.т.н.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4. </a:t>
            </a:r>
            <a:r>
              <a:rPr lang="ru-RU" sz="3200" dirty="0"/>
              <a:t>Рукович А.В</a:t>
            </a:r>
            <a:r>
              <a:rPr lang="ru-RU" sz="3200" dirty="0" smtClean="0"/>
              <a:t>., директор, </a:t>
            </a:r>
            <a:r>
              <a:rPr lang="ru-RU" sz="3200" dirty="0" err="1"/>
              <a:t>и.о</a:t>
            </a:r>
            <a:r>
              <a:rPr lang="ru-RU" sz="3200" dirty="0"/>
              <a:t>. зав. кафедрой </a:t>
            </a:r>
            <a:r>
              <a:rPr lang="ru-RU" sz="3200" dirty="0" err="1"/>
              <a:t>ЭПиАПП</a:t>
            </a:r>
            <a:r>
              <a:rPr lang="ru-RU" sz="3200" dirty="0"/>
              <a:t>, к.г.-</a:t>
            </a:r>
            <a:r>
              <a:rPr lang="ru-RU" sz="3200" dirty="0" err="1"/>
              <a:t>м.н</a:t>
            </a:r>
            <a:r>
              <a:rPr lang="ru-RU" sz="3200" dirty="0"/>
              <a:t>., доцент.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5. Рочев </a:t>
            </a:r>
            <a:r>
              <a:rPr lang="ru-RU" sz="3200" dirty="0"/>
              <a:t>В.Ф., зав. кафедрой ГД, к.т.н., доцент.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/>
              <a:t>6</a:t>
            </a:r>
            <a:r>
              <a:rPr lang="ru-RU" sz="3200" dirty="0" smtClean="0"/>
              <a:t>. </a:t>
            </a:r>
            <a:r>
              <a:rPr lang="ru-RU" sz="3200" dirty="0"/>
              <a:t>Мамедова Л.В., зав. кафедрой </a:t>
            </a:r>
            <a:r>
              <a:rPr lang="ru-RU" sz="3200" dirty="0" err="1"/>
              <a:t>ПиМНО</a:t>
            </a:r>
            <a:r>
              <a:rPr lang="ru-RU" sz="3200" dirty="0"/>
              <a:t>, </a:t>
            </a:r>
            <a:r>
              <a:rPr lang="ru-RU" sz="3200" dirty="0" err="1"/>
              <a:t>к.п.н</a:t>
            </a:r>
            <a:r>
              <a:rPr lang="ru-RU" sz="3200" dirty="0"/>
              <a:t>., доцент.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/>
              <a:t>7</a:t>
            </a:r>
            <a:r>
              <a:rPr lang="ru-RU" sz="3200" dirty="0" smtClean="0"/>
              <a:t>. </a:t>
            </a:r>
            <a:r>
              <a:rPr lang="ru-RU" sz="3200" dirty="0"/>
              <a:t>Ахмедов Т.А., </a:t>
            </a:r>
            <a:r>
              <a:rPr lang="ru-RU" sz="3200" dirty="0" smtClean="0"/>
              <a:t>зав</a:t>
            </a:r>
            <a:r>
              <a:rPr lang="ru-RU" sz="3200" dirty="0"/>
              <a:t>. кафедрой </a:t>
            </a:r>
            <a:r>
              <a:rPr lang="ru-RU" sz="3200" dirty="0" smtClean="0"/>
              <a:t>ЭГиОД, </a:t>
            </a:r>
            <a:r>
              <a:rPr lang="ru-RU" sz="3200" dirty="0" err="1"/>
              <a:t>к.и.н</a:t>
            </a:r>
            <a:r>
              <a:rPr lang="ru-RU" sz="3200" dirty="0"/>
              <a:t>., доцент</a:t>
            </a:r>
            <a:r>
              <a:rPr lang="ru-RU" sz="3200" dirty="0" smtClean="0"/>
              <a:t>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/>
              <a:t>8</a:t>
            </a:r>
            <a:r>
              <a:rPr lang="ru-RU" sz="3200" dirty="0" smtClean="0"/>
              <a:t> </a:t>
            </a:r>
            <a:r>
              <a:rPr lang="ru-RU" sz="3200" dirty="0"/>
              <a:t>Погуляева И.А., </a:t>
            </a:r>
            <a:r>
              <a:rPr lang="ru-RU" sz="3200" dirty="0" smtClean="0"/>
              <a:t>зам. зав. кафедрой ЭГиОД</a:t>
            </a:r>
            <a:r>
              <a:rPr lang="ru-RU" sz="3200" dirty="0"/>
              <a:t>, к.б.н</a:t>
            </a:r>
            <a:r>
              <a:rPr lang="ru-RU" sz="3200" dirty="0" smtClean="0"/>
              <a:t>. </a:t>
            </a:r>
            <a:endParaRPr lang="ru-RU" sz="3200" dirty="0"/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/>
              <a:t>9</a:t>
            </a:r>
            <a:r>
              <a:rPr lang="ru-RU" sz="3200" dirty="0" smtClean="0"/>
              <a:t>. </a:t>
            </a:r>
            <a:r>
              <a:rPr lang="ru-RU" sz="3200" dirty="0"/>
              <a:t>Самохина В.М., </a:t>
            </a:r>
            <a:r>
              <a:rPr lang="ru-RU" sz="3200" dirty="0" err="1" smtClean="0"/>
              <a:t>и.о</a:t>
            </a:r>
            <a:r>
              <a:rPr lang="ru-RU" sz="3200" dirty="0" smtClean="0"/>
              <a:t>. зав</a:t>
            </a:r>
            <a:r>
              <a:rPr lang="ru-RU" sz="3200" dirty="0"/>
              <a:t>. кафедрой </a:t>
            </a:r>
            <a:r>
              <a:rPr lang="ru-RU" sz="3200" dirty="0" err="1"/>
              <a:t>МиИ</a:t>
            </a:r>
            <a:r>
              <a:rPr lang="ru-RU" sz="3200" dirty="0"/>
              <a:t>, </a:t>
            </a:r>
            <a:r>
              <a:rPr lang="ru-RU" sz="3200" dirty="0" err="1"/>
              <a:t>к.п.н</a:t>
            </a:r>
            <a:r>
              <a:rPr lang="ru-RU" sz="3200" dirty="0"/>
              <a:t>.</a:t>
            </a:r>
          </a:p>
          <a:p>
            <a:pPr marL="108000">
              <a:lnSpc>
                <a:spcPct val="130000"/>
              </a:lnSpc>
              <a:spcBef>
                <a:spcPts val="0"/>
              </a:spcBef>
            </a:pPr>
            <a:r>
              <a:rPr lang="ru-RU" sz="3200" dirty="0" smtClean="0"/>
              <a:t>10. Зав. библиотекой (по </a:t>
            </a:r>
            <a:r>
              <a:rPr lang="ru-RU" sz="3200" dirty="0"/>
              <a:t>приглашению).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067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175168" y="795008"/>
            <a:ext cx="7231062" cy="5418571"/>
            <a:chOff x="6378368" y="995423"/>
            <a:chExt cx="7231062" cy="5418571"/>
          </a:xfrm>
        </p:grpSpPr>
        <p:sp>
          <p:nvSpPr>
            <p:cNvPr id="3" name="Полилиния 2"/>
            <p:cNvSpPr/>
            <p:nvPr/>
          </p:nvSpPr>
          <p:spPr>
            <a:xfrm>
              <a:off x="9606289" y="995423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0900" tIns="381591" rIns="340900" bIns="38159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/>
                <a:t>11 заседаний</a:t>
              </a:r>
              <a:endParaRPr lang="ru-RU" sz="1800" b="1" kern="1200" dirty="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367801" y="1397245"/>
              <a:ext cx="2241629" cy="12051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6378368" y="3102168"/>
              <a:ext cx="2169318" cy="12051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0507305" y="2700443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288849"/>
                <a:satOff val="6100"/>
                <a:lumOff val="16249"/>
                <a:alphaOff val="0"/>
              </a:schemeClr>
            </a:fillRef>
            <a:effectRef idx="0">
              <a:schemeClr val="accent2">
                <a:shade val="80000"/>
                <a:hueOff val="-288849"/>
                <a:satOff val="6100"/>
                <a:lumOff val="1624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600" kern="1200" dirty="0" smtClean="0"/>
                <a:t>Явка 86%</a:t>
              </a:r>
              <a:endParaRPr lang="ru-RU" sz="3600" kern="1200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9567267" y="4405366"/>
              <a:ext cx="1747506" cy="200862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-385132"/>
                <a:satOff val="8133"/>
                <a:lumOff val="21665"/>
                <a:alphaOff val="0"/>
              </a:schemeClr>
            </a:fillRef>
            <a:effectRef idx="0">
              <a:schemeClr val="accent2">
                <a:shade val="80000"/>
                <a:hueOff val="-385132"/>
                <a:satOff val="8133"/>
                <a:lumOff val="216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0900" tIns="381591" rIns="340900" bIns="381591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/>
                <a:t>43 вопроса</a:t>
              </a:r>
              <a:endParaRPr lang="ru-RU" sz="1800" kern="1200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11367801" y="4807092"/>
              <a:ext cx="2241629" cy="12051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75734" y="245012"/>
            <a:ext cx="10973570" cy="5499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2024-2025 уч.г.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10066" y="795008"/>
            <a:ext cx="9200973" cy="531706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План работы УМС ТИ (ф) СВФУ на </a:t>
            </a:r>
            <a:r>
              <a:rPr lang="ru-RU" dirty="0" smtClean="0"/>
              <a:t>2024-2025 </a:t>
            </a:r>
            <a:r>
              <a:rPr lang="ru-RU" dirty="0"/>
              <a:t>уч.г. был утвержден на заседании Совета </a:t>
            </a:r>
            <a:r>
              <a:rPr lang="ru-RU" dirty="0" smtClean="0"/>
              <a:t>30 </a:t>
            </a:r>
            <a:r>
              <a:rPr lang="ru-RU" dirty="0"/>
              <a:t>августа </a:t>
            </a:r>
            <a:r>
              <a:rPr lang="ru-RU" dirty="0" smtClean="0"/>
              <a:t>2024 г</a:t>
            </a:r>
            <a:r>
              <a:rPr lang="ru-RU" dirty="0"/>
              <a:t>. (</a:t>
            </a:r>
            <a:r>
              <a:rPr lang="ru-RU" dirty="0" smtClean="0"/>
              <a:t>протокол </a:t>
            </a:r>
            <a:r>
              <a:rPr lang="ru-RU" dirty="0"/>
              <a:t>№01) и на заседании Ученого Совета от </a:t>
            </a:r>
            <a:r>
              <a:rPr lang="ru-RU" dirty="0" smtClean="0"/>
              <a:t>30 августа 2024 </a:t>
            </a:r>
            <a:r>
              <a:rPr lang="ru-RU" dirty="0"/>
              <a:t>года (</a:t>
            </a:r>
            <a:r>
              <a:rPr lang="ru-RU" dirty="0" smtClean="0"/>
              <a:t>протокол </a:t>
            </a:r>
            <a:r>
              <a:rPr lang="ru-RU" dirty="0"/>
              <a:t>№</a:t>
            </a:r>
            <a:r>
              <a:rPr lang="ru-RU" dirty="0" smtClean="0"/>
              <a:t>07).</a:t>
            </a:r>
            <a:endParaRPr lang="ru-RU" dirty="0"/>
          </a:p>
          <a:p>
            <a:pPr algn="just"/>
            <a:r>
              <a:rPr lang="ru-RU" dirty="0" smtClean="0"/>
              <a:t>Ежемесячно </a:t>
            </a:r>
            <a:r>
              <a:rPr lang="ru-RU" dirty="0"/>
              <a:t>перед очередным заседанием Совета повестка уточняется и корректируется с учетом поступивших предложений и актуальных вопросов учебно-методической работы института.</a:t>
            </a:r>
          </a:p>
          <a:p>
            <a:pPr algn="just"/>
            <a:r>
              <a:rPr lang="ru-RU" dirty="0" smtClean="0"/>
              <a:t>Информация </a:t>
            </a:r>
            <a:r>
              <a:rPr lang="ru-RU" dirty="0"/>
              <a:t>по итогам заседаний Совета, постановления регулярно размещаются на </a:t>
            </a:r>
            <a:r>
              <a:rPr lang="ru-RU" dirty="0" smtClean="0"/>
              <a:t>официальном сайте </a:t>
            </a:r>
            <a:r>
              <a:rPr lang="ru-RU" dirty="0"/>
              <a:t>института в </a:t>
            </a:r>
            <a:r>
              <a:rPr lang="ru-RU" dirty="0" smtClean="0"/>
              <a:t>разделе </a:t>
            </a:r>
            <a:r>
              <a:rPr lang="ru-RU" dirty="0"/>
              <a:t>«Учебно-методический совет» и раздаются в качестве комплектов материалов согласно повесткам заседаний членам Совета для дальнейшего обсуждения на заседаниях кафедр.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5654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5904" y="3773423"/>
            <a:ext cx="835660" cy="719455"/>
          </a:xfrm>
          <a:custGeom>
            <a:avLst/>
            <a:gdLst/>
            <a:ahLst/>
            <a:cxnLst/>
            <a:rect l="l" t="t" r="r" b="b"/>
            <a:pathLst>
              <a:path w="835660" h="719454">
                <a:moveTo>
                  <a:pt x="655320" y="0"/>
                </a:moveTo>
                <a:lnTo>
                  <a:pt x="179832" y="0"/>
                </a:lnTo>
                <a:lnTo>
                  <a:pt x="0" y="359663"/>
                </a:lnTo>
                <a:lnTo>
                  <a:pt x="179832" y="719327"/>
                </a:lnTo>
                <a:lnTo>
                  <a:pt x="655320" y="719327"/>
                </a:lnTo>
                <a:lnTo>
                  <a:pt x="835151" y="359663"/>
                </a:lnTo>
                <a:lnTo>
                  <a:pt x="655320" y="0"/>
                </a:lnTo>
                <a:close/>
              </a:path>
            </a:pathLst>
          </a:custGeom>
          <a:solidFill>
            <a:srgbClr val="1C41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904" y="4747259"/>
            <a:ext cx="835660" cy="719455"/>
          </a:xfrm>
          <a:custGeom>
            <a:avLst/>
            <a:gdLst/>
            <a:ahLst/>
            <a:cxnLst/>
            <a:rect l="l" t="t" r="r" b="b"/>
            <a:pathLst>
              <a:path w="835660" h="719454">
                <a:moveTo>
                  <a:pt x="655320" y="0"/>
                </a:moveTo>
                <a:lnTo>
                  <a:pt x="179832" y="0"/>
                </a:lnTo>
                <a:lnTo>
                  <a:pt x="0" y="359663"/>
                </a:lnTo>
                <a:lnTo>
                  <a:pt x="179832" y="719327"/>
                </a:lnTo>
                <a:lnTo>
                  <a:pt x="655320" y="719327"/>
                </a:lnTo>
                <a:lnTo>
                  <a:pt x="835151" y="359663"/>
                </a:lnTo>
                <a:lnTo>
                  <a:pt x="655320" y="0"/>
                </a:lnTo>
                <a:close/>
              </a:path>
            </a:pathLst>
          </a:custGeom>
          <a:solidFill>
            <a:srgbClr val="1C41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2187" y="5785103"/>
            <a:ext cx="835660" cy="719455"/>
          </a:xfrm>
          <a:custGeom>
            <a:avLst/>
            <a:gdLst/>
            <a:ahLst/>
            <a:cxnLst/>
            <a:rect l="l" t="t" r="r" b="b"/>
            <a:pathLst>
              <a:path w="835660" h="719454">
                <a:moveTo>
                  <a:pt x="655320" y="0"/>
                </a:moveTo>
                <a:lnTo>
                  <a:pt x="179831" y="0"/>
                </a:lnTo>
                <a:lnTo>
                  <a:pt x="0" y="359664"/>
                </a:lnTo>
                <a:lnTo>
                  <a:pt x="179831" y="719328"/>
                </a:lnTo>
                <a:lnTo>
                  <a:pt x="655320" y="719328"/>
                </a:lnTo>
                <a:lnTo>
                  <a:pt x="835152" y="359664"/>
                </a:lnTo>
                <a:lnTo>
                  <a:pt x="655320" y="0"/>
                </a:lnTo>
                <a:close/>
              </a:path>
            </a:pathLst>
          </a:custGeom>
          <a:solidFill>
            <a:srgbClr val="1C41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5904" y="2746248"/>
            <a:ext cx="835660" cy="721360"/>
          </a:xfrm>
          <a:custGeom>
            <a:avLst/>
            <a:gdLst/>
            <a:ahLst/>
            <a:cxnLst/>
            <a:rect l="l" t="t" r="r" b="b"/>
            <a:pathLst>
              <a:path w="835660" h="721360">
                <a:moveTo>
                  <a:pt x="654939" y="0"/>
                </a:moveTo>
                <a:lnTo>
                  <a:pt x="180212" y="0"/>
                </a:lnTo>
                <a:lnTo>
                  <a:pt x="0" y="360425"/>
                </a:lnTo>
                <a:lnTo>
                  <a:pt x="180212" y="720851"/>
                </a:lnTo>
                <a:lnTo>
                  <a:pt x="654939" y="720851"/>
                </a:lnTo>
                <a:lnTo>
                  <a:pt x="835151" y="360425"/>
                </a:lnTo>
                <a:lnTo>
                  <a:pt x="654939" y="0"/>
                </a:lnTo>
                <a:close/>
              </a:path>
            </a:pathLst>
          </a:custGeom>
          <a:solidFill>
            <a:srgbClr val="1C4187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3355" y="2909316"/>
            <a:ext cx="432816" cy="431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9010" y="3902964"/>
            <a:ext cx="471170" cy="250190"/>
          </a:xfrm>
          <a:custGeom>
            <a:avLst/>
            <a:gdLst/>
            <a:ahLst/>
            <a:cxnLst/>
            <a:rect l="l" t="t" r="r" b="b"/>
            <a:pathLst>
              <a:path w="471169" h="250189">
                <a:moveTo>
                  <a:pt x="467829" y="29844"/>
                </a:moveTo>
                <a:lnTo>
                  <a:pt x="3022" y="29844"/>
                </a:lnTo>
                <a:lnTo>
                  <a:pt x="0" y="32893"/>
                </a:lnTo>
                <a:lnTo>
                  <a:pt x="0" y="77724"/>
                </a:lnTo>
                <a:lnTo>
                  <a:pt x="3022" y="80772"/>
                </a:lnTo>
                <a:lnTo>
                  <a:pt x="429348" y="80772"/>
                </a:lnTo>
                <a:lnTo>
                  <a:pt x="429348" y="246887"/>
                </a:lnTo>
                <a:lnTo>
                  <a:pt x="432396" y="249936"/>
                </a:lnTo>
                <a:lnTo>
                  <a:pt x="440016" y="249936"/>
                </a:lnTo>
                <a:lnTo>
                  <a:pt x="443064" y="246887"/>
                </a:lnTo>
                <a:lnTo>
                  <a:pt x="443064" y="81280"/>
                </a:lnTo>
                <a:lnTo>
                  <a:pt x="467829" y="81280"/>
                </a:lnTo>
                <a:lnTo>
                  <a:pt x="470877" y="78231"/>
                </a:lnTo>
                <a:lnTo>
                  <a:pt x="470877" y="67691"/>
                </a:lnTo>
                <a:lnTo>
                  <a:pt x="14655" y="67691"/>
                </a:lnTo>
                <a:lnTo>
                  <a:pt x="14655" y="43434"/>
                </a:lnTo>
                <a:lnTo>
                  <a:pt x="470877" y="43434"/>
                </a:lnTo>
                <a:lnTo>
                  <a:pt x="470877" y="32893"/>
                </a:lnTo>
                <a:lnTo>
                  <a:pt x="467829" y="29844"/>
                </a:lnTo>
                <a:close/>
              </a:path>
              <a:path w="471169" h="250189">
                <a:moveTo>
                  <a:pt x="41973" y="80772"/>
                </a:moveTo>
                <a:lnTo>
                  <a:pt x="27825" y="80772"/>
                </a:lnTo>
                <a:lnTo>
                  <a:pt x="27825" y="115062"/>
                </a:lnTo>
                <a:lnTo>
                  <a:pt x="30848" y="118110"/>
                </a:lnTo>
                <a:lnTo>
                  <a:pt x="38442" y="118110"/>
                </a:lnTo>
                <a:lnTo>
                  <a:pt x="41973" y="115062"/>
                </a:lnTo>
                <a:lnTo>
                  <a:pt x="41973" y="80772"/>
                </a:lnTo>
                <a:close/>
              </a:path>
              <a:path w="471169" h="250189">
                <a:moveTo>
                  <a:pt x="470877" y="43434"/>
                </a:moveTo>
                <a:lnTo>
                  <a:pt x="457161" y="43434"/>
                </a:lnTo>
                <a:lnTo>
                  <a:pt x="457161" y="67691"/>
                </a:lnTo>
                <a:lnTo>
                  <a:pt x="470877" y="67691"/>
                </a:lnTo>
                <a:lnTo>
                  <a:pt x="470877" y="43434"/>
                </a:lnTo>
                <a:close/>
              </a:path>
              <a:path w="471169" h="250189">
                <a:moveTo>
                  <a:pt x="272084" y="0"/>
                </a:moveTo>
                <a:lnTo>
                  <a:pt x="199275" y="0"/>
                </a:lnTo>
                <a:lnTo>
                  <a:pt x="196253" y="3556"/>
                </a:lnTo>
                <a:lnTo>
                  <a:pt x="196253" y="29844"/>
                </a:lnTo>
                <a:lnTo>
                  <a:pt x="209892" y="29844"/>
                </a:lnTo>
                <a:lnTo>
                  <a:pt x="209892" y="14097"/>
                </a:lnTo>
                <a:lnTo>
                  <a:pt x="275132" y="14097"/>
                </a:lnTo>
                <a:lnTo>
                  <a:pt x="275132" y="3556"/>
                </a:lnTo>
                <a:lnTo>
                  <a:pt x="272084" y="0"/>
                </a:lnTo>
                <a:close/>
              </a:path>
              <a:path w="471169" h="250189">
                <a:moveTo>
                  <a:pt x="275132" y="14097"/>
                </a:moveTo>
                <a:lnTo>
                  <a:pt x="260997" y="14097"/>
                </a:lnTo>
                <a:lnTo>
                  <a:pt x="260997" y="29844"/>
                </a:lnTo>
                <a:lnTo>
                  <a:pt x="275132" y="29844"/>
                </a:lnTo>
                <a:lnTo>
                  <a:pt x="275132" y="14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9010" y="4034028"/>
            <a:ext cx="471170" cy="338455"/>
          </a:xfrm>
          <a:custGeom>
            <a:avLst/>
            <a:gdLst/>
            <a:ahLst/>
            <a:cxnLst/>
            <a:rect l="l" t="t" r="r" b="b"/>
            <a:pathLst>
              <a:path w="471169" h="338454">
                <a:moveTo>
                  <a:pt x="163880" y="224663"/>
                </a:moveTo>
                <a:lnTo>
                  <a:pt x="148170" y="224663"/>
                </a:lnTo>
                <a:lnTo>
                  <a:pt x="91033" y="328168"/>
                </a:lnTo>
                <a:lnTo>
                  <a:pt x="90017" y="330200"/>
                </a:lnTo>
                <a:lnTo>
                  <a:pt x="90017" y="332740"/>
                </a:lnTo>
                <a:lnTo>
                  <a:pt x="91033" y="335280"/>
                </a:lnTo>
                <a:lnTo>
                  <a:pt x="92570" y="336804"/>
                </a:lnTo>
                <a:lnTo>
                  <a:pt x="95072" y="338328"/>
                </a:lnTo>
                <a:lnTo>
                  <a:pt x="135547" y="338328"/>
                </a:lnTo>
                <a:lnTo>
                  <a:pt x="138061" y="336804"/>
                </a:lnTo>
                <a:lnTo>
                  <a:pt x="139077" y="334264"/>
                </a:lnTo>
                <a:lnTo>
                  <a:pt x="144576" y="324104"/>
                </a:lnTo>
                <a:lnTo>
                  <a:pt x="109258" y="324104"/>
                </a:lnTo>
                <a:lnTo>
                  <a:pt x="163880" y="224663"/>
                </a:lnTo>
                <a:close/>
              </a:path>
              <a:path w="471169" h="338454">
                <a:moveTo>
                  <a:pt x="314931" y="275463"/>
                </a:moveTo>
                <a:lnTo>
                  <a:pt x="299897" y="275463"/>
                </a:lnTo>
                <a:lnTo>
                  <a:pt x="308013" y="291084"/>
                </a:lnTo>
                <a:lnTo>
                  <a:pt x="221526" y="291084"/>
                </a:lnTo>
                <a:lnTo>
                  <a:pt x="218008" y="294132"/>
                </a:lnTo>
                <a:lnTo>
                  <a:pt x="218008" y="302260"/>
                </a:lnTo>
                <a:lnTo>
                  <a:pt x="221526" y="305308"/>
                </a:lnTo>
                <a:lnTo>
                  <a:pt x="315582" y="305308"/>
                </a:lnTo>
                <a:lnTo>
                  <a:pt x="331292" y="334264"/>
                </a:lnTo>
                <a:lnTo>
                  <a:pt x="332778" y="336296"/>
                </a:lnTo>
                <a:lnTo>
                  <a:pt x="335330" y="338328"/>
                </a:lnTo>
                <a:lnTo>
                  <a:pt x="376262" y="338328"/>
                </a:lnTo>
                <a:lnTo>
                  <a:pt x="378294" y="336804"/>
                </a:lnTo>
                <a:lnTo>
                  <a:pt x="379310" y="335280"/>
                </a:lnTo>
                <a:lnTo>
                  <a:pt x="380834" y="333248"/>
                </a:lnTo>
                <a:lnTo>
                  <a:pt x="380834" y="330708"/>
                </a:lnTo>
                <a:lnTo>
                  <a:pt x="379310" y="328168"/>
                </a:lnTo>
                <a:lnTo>
                  <a:pt x="377086" y="324104"/>
                </a:lnTo>
                <a:lnTo>
                  <a:pt x="341401" y="324104"/>
                </a:lnTo>
                <a:lnTo>
                  <a:pt x="314931" y="275463"/>
                </a:lnTo>
                <a:close/>
              </a:path>
              <a:path w="471169" h="338454">
                <a:moveTo>
                  <a:pt x="200291" y="224663"/>
                </a:moveTo>
                <a:lnTo>
                  <a:pt x="184111" y="224663"/>
                </a:lnTo>
                <a:lnTo>
                  <a:pt x="129476" y="324104"/>
                </a:lnTo>
                <a:lnTo>
                  <a:pt x="144576" y="324104"/>
                </a:lnTo>
                <a:lnTo>
                  <a:pt x="154749" y="305308"/>
                </a:lnTo>
                <a:lnTo>
                  <a:pt x="200799" y="305308"/>
                </a:lnTo>
                <a:lnTo>
                  <a:pt x="204330" y="302260"/>
                </a:lnTo>
                <a:lnTo>
                  <a:pt x="204330" y="294132"/>
                </a:lnTo>
                <a:lnTo>
                  <a:pt x="200799" y="291084"/>
                </a:lnTo>
                <a:lnTo>
                  <a:pt x="162356" y="291084"/>
                </a:lnTo>
                <a:lnTo>
                  <a:pt x="171450" y="275463"/>
                </a:lnTo>
                <a:lnTo>
                  <a:pt x="314931" y="275463"/>
                </a:lnTo>
                <a:lnTo>
                  <a:pt x="308020" y="262763"/>
                </a:lnTo>
                <a:lnTo>
                  <a:pt x="179565" y="262763"/>
                </a:lnTo>
                <a:lnTo>
                  <a:pt x="200291" y="224663"/>
                </a:lnTo>
                <a:close/>
              </a:path>
              <a:path w="471169" h="338454">
                <a:moveTo>
                  <a:pt x="322668" y="224663"/>
                </a:moveTo>
                <a:lnTo>
                  <a:pt x="307505" y="224663"/>
                </a:lnTo>
                <a:lnTo>
                  <a:pt x="361657" y="324104"/>
                </a:lnTo>
                <a:lnTo>
                  <a:pt x="377086" y="324104"/>
                </a:lnTo>
                <a:lnTo>
                  <a:pt x="322668" y="224663"/>
                </a:lnTo>
                <a:close/>
              </a:path>
              <a:path w="471169" h="338454">
                <a:moveTo>
                  <a:pt x="287286" y="224663"/>
                </a:moveTo>
                <a:lnTo>
                  <a:pt x="272084" y="224663"/>
                </a:lnTo>
                <a:lnTo>
                  <a:pt x="292849" y="262763"/>
                </a:lnTo>
                <a:lnTo>
                  <a:pt x="308020" y="262763"/>
                </a:lnTo>
                <a:lnTo>
                  <a:pt x="287286" y="224663"/>
                </a:lnTo>
                <a:close/>
              </a:path>
              <a:path w="471169" h="338454">
                <a:moveTo>
                  <a:pt x="467829" y="173482"/>
                </a:moveTo>
                <a:lnTo>
                  <a:pt x="3022" y="173482"/>
                </a:lnTo>
                <a:lnTo>
                  <a:pt x="0" y="176530"/>
                </a:lnTo>
                <a:lnTo>
                  <a:pt x="0" y="221615"/>
                </a:lnTo>
                <a:lnTo>
                  <a:pt x="3022" y="224663"/>
                </a:lnTo>
                <a:lnTo>
                  <a:pt x="467829" y="224663"/>
                </a:lnTo>
                <a:lnTo>
                  <a:pt x="470877" y="221615"/>
                </a:lnTo>
                <a:lnTo>
                  <a:pt x="470877" y="210947"/>
                </a:lnTo>
                <a:lnTo>
                  <a:pt x="14655" y="210947"/>
                </a:lnTo>
                <a:lnTo>
                  <a:pt x="14655" y="186690"/>
                </a:lnTo>
                <a:lnTo>
                  <a:pt x="470877" y="186690"/>
                </a:lnTo>
                <a:lnTo>
                  <a:pt x="470877" y="176530"/>
                </a:lnTo>
                <a:lnTo>
                  <a:pt x="467829" y="173482"/>
                </a:lnTo>
                <a:close/>
              </a:path>
              <a:path w="471169" h="338454">
                <a:moveTo>
                  <a:pt x="470877" y="186690"/>
                </a:moveTo>
                <a:lnTo>
                  <a:pt x="457161" y="186690"/>
                </a:lnTo>
                <a:lnTo>
                  <a:pt x="457161" y="210947"/>
                </a:lnTo>
                <a:lnTo>
                  <a:pt x="470877" y="210947"/>
                </a:lnTo>
                <a:lnTo>
                  <a:pt x="470877" y="186690"/>
                </a:lnTo>
                <a:close/>
              </a:path>
              <a:path w="471169" h="338454">
                <a:moveTo>
                  <a:pt x="38442" y="0"/>
                </a:moveTo>
                <a:lnTo>
                  <a:pt x="30848" y="0"/>
                </a:lnTo>
                <a:lnTo>
                  <a:pt x="27825" y="3556"/>
                </a:lnTo>
                <a:lnTo>
                  <a:pt x="27825" y="173482"/>
                </a:lnTo>
                <a:lnTo>
                  <a:pt x="41973" y="173482"/>
                </a:lnTo>
                <a:lnTo>
                  <a:pt x="41973" y="3556"/>
                </a:lnTo>
                <a:lnTo>
                  <a:pt x="38442" y="0"/>
                </a:lnTo>
                <a:close/>
              </a:path>
              <a:path w="471169" h="338454">
                <a:moveTo>
                  <a:pt x="440016" y="132461"/>
                </a:moveTo>
                <a:lnTo>
                  <a:pt x="432396" y="132461"/>
                </a:lnTo>
                <a:lnTo>
                  <a:pt x="429348" y="135382"/>
                </a:lnTo>
                <a:lnTo>
                  <a:pt x="429348" y="173482"/>
                </a:lnTo>
                <a:lnTo>
                  <a:pt x="443064" y="173482"/>
                </a:lnTo>
                <a:lnTo>
                  <a:pt x="443064" y="135382"/>
                </a:lnTo>
                <a:lnTo>
                  <a:pt x="440016" y="132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24640" y="4000500"/>
            <a:ext cx="256540" cy="186055"/>
          </a:xfrm>
          <a:custGeom>
            <a:avLst/>
            <a:gdLst/>
            <a:ahLst/>
            <a:cxnLst/>
            <a:rect l="l" t="t" r="r" b="b"/>
            <a:pathLst>
              <a:path w="256540" h="186054">
                <a:moveTo>
                  <a:pt x="26144" y="134366"/>
                </a:moveTo>
                <a:lnTo>
                  <a:pt x="23089" y="134368"/>
                </a:lnTo>
                <a:lnTo>
                  <a:pt x="9611" y="138124"/>
                </a:lnTo>
                <a:lnTo>
                  <a:pt x="0" y="147915"/>
                </a:lnTo>
                <a:lnTo>
                  <a:pt x="111" y="166155"/>
                </a:lnTo>
                <a:lnTo>
                  <a:pt x="5024" y="178524"/>
                </a:lnTo>
                <a:lnTo>
                  <a:pt x="13427" y="185469"/>
                </a:lnTo>
                <a:lnTo>
                  <a:pt x="30546" y="184181"/>
                </a:lnTo>
                <a:lnTo>
                  <a:pt x="42175" y="177933"/>
                </a:lnTo>
                <a:lnTo>
                  <a:pt x="44151" y="174751"/>
                </a:lnTo>
                <a:lnTo>
                  <a:pt x="14562" y="174751"/>
                </a:lnTo>
                <a:lnTo>
                  <a:pt x="8517" y="169291"/>
                </a:lnTo>
                <a:lnTo>
                  <a:pt x="8517" y="154558"/>
                </a:lnTo>
                <a:lnTo>
                  <a:pt x="14054" y="148589"/>
                </a:lnTo>
                <a:lnTo>
                  <a:pt x="45134" y="148589"/>
                </a:lnTo>
                <a:lnTo>
                  <a:pt x="42483" y="143790"/>
                </a:lnTo>
                <a:lnTo>
                  <a:pt x="48450" y="135889"/>
                </a:lnTo>
                <a:lnTo>
                  <a:pt x="31682" y="135889"/>
                </a:lnTo>
                <a:lnTo>
                  <a:pt x="29142" y="135381"/>
                </a:lnTo>
                <a:lnTo>
                  <a:pt x="26144" y="134366"/>
                </a:lnTo>
                <a:close/>
              </a:path>
              <a:path w="256540" h="186054">
                <a:moveTo>
                  <a:pt x="45134" y="148589"/>
                </a:moveTo>
                <a:lnTo>
                  <a:pt x="29142" y="148589"/>
                </a:lnTo>
                <a:lnTo>
                  <a:pt x="34679" y="154050"/>
                </a:lnTo>
                <a:lnTo>
                  <a:pt x="34679" y="169291"/>
                </a:lnTo>
                <a:lnTo>
                  <a:pt x="28634" y="174751"/>
                </a:lnTo>
                <a:lnTo>
                  <a:pt x="44151" y="174751"/>
                </a:lnTo>
                <a:lnTo>
                  <a:pt x="48273" y="168115"/>
                </a:lnTo>
                <a:lnTo>
                  <a:pt x="47377" y="152651"/>
                </a:lnTo>
                <a:lnTo>
                  <a:pt x="45134" y="148589"/>
                </a:lnTo>
                <a:close/>
              </a:path>
              <a:path w="256540" h="186054">
                <a:moveTo>
                  <a:pt x="132152" y="90931"/>
                </a:moveTo>
                <a:lnTo>
                  <a:pt x="104605" y="90931"/>
                </a:lnTo>
                <a:lnTo>
                  <a:pt x="141829" y="111632"/>
                </a:lnTo>
                <a:lnTo>
                  <a:pt x="141829" y="113156"/>
                </a:lnTo>
                <a:lnTo>
                  <a:pt x="141321" y="114173"/>
                </a:lnTo>
                <a:lnTo>
                  <a:pt x="141321" y="116205"/>
                </a:lnTo>
                <a:lnTo>
                  <a:pt x="144983" y="129852"/>
                </a:lnTo>
                <a:lnTo>
                  <a:pt x="154628" y="139544"/>
                </a:lnTo>
                <a:lnTo>
                  <a:pt x="172696" y="139353"/>
                </a:lnTo>
                <a:lnTo>
                  <a:pt x="185081" y="134366"/>
                </a:lnTo>
                <a:lnTo>
                  <a:pt x="189197" y="129412"/>
                </a:lnTo>
                <a:lnTo>
                  <a:pt x="159952" y="129412"/>
                </a:lnTo>
                <a:lnTo>
                  <a:pt x="153906" y="123825"/>
                </a:lnTo>
                <a:lnTo>
                  <a:pt x="153906" y="109093"/>
                </a:lnTo>
                <a:lnTo>
                  <a:pt x="159444" y="102997"/>
                </a:lnTo>
                <a:lnTo>
                  <a:pt x="189798" y="102997"/>
                </a:lnTo>
                <a:lnTo>
                  <a:pt x="188635" y="100216"/>
                </a:lnTo>
                <a:lnTo>
                  <a:pt x="189527" y="99060"/>
                </a:lnTo>
                <a:lnTo>
                  <a:pt x="146858" y="99060"/>
                </a:lnTo>
                <a:lnTo>
                  <a:pt x="132152" y="90931"/>
                </a:lnTo>
                <a:close/>
              </a:path>
              <a:path w="256540" h="186054">
                <a:moveTo>
                  <a:pt x="100694" y="47024"/>
                </a:moveTo>
                <a:lnTo>
                  <a:pt x="82719" y="47139"/>
                </a:lnTo>
                <a:lnTo>
                  <a:pt x="70377" y="52095"/>
                </a:lnTo>
                <a:lnTo>
                  <a:pt x="63358" y="60555"/>
                </a:lnTo>
                <a:lnTo>
                  <a:pt x="63123" y="77095"/>
                </a:lnTo>
                <a:lnTo>
                  <a:pt x="66884" y="86051"/>
                </a:lnTo>
                <a:lnTo>
                  <a:pt x="31682" y="135889"/>
                </a:lnTo>
                <a:lnTo>
                  <a:pt x="48450" y="135889"/>
                </a:lnTo>
                <a:lnTo>
                  <a:pt x="78951" y="95504"/>
                </a:lnTo>
                <a:lnTo>
                  <a:pt x="96254" y="95504"/>
                </a:lnTo>
                <a:lnTo>
                  <a:pt x="99576" y="93980"/>
                </a:lnTo>
                <a:lnTo>
                  <a:pt x="104605" y="90931"/>
                </a:lnTo>
                <a:lnTo>
                  <a:pt x="132152" y="90931"/>
                </a:lnTo>
                <a:lnTo>
                  <a:pt x="118366" y="83312"/>
                </a:lnTo>
                <a:lnTo>
                  <a:pt x="79459" y="83312"/>
                </a:lnTo>
                <a:lnTo>
                  <a:pt x="73427" y="77850"/>
                </a:lnTo>
                <a:lnTo>
                  <a:pt x="73427" y="63118"/>
                </a:lnTo>
                <a:lnTo>
                  <a:pt x="78951" y="56642"/>
                </a:lnTo>
                <a:lnTo>
                  <a:pt x="110370" y="56642"/>
                </a:lnTo>
                <a:lnTo>
                  <a:pt x="100694" y="47024"/>
                </a:lnTo>
                <a:close/>
              </a:path>
              <a:path w="256540" h="186054">
                <a:moveTo>
                  <a:pt x="189798" y="102997"/>
                </a:moveTo>
                <a:lnTo>
                  <a:pt x="174531" y="102997"/>
                </a:lnTo>
                <a:lnTo>
                  <a:pt x="180068" y="108585"/>
                </a:lnTo>
                <a:lnTo>
                  <a:pt x="180068" y="123825"/>
                </a:lnTo>
                <a:lnTo>
                  <a:pt x="174023" y="129412"/>
                </a:lnTo>
                <a:lnTo>
                  <a:pt x="189197" y="129412"/>
                </a:lnTo>
                <a:lnTo>
                  <a:pt x="192110" y="125907"/>
                </a:lnTo>
                <a:lnTo>
                  <a:pt x="192260" y="116205"/>
                </a:lnTo>
                <a:lnTo>
                  <a:pt x="192347" y="109093"/>
                </a:lnTo>
                <a:lnTo>
                  <a:pt x="189798" y="102997"/>
                </a:lnTo>
                <a:close/>
              </a:path>
              <a:path w="256540" h="186054">
                <a:moveTo>
                  <a:pt x="170010" y="88900"/>
                </a:moveTo>
                <a:lnTo>
                  <a:pt x="159444" y="88900"/>
                </a:lnTo>
                <a:lnTo>
                  <a:pt x="151887" y="92963"/>
                </a:lnTo>
                <a:lnTo>
                  <a:pt x="146858" y="99060"/>
                </a:lnTo>
                <a:lnTo>
                  <a:pt x="189527" y="99060"/>
                </a:lnTo>
                <a:lnTo>
                  <a:pt x="196184" y="90424"/>
                </a:lnTo>
                <a:lnTo>
                  <a:pt x="175547" y="90424"/>
                </a:lnTo>
                <a:lnTo>
                  <a:pt x="173007" y="89916"/>
                </a:lnTo>
                <a:lnTo>
                  <a:pt x="170010" y="88900"/>
                </a:lnTo>
                <a:close/>
              </a:path>
              <a:path w="256540" h="186054">
                <a:moveTo>
                  <a:pt x="96254" y="95504"/>
                </a:moveTo>
                <a:lnTo>
                  <a:pt x="78951" y="95504"/>
                </a:lnTo>
                <a:lnTo>
                  <a:pt x="81453" y="96012"/>
                </a:lnTo>
                <a:lnTo>
                  <a:pt x="84488" y="96519"/>
                </a:lnTo>
                <a:lnTo>
                  <a:pt x="94039" y="96519"/>
                </a:lnTo>
                <a:lnTo>
                  <a:pt x="96254" y="95504"/>
                </a:lnTo>
                <a:close/>
              </a:path>
              <a:path w="256540" h="186054">
                <a:moveTo>
                  <a:pt x="233383" y="0"/>
                </a:moveTo>
                <a:lnTo>
                  <a:pt x="220151" y="3826"/>
                </a:lnTo>
                <a:lnTo>
                  <a:pt x="210649" y="13779"/>
                </a:lnTo>
                <a:lnTo>
                  <a:pt x="209124" y="31467"/>
                </a:lnTo>
                <a:lnTo>
                  <a:pt x="211659" y="41102"/>
                </a:lnTo>
                <a:lnTo>
                  <a:pt x="175547" y="90424"/>
                </a:lnTo>
                <a:lnTo>
                  <a:pt x="196184" y="90424"/>
                </a:lnTo>
                <a:lnTo>
                  <a:pt x="225357" y="52577"/>
                </a:lnTo>
                <a:lnTo>
                  <a:pt x="237141" y="52577"/>
                </a:lnTo>
                <a:lnTo>
                  <a:pt x="247013" y="49909"/>
                </a:lnTo>
                <a:lnTo>
                  <a:pt x="256486" y="40386"/>
                </a:lnTo>
                <a:lnTo>
                  <a:pt x="226843" y="40386"/>
                </a:lnTo>
                <a:lnTo>
                  <a:pt x="220289" y="34925"/>
                </a:lnTo>
                <a:lnTo>
                  <a:pt x="220289" y="20193"/>
                </a:lnTo>
                <a:lnTo>
                  <a:pt x="225827" y="13716"/>
                </a:lnTo>
                <a:lnTo>
                  <a:pt x="253323" y="13716"/>
                </a:lnTo>
                <a:lnTo>
                  <a:pt x="251657" y="9391"/>
                </a:lnTo>
                <a:lnTo>
                  <a:pt x="243379" y="2194"/>
                </a:lnTo>
                <a:lnTo>
                  <a:pt x="233383" y="0"/>
                </a:lnTo>
                <a:close/>
              </a:path>
              <a:path w="256540" h="186054">
                <a:moveTo>
                  <a:pt x="110370" y="56642"/>
                </a:moveTo>
                <a:lnTo>
                  <a:pt x="94039" y="56642"/>
                </a:lnTo>
                <a:lnTo>
                  <a:pt x="99576" y="62611"/>
                </a:lnTo>
                <a:lnTo>
                  <a:pt x="99576" y="77850"/>
                </a:lnTo>
                <a:lnTo>
                  <a:pt x="94039" y="83312"/>
                </a:lnTo>
                <a:lnTo>
                  <a:pt x="118366" y="83312"/>
                </a:lnTo>
                <a:lnTo>
                  <a:pt x="112162" y="79882"/>
                </a:lnTo>
                <a:lnTo>
                  <a:pt x="113647" y="76326"/>
                </a:lnTo>
                <a:lnTo>
                  <a:pt x="114155" y="73279"/>
                </a:lnTo>
                <a:lnTo>
                  <a:pt x="114155" y="70231"/>
                </a:lnTo>
                <a:lnTo>
                  <a:pt x="110425" y="56697"/>
                </a:lnTo>
                <a:close/>
              </a:path>
              <a:path w="256540" h="186054">
                <a:moveTo>
                  <a:pt x="237141" y="52577"/>
                </a:moveTo>
                <a:lnTo>
                  <a:pt x="225357" y="52577"/>
                </a:lnTo>
                <a:lnTo>
                  <a:pt x="227859" y="53086"/>
                </a:lnTo>
                <a:lnTo>
                  <a:pt x="230856" y="53593"/>
                </a:lnTo>
                <a:lnTo>
                  <a:pt x="233383" y="53593"/>
                </a:lnTo>
                <a:lnTo>
                  <a:pt x="237141" y="52577"/>
                </a:lnTo>
                <a:close/>
              </a:path>
              <a:path w="256540" h="186054">
                <a:moveTo>
                  <a:pt x="253323" y="13716"/>
                </a:moveTo>
                <a:lnTo>
                  <a:pt x="240952" y="13716"/>
                </a:lnTo>
                <a:lnTo>
                  <a:pt x="247010" y="19685"/>
                </a:lnTo>
                <a:lnTo>
                  <a:pt x="247010" y="33908"/>
                </a:lnTo>
                <a:lnTo>
                  <a:pt x="240444" y="40386"/>
                </a:lnTo>
                <a:lnTo>
                  <a:pt x="256486" y="40386"/>
                </a:lnTo>
                <a:lnTo>
                  <a:pt x="256497" y="21949"/>
                </a:lnTo>
                <a:lnTo>
                  <a:pt x="253323" y="13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32688" y="4878323"/>
            <a:ext cx="464819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43355" y="5922264"/>
            <a:ext cx="443484" cy="443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010143" y="2563367"/>
            <a:ext cx="4182110" cy="4295140"/>
          </a:xfrm>
          <a:custGeom>
            <a:avLst/>
            <a:gdLst/>
            <a:ahLst/>
            <a:cxnLst/>
            <a:rect l="l" t="t" r="r" b="b"/>
            <a:pathLst>
              <a:path w="4182109" h="4295140">
                <a:moveTo>
                  <a:pt x="4014978" y="0"/>
                </a:moveTo>
                <a:lnTo>
                  <a:pt x="1134617" y="0"/>
                </a:lnTo>
                <a:lnTo>
                  <a:pt x="0" y="2269236"/>
                </a:lnTo>
                <a:lnTo>
                  <a:pt x="1012696" y="4294628"/>
                </a:lnTo>
                <a:lnTo>
                  <a:pt x="4136899" y="4294628"/>
                </a:lnTo>
                <a:lnTo>
                  <a:pt x="4181855" y="4204716"/>
                </a:lnTo>
                <a:lnTo>
                  <a:pt x="4181855" y="333755"/>
                </a:lnTo>
                <a:lnTo>
                  <a:pt x="4014978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  <a:alpha val="58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717401" y="6356603"/>
            <a:ext cx="171450" cy="2133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0208514" y="0"/>
            <a:ext cx="261620" cy="523240"/>
          </a:xfrm>
          <a:custGeom>
            <a:avLst/>
            <a:gdLst/>
            <a:ahLst/>
            <a:cxnLst/>
            <a:rect l="l" t="t" r="r" b="b"/>
            <a:pathLst>
              <a:path w="261620" h="523240">
                <a:moveTo>
                  <a:pt x="0" y="522732"/>
                </a:moveTo>
                <a:lnTo>
                  <a:pt x="261365" y="0"/>
                </a:lnTo>
              </a:path>
            </a:pathLst>
          </a:custGeom>
          <a:ln w="38100">
            <a:solidFill>
              <a:srgbClr val="21398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208514" y="522731"/>
            <a:ext cx="1983739" cy="1054100"/>
          </a:xfrm>
          <a:custGeom>
            <a:avLst/>
            <a:gdLst/>
            <a:ahLst/>
            <a:cxnLst/>
            <a:rect l="l" t="t" r="r" b="b"/>
            <a:pathLst>
              <a:path w="1983740" h="1054100">
                <a:moveTo>
                  <a:pt x="1983485" y="918972"/>
                </a:moveTo>
                <a:lnTo>
                  <a:pt x="1916049" y="1053845"/>
                </a:lnTo>
                <a:lnTo>
                  <a:pt x="526922" y="1053845"/>
                </a:lnTo>
                <a:lnTo>
                  <a:pt x="0" y="0"/>
                </a:lnTo>
              </a:path>
            </a:pathLst>
          </a:custGeom>
          <a:ln w="38100">
            <a:solidFill>
              <a:srgbClr val="213980"/>
            </a:solidFill>
            <a:prstDash val="dash"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1697100" y="2625853"/>
            <a:ext cx="1026491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Анализ </a:t>
            </a:r>
            <a:r>
              <a:rPr lang="ru-RU" sz="1400" b="1" spc="25" dirty="0" smtClean="0">
                <a:latin typeface="Century Gothic"/>
                <a:cs typeface="Century Gothic"/>
              </a:rPr>
              <a:t>диагностического тестирования, проверок остаточный знаний, итогов  текущей, промежуточной и итоговой аттестации, результаты практик и трудоустройства. </a:t>
            </a:r>
            <a:r>
              <a:rPr lang="ru-RU" sz="1400" b="1" spc="25" dirty="0">
                <a:solidFill>
                  <a:srgbClr val="052573"/>
                </a:solidFill>
                <a:latin typeface="Century Gothic"/>
                <a:cs typeface="Century Gothic"/>
              </a:rPr>
              <a:t>Анализ </a:t>
            </a:r>
            <a:r>
              <a:rPr lang="ru-RU" sz="1400" b="1" spc="25" dirty="0">
                <a:latin typeface="Century Gothic"/>
                <a:cs typeface="Century Gothic"/>
              </a:rPr>
              <a:t>выполнения требований ФГОС ВО к кадровому, материально-техническому и учебно-методическому обеспечению программ </a:t>
            </a:r>
            <a:r>
              <a:rPr lang="ru-RU" sz="1400" b="1" spc="25" dirty="0" err="1">
                <a:latin typeface="Century Gothic"/>
                <a:cs typeface="Century Gothic"/>
              </a:rPr>
              <a:t>бакалавриата</a:t>
            </a:r>
            <a:r>
              <a:rPr lang="ru-RU" sz="1400" b="1" spc="25" dirty="0">
                <a:latin typeface="Century Gothic"/>
                <a:cs typeface="Century Gothic"/>
              </a:rPr>
              <a:t> и </a:t>
            </a:r>
            <a:r>
              <a:rPr lang="ru-RU" sz="1400" b="1" spc="25" dirty="0" smtClean="0">
                <a:latin typeface="Century Gothic"/>
                <a:cs typeface="Century Gothic"/>
              </a:rPr>
              <a:t>специалитета</a:t>
            </a:r>
            <a:endParaRPr lang="ru-RU" sz="1400" dirty="0">
              <a:cs typeface="Calibri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804626" y="379564"/>
            <a:ext cx="9534698" cy="717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Вопросы УМС ТИ (ф) СВФУ в г. Нерюнгри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object 15"/>
          <p:cNvSpPr txBox="1"/>
          <p:nvPr/>
        </p:nvSpPr>
        <p:spPr>
          <a:xfrm>
            <a:off x="1697100" y="5797018"/>
            <a:ext cx="10084575" cy="897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Актуализация и утверждение учебно-методических материалов ОПОП, </a:t>
            </a:r>
            <a:r>
              <a:rPr lang="ru-RU" sz="1400" b="1" spc="25" dirty="0" smtClean="0">
                <a:latin typeface="Century Gothic"/>
                <a:cs typeface="Century Gothic"/>
              </a:rPr>
              <a:t>презентация онлайн-курсов, утверждение тематик ВКР, составов ГЭК, изданий </a:t>
            </a:r>
            <a:r>
              <a:rPr lang="ru-RU" sz="1400" b="1" spc="25" dirty="0">
                <a:latin typeface="Century Gothic"/>
                <a:cs typeface="Century Gothic"/>
              </a:rPr>
              <a:t>УМЛ, </a:t>
            </a:r>
            <a:r>
              <a:rPr lang="ru-RU" sz="1400" b="1" spc="25" dirty="0" smtClean="0">
                <a:latin typeface="Century Gothic"/>
                <a:cs typeface="Century Gothic"/>
              </a:rPr>
              <a:t>выборных дисциплин, проведения факультативов, планов </a:t>
            </a:r>
            <a:r>
              <a:rPr lang="ru-RU" sz="1400" b="1" spc="25" dirty="0">
                <a:latin typeface="Century Gothic"/>
                <a:cs typeface="Century Gothic"/>
              </a:rPr>
              <a:t>и отчетов работы </a:t>
            </a:r>
            <a:r>
              <a:rPr lang="ru-RU" sz="1400" b="1" spc="25" dirty="0" smtClean="0">
                <a:latin typeface="Century Gothic"/>
                <a:cs typeface="Century Gothic"/>
              </a:rPr>
              <a:t>лабораторий, планов и отчетов проведения открытых занятий</a:t>
            </a:r>
            <a:endParaRPr lang="ru-RU" sz="1400" dirty="0">
              <a:cs typeface="Calibri"/>
            </a:endParaRPr>
          </a:p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endParaRPr lang="ru-RU" sz="1400" dirty="0">
              <a:cs typeface="Calibri"/>
            </a:endParaRPr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0" y="985728"/>
            <a:ext cx="10572750" cy="15013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base">
              <a:lnSpc>
                <a:spcPct val="8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Arial" panose="020B0604020202020204" pitchFamily="34" charset="0"/>
              <a:buNone/>
            </a:pPr>
            <a:r>
              <a:rPr lang="ru-RU" altLang="ru-RU" dirty="0" smtClean="0">
                <a:solidFill>
                  <a:prstClr val="black"/>
                </a:solidFill>
                <a:latin typeface="Trebuchet MS"/>
              </a:rPr>
              <a:t>	</a:t>
            </a:r>
            <a:r>
              <a:rPr lang="ru-RU" altLang="ru-RU" sz="1800" b="1" dirty="0" smtClean="0">
                <a:latin typeface="Century Gothic" panose="020B0502020202020204" pitchFamily="34" charset="0"/>
              </a:rPr>
              <a:t>Деятельность УМС направлена на повышение качества организации учебно-методической работы в Институте, широкое обсуждение ведущими специалистами основных вопросов учебно-методического характера, плана издания учебной, учебно-методической литературы и подготовку рекомендаций для принятия решений по повышению эффективности и качества образовательной деятельности Ученым советом ТИ (ф) СВФУ и директоратом</a:t>
            </a:r>
            <a:r>
              <a:rPr lang="ru-RU" altLang="ru-RU" sz="1800" b="1" dirty="0">
                <a:latin typeface="Century Gothic" panose="020B0502020202020204" pitchFamily="34" charset="0"/>
              </a:rPr>
              <a:t>.</a:t>
            </a:r>
            <a:endParaRPr lang="ru-RU" altLang="ru-RU" sz="1800" b="1" dirty="0" smtClean="0">
              <a:latin typeface="Century Gothic" panose="020B0502020202020204" pitchFamily="34" charset="0"/>
            </a:endParaRPr>
          </a:p>
        </p:txBody>
      </p:sp>
      <p:sp>
        <p:nvSpPr>
          <p:cNvPr id="24" name="object 14"/>
          <p:cNvSpPr txBox="1"/>
          <p:nvPr/>
        </p:nvSpPr>
        <p:spPr>
          <a:xfrm>
            <a:off x="1697100" y="3686556"/>
            <a:ext cx="1026491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Утверждение плана </a:t>
            </a:r>
            <a:r>
              <a:rPr lang="ru-RU" sz="1400" b="1" spc="25" dirty="0" smtClean="0">
                <a:latin typeface="Century Gothic"/>
                <a:cs typeface="Century Gothic"/>
              </a:rPr>
              <a:t>разработки, лицензирования и аккредитации новых образовательных программ, внедрение модулей/дисциплин согласно рекомендательных писем Министерства науки и образования РФ, подготовка к прохождению </a:t>
            </a:r>
            <a:r>
              <a:rPr lang="ru-RU" sz="1400" b="1" spc="25" dirty="0" err="1" smtClean="0">
                <a:latin typeface="Century Gothic"/>
                <a:cs typeface="Century Gothic"/>
              </a:rPr>
              <a:t>аккредитационного</a:t>
            </a:r>
            <a:r>
              <a:rPr lang="ru-RU" sz="1400" b="1" spc="25" dirty="0" smtClean="0">
                <a:latin typeface="Century Gothic"/>
                <a:cs typeface="Century Gothic"/>
              </a:rPr>
              <a:t> мониторинга, профессионально-общественной аккредитации.</a:t>
            </a:r>
            <a:endParaRPr lang="ru-RU" sz="1400" dirty="0"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97100" y="4893701"/>
            <a:ext cx="9881553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chemeClr val="accent1">
                    <a:lumMod val="50000"/>
                  </a:schemeClr>
                </a:solidFill>
                <a:latin typeface="Century Gothic"/>
                <a:cs typeface="Century Gothic"/>
              </a:rPr>
              <a:t>Итоги</a:t>
            </a:r>
            <a:r>
              <a:rPr lang="ru-RU" sz="1400" b="1" spc="25" dirty="0" smtClean="0">
                <a:solidFill>
                  <a:schemeClr val="tx2"/>
                </a:solidFill>
                <a:latin typeface="Century Gothic"/>
                <a:cs typeface="Century Gothic"/>
              </a:rPr>
              <a:t> </a:t>
            </a:r>
            <a:r>
              <a:rPr lang="ru-RU" sz="1400" b="1" spc="25" dirty="0" smtClean="0">
                <a:latin typeface="Century Gothic"/>
                <a:cs typeface="Century Gothic"/>
              </a:rPr>
              <a:t>олимпиадной деятельности, ФИЭБ, НОКО и ВСОКО; обсуждение результатов анкетирования, мониторингов и проверок. </a:t>
            </a:r>
            <a:endParaRPr lang="ru-RU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4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207" y="1752454"/>
            <a:ext cx="3889585" cy="3353091"/>
          </a:xfrm>
          <a:prstGeom prst="rect">
            <a:avLst/>
          </a:prstGeom>
        </p:spPr>
      </p:pic>
      <p:sp>
        <p:nvSpPr>
          <p:cNvPr id="13" name="Блок-схема: подготовка 12"/>
          <p:cNvSpPr/>
          <p:nvPr/>
        </p:nvSpPr>
        <p:spPr>
          <a:xfrm>
            <a:off x="9176511" y="0"/>
            <a:ext cx="2990850" cy="2400300"/>
          </a:xfrm>
          <a:prstGeom prst="flowChartPreparation">
            <a:avLst/>
          </a:prstGeom>
          <a:solidFill>
            <a:schemeClr val="tx2">
              <a:lumMod val="40000"/>
              <a:lumOff val="60000"/>
              <a:alpha val="58000"/>
            </a:schemeClr>
          </a:solidFill>
          <a:ln>
            <a:solidFill>
              <a:srgbClr val="FFC000">
                <a:alpha val="1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829" y="1542123"/>
            <a:ext cx="4377307" cy="3773751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78730" y="2780806"/>
            <a:ext cx="3316904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внедрен</a:t>
            </a:r>
            <a:r>
              <a:rPr lang="ru-RU" sz="1400" b="1" spc="25" dirty="0" smtClean="0">
                <a:latin typeface="Century Gothic"/>
                <a:cs typeface="Century Gothic"/>
              </a:rPr>
              <a:t> </a:t>
            </a:r>
            <a:r>
              <a:rPr lang="ru-RU" sz="1400" b="1" spc="25" dirty="0">
                <a:latin typeface="Century Gothic"/>
                <a:cs typeface="Century Gothic"/>
              </a:rPr>
              <a:t>модуль «Обучение служением» в образовательные программы 44.03.05 «Педагогическое образование» (с двумя профилями подготовки) и 45.03.01 «Филология» </a:t>
            </a:r>
            <a:endParaRPr lang="ru-RU" sz="1400" dirty="0"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19010" y="3902964"/>
            <a:ext cx="471170" cy="250190"/>
          </a:xfrm>
          <a:custGeom>
            <a:avLst/>
            <a:gdLst/>
            <a:ahLst/>
            <a:cxnLst/>
            <a:rect l="l" t="t" r="r" b="b"/>
            <a:pathLst>
              <a:path w="471169" h="250189">
                <a:moveTo>
                  <a:pt x="467829" y="29844"/>
                </a:moveTo>
                <a:lnTo>
                  <a:pt x="3022" y="29844"/>
                </a:lnTo>
                <a:lnTo>
                  <a:pt x="0" y="32893"/>
                </a:lnTo>
                <a:lnTo>
                  <a:pt x="0" y="77724"/>
                </a:lnTo>
                <a:lnTo>
                  <a:pt x="3022" y="80772"/>
                </a:lnTo>
                <a:lnTo>
                  <a:pt x="429348" y="80772"/>
                </a:lnTo>
                <a:lnTo>
                  <a:pt x="429348" y="246887"/>
                </a:lnTo>
                <a:lnTo>
                  <a:pt x="432396" y="249936"/>
                </a:lnTo>
                <a:lnTo>
                  <a:pt x="440016" y="249936"/>
                </a:lnTo>
                <a:lnTo>
                  <a:pt x="443064" y="246887"/>
                </a:lnTo>
                <a:lnTo>
                  <a:pt x="443064" y="81280"/>
                </a:lnTo>
                <a:lnTo>
                  <a:pt x="467829" y="81280"/>
                </a:lnTo>
                <a:lnTo>
                  <a:pt x="470877" y="78231"/>
                </a:lnTo>
                <a:lnTo>
                  <a:pt x="470877" y="67691"/>
                </a:lnTo>
                <a:lnTo>
                  <a:pt x="14655" y="67691"/>
                </a:lnTo>
                <a:lnTo>
                  <a:pt x="14655" y="43434"/>
                </a:lnTo>
                <a:lnTo>
                  <a:pt x="470877" y="43434"/>
                </a:lnTo>
                <a:lnTo>
                  <a:pt x="470877" y="32893"/>
                </a:lnTo>
                <a:lnTo>
                  <a:pt x="467829" y="29844"/>
                </a:lnTo>
                <a:close/>
              </a:path>
              <a:path w="471169" h="250189">
                <a:moveTo>
                  <a:pt x="41973" y="80772"/>
                </a:moveTo>
                <a:lnTo>
                  <a:pt x="27825" y="80772"/>
                </a:lnTo>
                <a:lnTo>
                  <a:pt x="27825" y="115062"/>
                </a:lnTo>
                <a:lnTo>
                  <a:pt x="30848" y="118110"/>
                </a:lnTo>
                <a:lnTo>
                  <a:pt x="38442" y="118110"/>
                </a:lnTo>
                <a:lnTo>
                  <a:pt x="41973" y="115062"/>
                </a:lnTo>
                <a:lnTo>
                  <a:pt x="41973" y="80772"/>
                </a:lnTo>
                <a:close/>
              </a:path>
              <a:path w="471169" h="250189">
                <a:moveTo>
                  <a:pt x="470877" y="43434"/>
                </a:moveTo>
                <a:lnTo>
                  <a:pt x="457161" y="43434"/>
                </a:lnTo>
                <a:lnTo>
                  <a:pt x="457161" y="67691"/>
                </a:lnTo>
                <a:lnTo>
                  <a:pt x="470877" y="67691"/>
                </a:lnTo>
                <a:lnTo>
                  <a:pt x="470877" y="43434"/>
                </a:lnTo>
                <a:close/>
              </a:path>
              <a:path w="471169" h="250189">
                <a:moveTo>
                  <a:pt x="272084" y="0"/>
                </a:moveTo>
                <a:lnTo>
                  <a:pt x="199275" y="0"/>
                </a:lnTo>
                <a:lnTo>
                  <a:pt x="196253" y="3556"/>
                </a:lnTo>
                <a:lnTo>
                  <a:pt x="196253" y="29844"/>
                </a:lnTo>
                <a:lnTo>
                  <a:pt x="209892" y="29844"/>
                </a:lnTo>
                <a:lnTo>
                  <a:pt x="209892" y="14097"/>
                </a:lnTo>
                <a:lnTo>
                  <a:pt x="275132" y="14097"/>
                </a:lnTo>
                <a:lnTo>
                  <a:pt x="275132" y="3556"/>
                </a:lnTo>
                <a:lnTo>
                  <a:pt x="272084" y="0"/>
                </a:lnTo>
                <a:close/>
              </a:path>
              <a:path w="471169" h="250189">
                <a:moveTo>
                  <a:pt x="275132" y="14097"/>
                </a:moveTo>
                <a:lnTo>
                  <a:pt x="260997" y="14097"/>
                </a:lnTo>
                <a:lnTo>
                  <a:pt x="260997" y="29844"/>
                </a:lnTo>
                <a:lnTo>
                  <a:pt x="275132" y="29844"/>
                </a:lnTo>
                <a:lnTo>
                  <a:pt x="275132" y="14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24640" y="4000500"/>
            <a:ext cx="256540" cy="186055"/>
          </a:xfrm>
          <a:custGeom>
            <a:avLst/>
            <a:gdLst/>
            <a:ahLst/>
            <a:cxnLst/>
            <a:rect l="l" t="t" r="r" b="b"/>
            <a:pathLst>
              <a:path w="256540" h="186054">
                <a:moveTo>
                  <a:pt x="26144" y="134366"/>
                </a:moveTo>
                <a:lnTo>
                  <a:pt x="23089" y="134368"/>
                </a:lnTo>
                <a:lnTo>
                  <a:pt x="9611" y="138124"/>
                </a:lnTo>
                <a:lnTo>
                  <a:pt x="0" y="147915"/>
                </a:lnTo>
                <a:lnTo>
                  <a:pt x="111" y="166155"/>
                </a:lnTo>
                <a:lnTo>
                  <a:pt x="5024" y="178524"/>
                </a:lnTo>
                <a:lnTo>
                  <a:pt x="13427" y="185469"/>
                </a:lnTo>
                <a:lnTo>
                  <a:pt x="30546" y="184181"/>
                </a:lnTo>
                <a:lnTo>
                  <a:pt x="42175" y="177933"/>
                </a:lnTo>
                <a:lnTo>
                  <a:pt x="44151" y="174751"/>
                </a:lnTo>
                <a:lnTo>
                  <a:pt x="14562" y="174751"/>
                </a:lnTo>
                <a:lnTo>
                  <a:pt x="8517" y="169291"/>
                </a:lnTo>
                <a:lnTo>
                  <a:pt x="8517" y="154558"/>
                </a:lnTo>
                <a:lnTo>
                  <a:pt x="14054" y="148589"/>
                </a:lnTo>
                <a:lnTo>
                  <a:pt x="45134" y="148589"/>
                </a:lnTo>
                <a:lnTo>
                  <a:pt x="42483" y="143790"/>
                </a:lnTo>
                <a:lnTo>
                  <a:pt x="48450" y="135889"/>
                </a:lnTo>
                <a:lnTo>
                  <a:pt x="31682" y="135889"/>
                </a:lnTo>
                <a:lnTo>
                  <a:pt x="29142" y="135381"/>
                </a:lnTo>
                <a:lnTo>
                  <a:pt x="26144" y="134366"/>
                </a:lnTo>
                <a:close/>
              </a:path>
              <a:path w="256540" h="186054">
                <a:moveTo>
                  <a:pt x="45134" y="148589"/>
                </a:moveTo>
                <a:lnTo>
                  <a:pt x="29142" y="148589"/>
                </a:lnTo>
                <a:lnTo>
                  <a:pt x="34679" y="154050"/>
                </a:lnTo>
                <a:lnTo>
                  <a:pt x="34679" y="169291"/>
                </a:lnTo>
                <a:lnTo>
                  <a:pt x="28634" y="174751"/>
                </a:lnTo>
                <a:lnTo>
                  <a:pt x="44151" y="174751"/>
                </a:lnTo>
                <a:lnTo>
                  <a:pt x="48273" y="168115"/>
                </a:lnTo>
                <a:lnTo>
                  <a:pt x="47377" y="152651"/>
                </a:lnTo>
                <a:lnTo>
                  <a:pt x="45134" y="148589"/>
                </a:lnTo>
                <a:close/>
              </a:path>
              <a:path w="256540" h="186054">
                <a:moveTo>
                  <a:pt x="132152" y="90931"/>
                </a:moveTo>
                <a:lnTo>
                  <a:pt x="104605" y="90931"/>
                </a:lnTo>
                <a:lnTo>
                  <a:pt x="141829" y="111632"/>
                </a:lnTo>
                <a:lnTo>
                  <a:pt x="141829" y="113156"/>
                </a:lnTo>
                <a:lnTo>
                  <a:pt x="141321" y="114173"/>
                </a:lnTo>
                <a:lnTo>
                  <a:pt x="141321" y="116205"/>
                </a:lnTo>
                <a:lnTo>
                  <a:pt x="144983" y="129852"/>
                </a:lnTo>
                <a:lnTo>
                  <a:pt x="154628" y="139544"/>
                </a:lnTo>
                <a:lnTo>
                  <a:pt x="172696" y="139353"/>
                </a:lnTo>
                <a:lnTo>
                  <a:pt x="185081" y="134366"/>
                </a:lnTo>
                <a:lnTo>
                  <a:pt x="189197" y="129412"/>
                </a:lnTo>
                <a:lnTo>
                  <a:pt x="159952" y="129412"/>
                </a:lnTo>
                <a:lnTo>
                  <a:pt x="153906" y="123825"/>
                </a:lnTo>
                <a:lnTo>
                  <a:pt x="153906" y="109093"/>
                </a:lnTo>
                <a:lnTo>
                  <a:pt x="159444" y="102997"/>
                </a:lnTo>
                <a:lnTo>
                  <a:pt x="189798" y="102997"/>
                </a:lnTo>
                <a:lnTo>
                  <a:pt x="188635" y="100216"/>
                </a:lnTo>
                <a:lnTo>
                  <a:pt x="189527" y="99060"/>
                </a:lnTo>
                <a:lnTo>
                  <a:pt x="146858" y="99060"/>
                </a:lnTo>
                <a:lnTo>
                  <a:pt x="132152" y="90931"/>
                </a:lnTo>
                <a:close/>
              </a:path>
              <a:path w="256540" h="186054">
                <a:moveTo>
                  <a:pt x="100694" y="47024"/>
                </a:moveTo>
                <a:lnTo>
                  <a:pt x="82719" y="47139"/>
                </a:lnTo>
                <a:lnTo>
                  <a:pt x="70377" y="52095"/>
                </a:lnTo>
                <a:lnTo>
                  <a:pt x="63358" y="60555"/>
                </a:lnTo>
                <a:lnTo>
                  <a:pt x="63123" y="77095"/>
                </a:lnTo>
                <a:lnTo>
                  <a:pt x="66884" y="86051"/>
                </a:lnTo>
                <a:lnTo>
                  <a:pt x="31682" y="135889"/>
                </a:lnTo>
                <a:lnTo>
                  <a:pt x="48450" y="135889"/>
                </a:lnTo>
                <a:lnTo>
                  <a:pt x="78951" y="95504"/>
                </a:lnTo>
                <a:lnTo>
                  <a:pt x="96254" y="95504"/>
                </a:lnTo>
                <a:lnTo>
                  <a:pt x="99576" y="93980"/>
                </a:lnTo>
                <a:lnTo>
                  <a:pt x="104605" y="90931"/>
                </a:lnTo>
                <a:lnTo>
                  <a:pt x="132152" y="90931"/>
                </a:lnTo>
                <a:lnTo>
                  <a:pt x="118366" y="83312"/>
                </a:lnTo>
                <a:lnTo>
                  <a:pt x="79459" y="83312"/>
                </a:lnTo>
                <a:lnTo>
                  <a:pt x="73427" y="77850"/>
                </a:lnTo>
                <a:lnTo>
                  <a:pt x="73427" y="63118"/>
                </a:lnTo>
                <a:lnTo>
                  <a:pt x="78951" y="56642"/>
                </a:lnTo>
                <a:lnTo>
                  <a:pt x="110370" y="56642"/>
                </a:lnTo>
                <a:lnTo>
                  <a:pt x="100694" y="47024"/>
                </a:lnTo>
                <a:close/>
              </a:path>
              <a:path w="256540" h="186054">
                <a:moveTo>
                  <a:pt x="189798" y="102997"/>
                </a:moveTo>
                <a:lnTo>
                  <a:pt x="174531" y="102997"/>
                </a:lnTo>
                <a:lnTo>
                  <a:pt x="180068" y="108585"/>
                </a:lnTo>
                <a:lnTo>
                  <a:pt x="180068" y="123825"/>
                </a:lnTo>
                <a:lnTo>
                  <a:pt x="174023" y="129412"/>
                </a:lnTo>
                <a:lnTo>
                  <a:pt x="189197" y="129412"/>
                </a:lnTo>
                <a:lnTo>
                  <a:pt x="192110" y="125907"/>
                </a:lnTo>
                <a:lnTo>
                  <a:pt x="192260" y="116205"/>
                </a:lnTo>
                <a:lnTo>
                  <a:pt x="192347" y="109093"/>
                </a:lnTo>
                <a:lnTo>
                  <a:pt x="189798" y="102997"/>
                </a:lnTo>
                <a:close/>
              </a:path>
              <a:path w="256540" h="186054">
                <a:moveTo>
                  <a:pt x="170010" y="88900"/>
                </a:moveTo>
                <a:lnTo>
                  <a:pt x="159444" y="88900"/>
                </a:lnTo>
                <a:lnTo>
                  <a:pt x="151887" y="92963"/>
                </a:lnTo>
                <a:lnTo>
                  <a:pt x="146858" y="99060"/>
                </a:lnTo>
                <a:lnTo>
                  <a:pt x="189527" y="99060"/>
                </a:lnTo>
                <a:lnTo>
                  <a:pt x="196184" y="90424"/>
                </a:lnTo>
                <a:lnTo>
                  <a:pt x="175547" y="90424"/>
                </a:lnTo>
                <a:lnTo>
                  <a:pt x="173007" y="89916"/>
                </a:lnTo>
                <a:lnTo>
                  <a:pt x="170010" y="88900"/>
                </a:lnTo>
                <a:close/>
              </a:path>
              <a:path w="256540" h="186054">
                <a:moveTo>
                  <a:pt x="96254" y="95504"/>
                </a:moveTo>
                <a:lnTo>
                  <a:pt x="78951" y="95504"/>
                </a:lnTo>
                <a:lnTo>
                  <a:pt x="81453" y="96012"/>
                </a:lnTo>
                <a:lnTo>
                  <a:pt x="84488" y="96519"/>
                </a:lnTo>
                <a:lnTo>
                  <a:pt x="94039" y="96519"/>
                </a:lnTo>
                <a:lnTo>
                  <a:pt x="96254" y="95504"/>
                </a:lnTo>
                <a:close/>
              </a:path>
              <a:path w="256540" h="186054">
                <a:moveTo>
                  <a:pt x="233383" y="0"/>
                </a:moveTo>
                <a:lnTo>
                  <a:pt x="220151" y="3826"/>
                </a:lnTo>
                <a:lnTo>
                  <a:pt x="210649" y="13779"/>
                </a:lnTo>
                <a:lnTo>
                  <a:pt x="209124" y="31467"/>
                </a:lnTo>
                <a:lnTo>
                  <a:pt x="211659" y="41102"/>
                </a:lnTo>
                <a:lnTo>
                  <a:pt x="175547" y="90424"/>
                </a:lnTo>
                <a:lnTo>
                  <a:pt x="196184" y="90424"/>
                </a:lnTo>
                <a:lnTo>
                  <a:pt x="225357" y="52577"/>
                </a:lnTo>
                <a:lnTo>
                  <a:pt x="237141" y="52577"/>
                </a:lnTo>
                <a:lnTo>
                  <a:pt x="247013" y="49909"/>
                </a:lnTo>
                <a:lnTo>
                  <a:pt x="256486" y="40386"/>
                </a:lnTo>
                <a:lnTo>
                  <a:pt x="226843" y="40386"/>
                </a:lnTo>
                <a:lnTo>
                  <a:pt x="220289" y="34925"/>
                </a:lnTo>
                <a:lnTo>
                  <a:pt x="220289" y="20193"/>
                </a:lnTo>
                <a:lnTo>
                  <a:pt x="225827" y="13716"/>
                </a:lnTo>
                <a:lnTo>
                  <a:pt x="253323" y="13716"/>
                </a:lnTo>
                <a:lnTo>
                  <a:pt x="251657" y="9391"/>
                </a:lnTo>
                <a:lnTo>
                  <a:pt x="243379" y="2194"/>
                </a:lnTo>
                <a:lnTo>
                  <a:pt x="233383" y="0"/>
                </a:lnTo>
                <a:close/>
              </a:path>
              <a:path w="256540" h="186054">
                <a:moveTo>
                  <a:pt x="110370" y="56642"/>
                </a:moveTo>
                <a:lnTo>
                  <a:pt x="94039" y="56642"/>
                </a:lnTo>
                <a:lnTo>
                  <a:pt x="99576" y="62611"/>
                </a:lnTo>
                <a:lnTo>
                  <a:pt x="99576" y="77850"/>
                </a:lnTo>
                <a:lnTo>
                  <a:pt x="94039" y="83312"/>
                </a:lnTo>
                <a:lnTo>
                  <a:pt x="118366" y="83312"/>
                </a:lnTo>
                <a:lnTo>
                  <a:pt x="112162" y="79882"/>
                </a:lnTo>
                <a:lnTo>
                  <a:pt x="113647" y="76326"/>
                </a:lnTo>
                <a:lnTo>
                  <a:pt x="114155" y="73279"/>
                </a:lnTo>
                <a:lnTo>
                  <a:pt x="114155" y="70231"/>
                </a:lnTo>
                <a:lnTo>
                  <a:pt x="110425" y="56697"/>
                </a:lnTo>
                <a:close/>
              </a:path>
              <a:path w="256540" h="186054">
                <a:moveTo>
                  <a:pt x="237141" y="52577"/>
                </a:moveTo>
                <a:lnTo>
                  <a:pt x="225357" y="52577"/>
                </a:lnTo>
                <a:lnTo>
                  <a:pt x="227859" y="53086"/>
                </a:lnTo>
                <a:lnTo>
                  <a:pt x="230856" y="53593"/>
                </a:lnTo>
                <a:lnTo>
                  <a:pt x="233383" y="53593"/>
                </a:lnTo>
                <a:lnTo>
                  <a:pt x="237141" y="52577"/>
                </a:lnTo>
                <a:close/>
              </a:path>
              <a:path w="256540" h="186054">
                <a:moveTo>
                  <a:pt x="253323" y="13716"/>
                </a:moveTo>
                <a:lnTo>
                  <a:pt x="240952" y="13716"/>
                </a:lnTo>
                <a:lnTo>
                  <a:pt x="247010" y="19685"/>
                </a:lnTo>
                <a:lnTo>
                  <a:pt x="247010" y="33908"/>
                </a:lnTo>
                <a:lnTo>
                  <a:pt x="240444" y="40386"/>
                </a:lnTo>
                <a:lnTo>
                  <a:pt x="256486" y="40386"/>
                </a:lnTo>
                <a:lnTo>
                  <a:pt x="256497" y="21949"/>
                </a:lnTo>
                <a:lnTo>
                  <a:pt x="253323" y="13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717401" y="6356603"/>
            <a:ext cx="171450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337911" y="2827147"/>
            <a:ext cx="3664260" cy="1266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000" b="1" dirty="0" smtClean="0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+mj-cs"/>
              </a:rPr>
              <a:t>Актуализация и совершенствование ОПОП 202</a:t>
            </a:r>
            <a:r>
              <a:rPr lang="en-US" sz="4000" b="1" dirty="0" smtClean="0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+mj-cs"/>
              </a:rPr>
              <a:t>4</a:t>
            </a:r>
            <a:r>
              <a:rPr lang="ru-RU" sz="4000" b="1" dirty="0" smtClean="0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+mj-cs"/>
              </a:rPr>
              <a:t>-202</a:t>
            </a:r>
            <a:r>
              <a:rPr lang="en-US" sz="4000" b="1" dirty="0" smtClean="0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+mj-cs"/>
              </a:rPr>
              <a:t>5</a:t>
            </a:r>
            <a:r>
              <a:rPr lang="ru-RU" sz="4000" b="1" dirty="0" smtClean="0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lang="ru-RU" sz="4000" b="1" dirty="0" err="1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+mj-cs"/>
              </a:rPr>
              <a:t>уч.г</a:t>
            </a:r>
            <a:r>
              <a:rPr lang="ru-RU" sz="4000" b="1" dirty="0">
                <a:solidFill>
                  <a:schemeClr val="bg2"/>
                </a:solidFill>
                <a:latin typeface="Century Gothic" panose="020B0502020202020204" pitchFamily="34" charset="0"/>
                <a:ea typeface="+mj-ea"/>
                <a:cs typeface="+mj-cs"/>
              </a:rPr>
              <a:t>.:</a:t>
            </a:r>
          </a:p>
        </p:txBody>
      </p:sp>
      <p:sp>
        <p:nvSpPr>
          <p:cNvPr id="31" name="object 15"/>
          <p:cNvSpPr txBox="1"/>
          <p:nvPr/>
        </p:nvSpPr>
        <p:spPr>
          <a:xfrm>
            <a:off x="8405331" y="2876986"/>
            <a:ext cx="3223326" cy="9618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введен </a:t>
            </a:r>
            <a:r>
              <a:rPr lang="ru-RU" sz="1400" b="1" spc="25" dirty="0">
                <a:latin typeface="Century Gothic"/>
                <a:cs typeface="Century Gothic"/>
              </a:rPr>
              <a:t>для студентов 1 курса </a:t>
            </a:r>
            <a:r>
              <a:rPr lang="ru-RU" sz="1400" b="1" spc="25" dirty="0" smtClean="0">
                <a:latin typeface="Century Gothic"/>
                <a:cs typeface="Century Gothic"/>
              </a:rPr>
              <a:t>факультатив </a:t>
            </a:r>
            <a:r>
              <a:rPr lang="ru-RU" sz="1400" b="1" spc="25" dirty="0">
                <a:latin typeface="Century Gothic"/>
                <a:cs typeface="Century Gothic"/>
              </a:rPr>
              <a:t>«Развитие </a:t>
            </a:r>
            <a:r>
              <a:rPr lang="ru-RU" sz="1400" b="1" spc="25" dirty="0" err="1">
                <a:latin typeface="Century Gothic"/>
                <a:cs typeface="Century Gothic"/>
              </a:rPr>
              <a:t>soft</a:t>
            </a:r>
            <a:r>
              <a:rPr lang="ru-RU" sz="1400" b="1" spc="25" dirty="0">
                <a:latin typeface="Century Gothic"/>
                <a:cs typeface="Century Gothic"/>
              </a:rPr>
              <a:t> </a:t>
            </a:r>
            <a:r>
              <a:rPr lang="ru-RU" sz="1400" b="1" spc="25" dirty="0" err="1">
                <a:latin typeface="Century Gothic"/>
                <a:cs typeface="Century Gothic"/>
              </a:rPr>
              <a:t>skills</a:t>
            </a:r>
            <a:r>
              <a:rPr lang="ru-RU" sz="1400" b="1" spc="25" dirty="0">
                <a:latin typeface="Century Gothic"/>
                <a:cs typeface="Century Gothic"/>
              </a:rPr>
              <a:t>», направленный на формирование </a:t>
            </a:r>
            <a:r>
              <a:rPr lang="ru-RU" sz="1400" b="1" spc="25" dirty="0" err="1">
                <a:latin typeface="Century Gothic"/>
                <a:cs typeface="Century Gothic"/>
              </a:rPr>
              <a:t>надпрофессиональных</a:t>
            </a:r>
            <a:r>
              <a:rPr lang="ru-RU" sz="1400" b="1" spc="25" dirty="0">
                <a:latin typeface="Century Gothic"/>
                <a:cs typeface="Century Gothic"/>
              </a:rPr>
              <a:t> навыков и умений</a:t>
            </a:r>
          </a:p>
        </p:txBody>
      </p:sp>
      <p:sp>
        <p:nvSpPr>
          <p:cNvPr id="28" name="object 15"/>
          <p:cNvSpPr txBox="1"/>
          <p:nvPr/>
        </p:nvSpPr>
        <p:spPr>
          <a:xfrm>
            <a:off x="2239703" y="4976684"/>
            <a:ext cx="2686031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>
                <a:solidFill>
                  <a:srgbClr val="052573"/>
                </a:solidFill>
                <a:latin typeface="Century Gothic"/>
                <a:cs typeface="Century Gothic"/>
              </a:rPr>
              <a:t>р</a:t>
            </a: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азработано </a:t>
            </a:r>
            <a:r>
              <a:rPr lang="ru-RU" sz="1400" b="1" spc="25" dirty="0" smtClean="0">
                <a:latin typeface="Century Gothic"/>
                <a:cs typeface="Century Gothic"/>
              </a:rPr>
              <a:t>11 базовых учебных планов</a:t>
            </a:r>
            <a:endParaRPr lang="ru-RU" sz="1400" b="1" spc="25" dirty="0">
              <a:latin typeface="Century Gothic"/>
              <a:cs typeface="Century Gothic"/>
            </a:endParaRPr>
          </a:p>
        </p:txBody>
      </p:sp>
      <p:sp>
        <p:nvSpPr>
          <p:cNvPr id="32" name="object 15"/>
          <p:cNvSpPr txBox="1"/>
          <p:nvPr/>
        </p:nvSpPr>
        <p:spPr>
          <a:xfrm>
            <a:off x="7942597" y="4908387"/>
            <a:ext cx="3271012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разработаны </a:t>
            </a:r>
            <a:r>
              <a:rPr lang="ru-RU" sz="1400" b="1" spc="25" dirty="0" err="1" smtClean="0">
                <a:latin typeface="Century Gothic"/>
                <a:cs typeface="Century Gothic"/>
              </a:rPr>
              <a:t>ИУПы</a:t>
            </a:r>
            <a:r>
              <a:rPr lang="ru-RU" sz="1400" b="1" spc="25" dirty="0" smtClean="0">
                <a:latin typeface="Century Gothic"/>
                <a:cs typeface="Century Gothic"/>
              </a:rPr>
              <a:t> ускоренной заочной формы обучения для 34 студентов </a:t>
            </a:r>
            <a:endParaRPr lang="ru-RU" sz="1400" b="1" spc="25" dirty="0">
              <a:latin typeface="Century Gothic"/>
              <a:cs typeface="Century Gothic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5664" y="5772818"/>
            <a:ext cx="2017951" cy="1085182"/>
          </a:xfrm>
          <a:prstGeom prst="rect">
            <a:avLst/>
          </a:prstGeom>
        </p:spPr>
      </p:pic>
      <p:sp>
        <p:nvSpPr>
          <p:cNvPr id="23" name="object 15"/>
          <p:cNvSpPr txBox="1"/>
          <p:nvPr/>
        </p:nvSpPr>
        <p:spPr>
          <a:xfrm>
            <a:off x="3348678" y="5853732"/>
            <a:ext cx="627611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Введены </a:t>
            </a:r>
            <a:r>
              <a:rPr lang="ru-RU" sz="1400" b="1" spc="25" dirty="0" smtClean="0">
                <a:latin typeface="Century Gothic"/>
                <a:cs typeface="Century Gothic"/>
              </a:rPr>
              <a:t>дисциплины</a:t>
            </a:r>
            <a:r>
              <a:rPr lang="ru-RU" sz="1400" b="1" spc="25" dirty="0">
                <a:latin typeface="Century Gothic"/>
                <a:cs typeface="Century Gothic"/>
              </a:rPr>
              <a:t>, направленные на  формирование у обучающихся понимания концепции устойчивого развития, принципов и целей устойчивого развития в сфере будущей профессиональной деятельности</a:t>
            </a:r>
          </a:p>
        </p:txBody>
      </p:sp>
      <p:sp>
        <p:nvSpPr>
          <p:cNvPr id="24" name="object 15"/>
          <p:cNvSpPr txBox="1"/>
          <p:nvPr/>
        </p:nvSpPr>
        <p:spPr>
          <a:xfrm>
            <a:off x="1768271" y="813419"/>
            <a:ext cx="3316904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актуализировано</a:t>
            </a:r>
            <a:r>
              <a:rPr lang="ru-RU" sz="1400" b="1" spc="25" dirty="0" smtClean="0">
                <a:latin typeface="Century Gothic"/>
                <a:cs typeface="Century Gothic"/>
              </a:rPr>
              <a:t> </a:t>
            </a:r>
            <a:r>
              <a:rPr lang="ru-RU" sz="1400" b="1" spc="25" dirty="0">
                <a:latin typeface="Century Gothic"/>
                <a:cs typeface="Century Gothic"/>
              </a:rPr>
              <a:t>содержание ОПОП по УГН 44.00.00 с учетом концепции «Ядро высшего педагогического образования»</a:t>
            </a:r>
          </a:p>
        </p:txBody>
      </p:sp>
      <p:sp>
        <p:nvSpPr>
          <p:cNvPr id="26" name="object 15"/>
          <p:cNvSpPr txBox="1"/>
          <p:nvPr/>
        </p:nvSpPr>
        <p:spPr>
          <a:xfrm>
            <a:off x="7580821" y="855475"/>
            <a:ext cx="3316904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>
              <a:lnSpc>
                <a:spcPts val="1510"/>
              </a:lnSpc>
              <a:spcBef>
                <a:spcPts val="985"/>
              </a:spcBef>
            </a:pPr>
            <a:r>
              <a:rPr lang="ru-RU" sz="1400" b="1" spc="25" dirty="0" smtClean="0">
                <a:solidFill>
                  <a:srgbClr val="052573"/>
                </a:solidFill>
                <a:latin typeface="Century Gothic"/>
                <a:cs typeface="Century Gothic"/>
              </a:rPr>
              <a:t>Введен </a:t>
            </a:r>
            <a:r>
              <a:rPr lang="ru-RU" sz="1400" b="1" spc="25" dirty="0" smtClean="0">
                <a:latin typeface="Century Gothic"/>
                <a:cs typeface="Century Gothic"/>
              </a:rPr>
              <a:t>модуль </a:t>
            </a:r>
            <a:r>
              <a:rPr lang="ru-RU" sz="1400" b="1" spc="25" dirty="0">
                <a:latin typeface="Century Gothic"/>
                <a:cs typeface="Century Gothic"/>
              </a:rPr>
              <a:t>«Великая Отечественная война: без срока давности</a:t>
            </a:r>
            <a:r>
              <a:rPr lang="ru-RU" sz="1400" b="1" spc="25" dirty="0" smtClean="0">
                <a:latin typeface="Century Gothic"/>
                <a:cs typeface="Century Gothic"/>
              </a:rPr>
              <a:t>» в ОПОП </a:t>
            </a:r>
            <a:r>
              <a:rPr lang="ru-RU" sz="1400" b="1" spc="25" dirty="0">
                <a:latin typeface="Century Gothic"/>
                <a:cs typeface="Century Gothic"/>
              </a:rPr>
              <a:t>по УГН </a:t>
            </a:r>
            <a:r>
              <a:rPr lang="ru-RU" sz="1400" b="1" spc="25" dirty="0" smtClean="0">
                <a:latin typeface="Century Gothic"/>
                <a:cs typeface="Century Gothic"/>
              </a:rPr>
              <a:t>44.00.00</a:t>
            </a:r>
            <a:endParaRPr lang="ru-RU" sz="1400" b="1" spc="25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0206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750" y="90806"/>
            <a:ext cx="10515600" cy="133032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В </a:t>
            </a:r>
            <a:r>
              <a:rPr lang="ru-RU" b="1" dirty="0" smtClean="0">
                <a:solidFill>
                  <a:schemeClr val="tx1"/>
                </a:solidFill>
              </a:rPr>
              <a:t>202</a:t>
            </a:r>
            <a:r>
              <a:rPr lang="en-US" b="1" dirty="0" smtClean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-202</a:t>
            </a:r>
            <a:r>
              <a:rPr lang="en-US" b="1" dirty="0" smtClean="0">
                <a:solidFill>
                  <a:schemeClr val="tx1"/>
                </a:solidFill>
              </a:rPr>
              <a:t>5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уч.г. всего </a:t>
            </a:r>
            <a:r>
              <a:rPr lang="ru-RU" b="1" dirty="0" smtClean="0">
                <a:solidFill>
                  <a:schemeClr val="tx1"/>
                </a:solidFill>
              </a:rPr>
              <a:t>актуализировано и утверждено: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578054713"/>
              </p:ext>
            </p:extLst>
          </p:nvPr>
        </p:nvGraphicFramePr>
        <p:xfrm>
          <a:off x="266007" y="1255222"/>
          <a:ext cx="11795760" cy="5286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295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767" y="411712"/>
            <a:ext cx="11242041" cy="5499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Профессионально-общественная аккредитация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006" y="1105592"/>
            <a:ext cx="11607801" cy="287620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целях проведения независимой объективной оценки качества подготовки выпускников, повышения качества реализуемых образовательных программ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весной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2025 г. была проведена профессионально-общественная аккредитация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и по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результатам проведенного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самообследования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образовательных программ, камеральной проверки экспертными комиссиями ООО «Агентство по аккредитации, развитию и оценке квалификаций» Техническим институтом были получены Свидетельства о ПОА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 специальности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21.05.04 «Горное дело»,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подготовки 13.03.02 «Электроэнергетика и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электротехника», направлению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подготовки 09.03.03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«Прикладная информатика».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" y="4202386"/>
            <a:ext cx="3756139" cy="26556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353" y="4222597"/>
            <a:ext cx="3728470" cy="26354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34" y="4059177"/>
            <a:ext cx="3862253" cy="273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21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919010" y="3902964"/>
            <a:ext cx="471170" cy="250190"/>
          </a:xfrm>
          <a:custGeom>
            <a:avLst/>
            <a:gdLst/>
            <a:ahLst/>
            <a:cxnLst/>
            <a:rect l="l" t="t" r="r" b="b"/>
            <a:pathLst>
              <a:path w="471169" h="250189">
                <a:moveTo>
                  <a:pt x="467829" y="29844"/>
                </a:moveTo>
                <a:lnTo>
                  <a:pt x="3022" y="29844"/>
                </a:lnTo>
                <a:lnTo>
                  <a:pt x="0" y="32893"/>
                </a:lnTo>
                <a:lnTo>
                  <a:pt x="0" y="77724"/>
                </a:lnTo>
                <a:lnTo>
                  <a:pt x="3022" y="80772"/>
                </a:lnTo>
                <a:lnTo>
                  <a:pt x="429348" y="80772"/>
                </a:lnTo>
                <a:lnTo>
                  <a:pt x="429348" y="246887"/>
                </a:lnTo>
                <a:lnTo>
                  <a:pt x="432396" y="249936"/>
                </a:lnTo>
                <a:lnTo>
                  <a:pt x="440016" y="249936"/>
                </a:lnTo>
                <a:lnTo>
                  <a:pt x="443064" y="246887"/>
                </a:lnTo>
                <a:lnTo>
                  <a:pt x="443064" y="81280"/>
                </a:lnTo>
                <a:lnTo>
                  <a:pt x="467829" y="81280"/>
                </a:lnTo>
                <a:lnTo>
                  <a:pt x="470877" y="78231"/>
                </a:lnTo>
                <a:lnTo>
                  <a:pt x="470877" y="67691"/>
                </a:lnTo>
                <a:lnTo>
                  <a:pt x="14655" y="67691"/>
                </a:lnTo>
                <a:lnTo>
                  <a:pt x="14655" y="43434"/>
                </a:lnTo>
                <a:lnTo>
                  <a:pt x="470877" y="43434"/>
                </a:lnTo>
                <a:lnTo>
                  <a:pt x="470877" y="32893"/>
                </a:lnTo>
                <a:lnTo>
                  <a:pt x="467829" y="29844"/>
                </a:lnTo>
                <a:close/>
              </a:path>
              <a:path w="471169" h="250189">
                <a:moveTo>
                  <a:pt x="41973" y="80772"/>
                </a:moveTo>
                <a:lnTo>
                  <a:pt x="27825" y="80772"/>
                </a:lnTo>
                <a:lnTo>
                  <a:pt x="27825" y="115062"/>
                </a:lnTo>
                <a:lnTo>
                  <a:pt x="30848" y="118110"/>
                </a:lnTo>
                <a:lnTo>
                  <a:pt x="38442" y="118110"/>
                </a:lnTo>
                <a:lnTo>
                  <a:pt x="41973" y="115062"/>
                </a:lnTo>
                <a:lnTo>
                  <a:pt x="41973" y="80772"/>
                </a:lnTo>
                <a:close/>
              </a:path>
              <a:path w="471169" h="250189">
                <a:moveTo>
                  <a:pt x="470877" y="43434"/>
                </a:moveTo>
                <a:lnTo>
                  <a:pt x="457161" y="43434"/>
                </a:lnTo>
                <a:lnTo>
                  <a:pt x="457161" y="67691"/>
                </a:lnTo>
                <a:lnTo>
                  <a:pt x="470877" y="67691"/>
                </a:lnTo>
                <a:lnTo>
                  <a:pt x="470877" y="43434"/>
                </a:lnTo>
                <a:close/>
              </a:path>
              <a:path w="471169" h="250189">
                <a:moveTo>
                  <a:pt x="272084" y="0"/>
                </a:moveTo>
                <a:lnTo>
                  <a:pt x="199275" y="0"/>
                </a:lnTo>
                <a:lnTo>
                  <a:pt x="196253" y="3556"/>
                </a:lnTo>
                <a:lnTo>
                  <a:pt x="196253" y="29844"/>
                </a:lnTo>
                <a:lnTo>
                  <a:pt x="209892" y="29844"/>
                </a:lnTo>
                <a:lnTo>
                  <a:pt x="209892" y="14097"/>
                </a:lnTo>
                <a:lnTo>
                  <a:pt x="275132" y="14097"/>
                </a:lnTo>
                <a:lnTo>
                  <a:pt x="275132" y="3556"/>
                </a:lnTo>
                <a:lnTo>
                  <a:pt x="272084" y="0"/>
                </a:lnTo>
                <a:close/>
              </a:path>
              <a:path w="471169" h="250189">
                <a:moveTo>
                  <a:pt x="275132" y="14097"/>
                </a:moveTo>
                <a:lnTo>
                  <a:pt x="260997" y="14097"/>
                </a:lnTo>
                <a:lnTo>
                  <a:pt x="260997" y="29844"/>
                </a:lnTo>
                <a:lnTo>
                  <a:pt x="275132" y="29844"/>
                </a:lnTo>
                <a:lnTo>
                  <a:pt x="275132" y="140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19010" y="4034028"/>
            <a:ext cx="471170" cy="338455"/>
          </a:xfrm>
          <a:custGeom>
            <a:avLst/>
            <a:gdLst/>
            <a:ahLst/>
            <a:cxnLst/>
            <a:rect l="l" t="t" r="r" b="b"/>
            <a:pathLst>
              <a:path w="471169" h="338454">
                <a:moveTo>
                  <a:pt x="163880" y="224663"/>
                </a:moveTo>
                <a:lnTo>
                  <a:pt x="148170" y="224663"/>
                </a:lnTo>
                <a:lnTo>
                  <a:pt x="91033" y="328168"/>
                </a:lnTo>
                <a:lnTo>
                  <a:pt x="90017" y="330200"/>
                </a:lnTo>
                <a:lnTo>
                  <a:pt x="90017" y="332740"/>
                </a:lnTo>
                <a:lnTo>
                  <a:pt x="91033" y="335280"/>
                </a:lnTo>
                <a:lnTo>
                  <a:pt x="92570" y="336804"/>
                </a:lnTo>
                <a:lnTo>
                  <a:pt x="95072" y="338328"/>
                </a:lnTo>
                <a:lnTo>
                  <a:pt x="135547" y="338328"/>
                </a:lnTo>
                <a:lnTo>
                  <a:pt x="138061" y="336804"/>
                </a:lnTo>
                <a:lnTo>
                  <a:pt x="139077" y="334264"/>
                </a:lnTo>
                <a:lnTo>
                  <a:pt x="144576" y="324104"/>
                </a:lnTo>
                <a:lnTo>
                  <a:pt x="109258" y="324104"/>
                </a:lnTo>
                <a:lnTo>
                  <a:pt x="163880" y="224663"/>
                </a:lnTo>
                <a:close/>
              </a:path>
              <a:path w="471169" h="338454">
                <a:moveTo>
                  <a:pt x="314931" y="275463"/>
                </a:moveTo>
                <a:lnTo>
                  <a:pt x="299897" y="275463"/>
                </a:lnTo>
                <a:lnTo>
                  <a:pt x="308013" y="291084"/>
                </a:lnTo>
                <a:lnTo>
                  <a:pt x="221526" y="291084"/>
                </a:lnTo>
                <a:lnTo>
                  <a:pt x="218008" y="294132"/>
                </a:lnTo>
                <a:lnTo>
                  <a:pt x="218008" y="302260"/>
                </a:lnTo>
                <a:lnTo>
                  <a:pt x="221526" y="305308"/>
                </a:lnTo>
                <a:lnTo>
                  <a:pt x="315582" y="305308"/>
                </a:lnTo>
                <a:lnTo>
                  <a:pt x="331292" y="334264"/>
                </a:lnTo>
                <a:lnTo>
                  <a:pt x="332778" y="336296"/>
                </a:lnTo>
                <a:lnTo>
                  <a:pt x="335330" y="338328"/>
                </a:lnTo>
                <a:lnTo>
                  <a:pt x="376262" y="338328"/>
                </a:lnTo>
                <a:lnTo>
                  <a:pt x="378294" y="336804"/>
                </a:lnTo>
                <a:lnTo>
                  <a:pt x="379310" y="335280"/>
                </a:lnTo>
                <a:lnTo>
                  <a:pt x="380834" y="333248"/>
                </a:lnTo>
                <a:lnTo>
                  <a:pt x="380834" y="330708"/>
                </a:lnTo>
                <a:lnTo>
                  <a:pt x="379310" y="328168"/>
                </a:lnTo>
                <a:lnTo>
                  <a:pt x="377086" y="324104"/>
                </a:lnTo>
                <a:lnTo>
                  <a:pt x="341401" y="324104"/>
                </a:lnTo>
                <a:lnTo>
                  <a:pt x="314931" y="275463"/>
                </a:lnTo>
                <a:close/>
              </a:path>
              <a:path w="471169" h="338454">
                <a:moveTo>
                  <a:pt x="200291" y="224663"/>
                </a:moveTo>
                <a:lnTo>
                  <a:pt x="184111" y="224663"/>
                </a:lnTo>
                <a:lnTo>
                  <a:pt x="129476" y="324104"/>
                </a:lnTo>
                <a:lnTo>
                  <a:pt x="144576" y="324104"/>
                </a:lnTo>
                <a:lnTo>
                  <a:pt x="154749" y="305308"/>
                </a:lnTo>
                <a:lnTo>
                  <a:pt x="200799" y="305308"/>
                </a:lnTo>
                <a:lnTo>
                  <a:pt x="204330" y="302260"/>
                </a:lnTo>
                <a:lnTo>
                  <a:pt x="204330" y="294132"/>
                </a:lnTo>
                <a:lnTo>
                  <a:pt x="200799" y="291084"/>
                </a:lnTo>
                <a:lnTo>
                  <a:pt x="162356" y="291084"/>
                </a:lnTo>
                <a:lnTo>
                  <a:pt x="171450" y="275463"/>
                </a:lnTo>
                <a:lnTo>
                  <a:pt x="314931" y="275463"/>
                </a:lnTo>
                <a:lnTo>
                  <a:pt x="308020" y="262763"/>
                </a:lnTo>
                <a:lnTo>
                  <a:pt x="179565" y="262763"/>
                </a:lnTo>
                <a:lnTo>
                  <a:pt x="200291" y="224663"/>
                </a:lnTo>
                <a:close/>
              </a:path>
              <a:path w="471169" h="338454">
                <a:moveTo>
                  <a:pt x="322668" y="224663"/>
                </a:moveTo>
                <a:lnTo>
                  <a:pt x="307505" y="224663"/>
                </a:lnTo>
                <a:lnTo>
                  <a:pt x="361657" y="324104"/>
                </a:lnTo>
                <a:lnTo>
                  <a:pt x="377086" y="324104"/>
                </a:lnTo>
                <a:lnTo>
                  <a:pt x="322668" y="224663"/>
                </a:lnTo>
                <a:close/>
              </a:path>
              <a:path w="471169" h="338454">
                <a:moveTo>
                  <a:pt x="287286" y="224663"/>
                </a:moveTo>
                <a:lnTo>
                  <a:pt x="272084" y="224663"/>
                </a:lnTo>
                <a:lnTo>
                  <a:pt x="292849" y="262763"/>
                </a:lnTo>
                <a:lnTo>
                  <a:pt x="308020" y="262763"/>
                </a:lnTo>
                <a:lnTo>
                  <a:pt x="287286" y="224663"/>
                </a:lnTo>
                <a:close/>
              </a:path>
              <a:path w="471169" h="338454">
                <a:moveTo>
                  <a:pt x="467829" y="173482"/>
                </a:moveTo>
                <a:lnTo>
                  <a:pt x="3022" y="173482"/>
                </a:lnTo>
                <a:lnTo>
                  <a:pt x="0" y="176530"/>
                </a:lnTo>
                <a:lnTo>
                  <a:pt x="0" y="221615"/>
                </a:lnTo>
                <a:lnTo>
                  <a:pt x="3022" y="224663"/>
                </a:lnTo>
                <a:lnTo>
                  <a:pt x="467829" y="224663"/>
                </a:lnTo>
                <a:lnTo>
                  <a:pt x="470877" y="221615"/>
                </a:lnTo>
                <a:lnTo>
                  <a:pt x="470877" y="210947"/>
                </a:lnTo>
                <a:lnTo>
                  <a:pt x="14655" y="210947"/>
                </a:lnTo>
                <a:lnTo>
                  <a:pt x="14655" y="186690"/>
                </a:lnTo>
                <a:lnTo>
                  <a:pt x="470877" y="186690"/>
                </a:lnTo>
                <a:lnTo>
                  <a:pt x="470877" y="176530"/>
                </a:lnTo>
                <a:lnTo>
                  <a:pt x="467829" y="173482"/>
                </a:lnTo>
                <a:close/>
              </a:path>
              <a:path w="471169" h="338454">
                <a:moveTo>
                  <a:pt x="470877" y="186690"/>
                </a:moveTo>
                <a:lnTo>
                  <a:pt x="457161" y="186690"/>
                </a:lnTo>
                <a:lnTo>
                  <a:pt x="457161" y="210947"/>
                </a:lnTo>
                <a:lnTo>
                  <a:pt x="470877" y="210947"/>
                </a:lnTo>
                <a:lnTo>
                  <a:pt x="470877" y="186690"/>
                </a:lnTo>
                <a:close/>
              </a:path>
              <a:path w="471169" h="338454">
                <a:moveTo>
                  <a:pt x="38442" y="0"/>
                </a:moveTo>
                <a:lnTo>
                  <a:pt x="30848" y="0"/>
                </a:lnTo>
                <a:lnTo>
                  <a:pt x="27825" y="3556"/>
                </a:lnTo>
                <a:lnTo>
                  <a:pt x="27825" y="173482"/>
                </a:lnTo>
                <a:lnTo>
                  <a:pt x="41973" y="173482"/>
                </a:lnTo>
                <a:lnTo>
                  <a:pt x="41973" y="3556"/>
                </a:lnTo>
                <a:lnTo>
                  <a:pt x="38442" y="0"/>
                </a:lnTo>
                <a:close/>
              </a:path>
              <a:path w="471169" h="338454">
                <a:moveTo>
                  <a:pt x="440016" y="132461"/>
                </a:moveTo>
                <a:lnTo>
                  <a:pt x="432396" y="132461"/>
                </a:lnTo>
                <a:lnTo>
                  <a:pt x="429348" y="135382"/>
                </a:lnTo>
                <a:lnTo>
                  <a:pt x="429348" y="173482"/>
                </a:lnTo>
                <a:lnTo>
                  <a:pt x="443064" y="173482"/>
                </a:lnTo>
                <a:lnTo>
                  <a:pt x="443064" y="135382"/>
                </a:lnTo>
                <a:lnTo>
                  <a:pt x="440016" y="1324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24640" y="4000500"/>
            <a:ext cx="256540" cy="186055"/>
          </a:xfrm>
          <a:custGeom>
            <a:avLst/>
            <a:gdLst/>
            <a:ahLst/>
            <a:cxnLst/>
            <a:rect l="l" t="t" r="r" b="b"/>
            <a:pathLst>
              <a:path w="256540" h="186054">
                <a:moveTo>
                  <a:pt x="26144" y="134366"/>
                </a:moveTo>
                <a:lnTo>
                  <a:pt x="23089" y="134368"/>
                </a:lnTo>
                <a:lnTo>
                  <a:pt x="9611" y="138124"/>
                </a:lnTo>
                <a:lnTo>
                  <a:pt x="0" y="147915"/>
                </a:lnTo>
                <a:lnTo>
                  <a:pt x="111" y="166155"/>
                </a:lnTo>
                <a:lnTo>
                  <a:pt x="5024" y="178524"/>
                </a:lnTo>
                <a:lnTo>
                  <a:pt x="13427" y="185469"/>
                </a:lnTo>
                <a:lnTo>
                  <a:pt x="30546" y="184181"/>
                </a:lnTo>
                <a:lnTo>
                  <a:pt x="42175" y="177933"/>
                </a:lnTo>
                <a:lnTo>
                  <a:pt x="44151" y="174751"/>
                </a:lnTo>
                <a:lnTo>
                  <a:pt x="14562" y="174751"/>
                </a:lnTo>
                <a:lnTo>
                  <a:pt x="8517" y="169291"/>
                </a:lnTo>
                <a:lnTo>
                  <a:pt x="8517" y="154558"/>
                </a:lnTo>
                <a:lnTo>
                  <a:pt x="14054" y="148589"/>
                </a:lnTo>
                <a:lnTo>
                  <a:pt x="45134" y="148589"/>
                </a:lnTo>
                <a:lnTo>
                  <a:pt x="42483" y="143790"/>
                </a:lnTo>
                <a:lnTo>
                  <a:pt x="48450" y="135889"/>
                </a:lnTo>
                <a:lnTo>
                  <a:pt x="31682" y="135889"/>
                </a:lnTo>
                <a:lnTo>
                  <a:pt x="29142" y="135381"/>
                </a:lnTo>
                <a:lnTo>
                  <a:pt x="26144" y="134366"/>
                </a:lnTo>
                <a:close/>
              </a:path>
              <a:path w="256540" h="186054">
                <a:moveTo>
                  <a:pt x="45134" y="148589"/>
                </a:moveTo>
                <a:lnTo>
                  <a:pt x="29142" y="148589"/>
                </a:lnTo>
                <a:lnTo>
                  <a:pt x="34679" y="154050"/>
                </a:lnTo>
                <a:lnTo>
                  <a:pt x="34679" y="169291"/>
                </a:lnTo>
                <a:lnTo>
                  <a:pt x="28634" y="174751"/>
                </a:lnTo>
                <a:lnTo>
                  <a:pt x="44151" y="174751"/>
                </a:lnTo>
                <a:lnTo>
                  <a:pt x="48273" y="168115"/>
                </a:lnTo>
                <a:lnTo>
                  <a:pt x="47377" y="152651"/>
                </a:lnTo>
                <a:lnTo>
                  <a:pt x="45134" y="148589"/>
                </a:lnTo>
                <a:close/>
              </a:path>
              <a:path w="256540" h="186054">
                <a:moveTo>
                  <a:pt x="132152" y="90931"/>
                </a:moveTo>
                <a:lnTo>
                  <a:pt x="104605" y="90931"/>
                </a:lnTo>
                <a:lnTo>
                  <a:pt x="141829" y="111632"/>
                </a:lnTo>
                <a:lnTo>
                  <a:pt x="141829" y="113156"/>
                </a:lnTo>
                <a:lnTo>
                  <a:pt x="141321" y="114173"/>
                </a:lnTo>
                <a:lnTo>
                  <a:pt x="141321" y="116205"/>
                </a:lnTo>
                <a:lnTo>
                  <a:pt x="144983" y="129852"/>
                </a:lnTo>
                <a:lnTo>
                  <a:pt x="154628" y="139544"/>
                </a:lnTo>
                <a:lnTo>
                  <a:pt x="172696" y="139353"/>
                </a:lnTo>
                <a:lnTo>
                  <a:pt x="185081" y="134366"/>
                </a:lnTo>
                <a:lnTo>
                  <a:pt x="189197" y="129412"/>
                </a:lnTo>
                <a:lnTo>
                  <a:pt x="159952" y="129412"/>
                </a:lnTo>
                <a:lnTo>
                  <a:pt x="153906" y="123825"/>
                </a:lnTo>
                <a:lnTo>
                  <a:pt x="153906" y="109093"/>
                </a:lnTo>
                <a:lnTo>
                  <a:pt x="159444" y="102997"/>
                </a:lnTo>
                <a:lnTo>
                  <a:pt x="189798" y="102997"/>
                </a:lnTo>
                <a:lnTo>
                  <a:pt x="188635" y="100216"/>
                </a:lnTo>
                <a:lnTo>
                  <a:pt x="189527" y="99060"/>
                </a:lnTo>
                <a:lnTo>
                  <a:pt x="146858" y="99060"/>
                </a:lnTo>
                <a:lnTo>
                  <a:pt x="132152" y="90931"/>
                </a:lnTo>
                <a:close/>
              </a:path>
              <a:path w="256540" h="186054">
                <a:moveTo>
                  <a:pt x="100694" y="47024"/>
                </a:moveTo>
                <a:lnTo>
                  <a:pt x="82719" y="47139"/>
                </a:lnTo>
                <a:lnTo>
                  <a:pt x="70377" y="52095"/>
                </a:lnTo>
                <a:lnTo>
                  <a:pt x="63358" y="60555"/>
                </a:lnTo>
                <a:lnTo>
                  <a:pt x="63123" y="77095"/>
                </a:lnTo>
                <a:lnTo>
                  <a:pt x="66884" y="86051"/>
                </a:lnTo>
                <a:lnTo>
                  <a:pt x="31682" y="135889"/>
                </a:lnTo>
                <a:lnTo>
                  <a:pt x="48450" y="135889"/>
                </a:lnTo>
                <a:lnTo>
                  <a:pt x="78951" y="95504"/>
                </a:lnTo>
                <a:lnTo>
                  <a:pt x="96254" y="95504"/>
                </a:lnTo>
                <a:lnTo>
                  <a:pt x="99576" y="93980"/>
                </a:lnTo>
                <a:lnTo>
                  <a:pt x="104605" y="90931"/>
                </a:lnTo>
                <a:lnTo>
                  <a:pt x="132152" y="90931"/>
                </a:lnTo>
                <a:lnTo>
                  <a:pt x="118366" y="83312"/>
                </a:lnTo>
                <a:lnTo>
                  <a:pt x="79459" y="83312"/>
                </a:lnTo>
                <a:lnTo>
                  <a:pt x="73427" y="77850"/>
                </a:lnTo>
                <a:lnTo>
                  <a:pt x="73427" y="63118"/>
                </a:lnTo>
                <a:lnTo>
                  <a:pt x="78951" y="56642"/>
                </a:lnTo>
                <a:lnTo>
                  <a:pt x="110370" y="56642"/>
                </a:lnTo>
                <a:lnTo>
                  <a:pt x="100694" y="47024"/>
                </a:lnTo>
                <a:close/>
              </a:path>
              <a:path w="256540" h="186054">
                <a:moveTo>
                  <a:pt x="189798" y="102997"/>
                </a:moveTo>
                <a:lnTo>
                  <a:pt x="174531" y="102997"/>
                </a:lnTo>
                <a:lnTo>
                  <a:pt x="180068" y="108585"/>
                </a:lnTo>
                <a:lnTo>
                  <a:pt x="180068" y="123825"/>
                </a:lnTo>
                <a:lnTo>
                  <a:pt x="174023" y="129412"/>
                </a:lnTo>
                <a:lnTo>
                  <a:pt x="189197" y="129412"/>
                </a:lnTo>
                <a:lnTo>
                  <a:pt x="192110" y="125907"/>
                </a:lnTo>
                <a:lnTo>
                  <a:pt x="192260" y="116205"/>
                </a:lnTo>
                <a:lnTo>
                  <a:pt x="192347" y="109093"/>
                </a:lnTo>
                <a:lnTo>
                  <a:pt x="189798" y="102997"/>
                </a:lnTo>
                <a:close/>
              </a:path>
              <a:path w="256540" h="186054">
                <a:moveTo>
                  <a:pt x="170010" y="88900"/>
                </a:moveTo>
                <a:lnTo>
                  <a:pt x="159444" y="88900"/>
                </a:lnTo>
                <a:lnTo>
                  <a:pt x="151887" y="92963"/>
                </a:lnTo>
                <a:lnTo>
                  <a:pt x="146858" y="99060"/>
                </a:lnTo>
                <a:lnTo>
                  <a:pt x="189527" y="99060"/>
                </a:lnTo>
                <a:lnTo>
                  <a:pt x="196184" y="90424"/>
                </a:lnTo>
                <a:lnTo>
                  <a:pt x="175547" y="90424"/>
                </a:lnTo>
                <a:lnTo>
                  <a:pt x="173007" y="89916"/>
                </a:lnTo>
                <a:lnTo>
                  <a:pt x="170010" y="88900"/>
                </a:lnTo>
                <a:close/>
              </a:path>
              <a:path w="256540" h="186054">
                <a:moveTo>
                  <a:pt x="96254" y="95504"/>
                </a:moveTo>
                <a:lnTo>
                  <a:pt x="78951" y="95504"/>
                </a:lnTo>
                <a:lnTo>
                  <a:pt x="81453" y="96012"/>
                </a:lnTo>
                <a:lnTo>
                  <a:pt x="84488" y="96519"/>
                </a:lnTo>
                <a:lnTo>
                  <a:pt x="94039" y="96519"/>
                </a:lnTo>
                <a:lnTo>
                  <a:pt x="96254" y="95504"/>
                </a:lnTo>
                <a:close/>
              </a:path>
              <a:path w="256540" h="186054">
                <a:moveTo>
                  <a:pt x="233383" y="0"/>
                </a:moveTo>
                <a:lnTo>
                  <a:pt x="220151" y="3826"/>
                </a:lnTo>
                <a:lnTo>
                  <a:pt x="210649" y="13779"/>
                </a:lnTo>
                <a:lnTo>
                  <a:pt x="209124" y="31467"/>
                </a:lnTo>
                <a:lnTo>
                  <a:pt x="211659" y="41102"/>
                </a:lnTo>
                <a:lnTo>
                  <a:pt x="175547" y="90424"/>
                </a:lnTo>
                <a:lnTo>
                  <a:pt x="196184" y="90424"/>
                </a:lnTo>
                <a:lnTo>
                  <a:pt x="225357" y="52577"/>
                </a:lnTo>
                <a:lnTo>
                  <a:pt x="237141" y="52577"/>
                </a:lnTo>
                <a:lnTo>
                  <a:pt x="247013" y="49909"/>
                </a:lnTo>
                <a:lnTo>
                  <a:pt x="256486" y="40386"/>
                </a:lnTo>
                <a:lnTo>
                  <a:pt x="226843" y="40386"/>
                </a:lnTo>
                <a:lnTo>
                  <a:pt x="220289" y="34925"/>
                </a:lnTo>
                <a:lnTo>
                  <a:pt x="220289" y="20193"/>
                </a:lnTo>
                <a:lnTo>
                  <a:pt x="225827" y="13716"/>
                </a:lnTo>
                <a:lnTo>
                  <a:pt x="253323" y="13716"/>
                </a:lnTo>
                <a:lnTo>
                  <a:pt x="251657" y="9391"/>
                </a:lnTo>
                <a:lnTo>
                  <a:pt x="243379" y="2194"/>
                </a:lnTo>
                <a:lnTo>
                  <a:pt x="233383" y="0"/>
                </a:lnTo>
                <a:close/>
              </a:path>
              <a:path w="256540" h="186054">
                <a:moveTo>
                  <a:pt x="110370" y="56642"/>
                </a:moveTo>
                <a:lnTo>
                  <a:pt x="94039" y="56642"/>
                </a:lnTo>
                <a:lnTo>
                  <a:pt x="99576" y="62611"/>
                </a:lnTo>
                <a:lnTo>
                  <a:pt x="99576" y="77850"/>
                </a:lnTo>
                <a:lnTo>
                  <a:pt x="94039" y="83312"/>
                </a:lnTo>
                <a:lnTo>
                  <a:pt x="118366" y="83312"/>
                </a:lnTo>
                <a:lnTo>
                  <a:pt x="112162" y="79882"/>
                </a:lnTo>
                <a:lnTo>
                  <a:pt x="113647" y="76326"/>
                </a:lnTo>
                <a:lnTo>
                  <a:pt x="114155" y="73279"/>
                </a:lnTo>
                <a:lnTo>
                  <a:pt x="114155" y="70231"/>
                </a:lnTo>
                <a:lnTo>
                  <a:pt x="110425" y="56697"/>
                </a:lnTo>
                <a:close/>
              </a:path>
              <a:path w="256540" h="186054">
                <a:moveTo>
                  <a:pt x="237141" y="52577"/>
                </a:moveTo>
                <a:lnTo>
                  <a:pt x="225357" y="52577"/>
                </a:lnTo>
                <a:lnTo>
                  <a:pt x="227859" y="53086"/>
                </a:lnTo>
                <a:lnTo>
                  <a:pt x="230856" y="53593"/>
                </a:lnTo>
                <a:lnTo>
                  <a:pt x="233383" y="53593"/>
                </a:lnTo>
                <a:lnTo>
                  <a:pt x="237141" y="52577"/>
                </a:lnTo>
                <a:close/>
              </a:path>
              <a:path w="256540" h="186054">
                <a:moveTo>
                  <a:pt x="253323" y="13716"/>
                </a:moveTo>
                <a:lnTo>
                  <a:pt x="240952" y="13716"/>
                </a:lnTo>
                <a:lnTo>
                  <a:pt x="247010" y="19685"/>
                </a:lnTo>
                <a:lnTo>
                  <a:pt x="247010" y="33908"/>
                </a:lnTo>
                <a:lnTo>
                  <a:pt x="240444" y="40386"/>
                </a:lnTo>
                <a:lnTo>
                  <a:pt x="256486" y="40386"/>
                </a:lnTo>
                <a:lnTo>
                  <a:pt x="256497" y="21949"/>
                </a:lnTo>
                <a:lnTo>
                  <a:pt x="253323" y="137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717401" y="6356603"/>
            <a:ext cx="171450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Объект 2"/>
          <p:cNvSpPr txBox="1">
            <a:spLocks/>
          </p:cNvSpPr>
          <p:nvPr/>
        </p:nvSpPr>
        <p:spPr>
          <a:xfrm>
            <a:off x="482409" y="237581"/>
            <a:ext cx="11640926" cy="71730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Century Gothic" panose="020B0502020202020204" pitchFamily="34" charset="0"/>
                <a:ea typeface="+mj-ea"/>
                <a:cs typeface="+mj-cs"/>
              </a:rPr>
              <a:t>Обеспеченность учебно-методическими материалами</a:t>
            </a:r>
            <a:endParaRPr lang="ru-RU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7" y="5772818"/>
            <a:ext cx="2017951" cy="1085182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82409" y="783764"/>
            <a:ext cx="11122159" cy="5786199"/>
            <a:chOff x="482409" y="1041664"/>
            <a:chExt cx="11122159" cy="5786199"/>
          </a:xfrm>
        </p:grpSpPr>
        <p:sp>
          <p:nvSpPr>
            <p:cNvPr id="29" name="object 14"/>
            <p:cNvSpPr txBox="1"/>
            <p:nvPr/>
          </p:nvSpPr>
          <p:spPr>
            <a:xfrm>
              <a:off x="1070024" y="1041664"/>
              <a:ext cx="10534544" cy="57861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ts val="1510"/>
                </a:lnSpc>
                <a:spcBef>
                  <a:spcPts val="985"/>
                </a:spcBef>
              </a:pPr>
              <a:r>
                <a:rPr lang="ru-RU" sz="1400" b="1" dirty="0" smtClean="0">
                  <a:latin typeface="Century Gothic" panose="020B0502020202020204" pitchFamily="34" charset="0"/>
                  <a:cs typeface="Calibri"/>
                </a:rPr>
                <a:t>Обеспеченность </a:t>
              </a: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основных профессиональных образовательных программ учебно-методическими материалами составляет 100%. </a:t>
              </a:r>
            </a:p>
            <a:p>
              <a:pPr marL="12700" marR="5080">
                <a:lnSpc>
                  <a:spcPts val="1510"/>
                </a:lnSpc>
                <a:spcBef>
                  <a:spcPts val="985"/>
                </a:spcBef>
              </a:pP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Всего в 2024-2025 уч. г. ППС ТИ (ф) СВФУ было разработано 18 онлайн-курсов по различным учебным дисциплинам реализуемых ОПОП. Все разработанные онлайн-курсы размещены на открытом образовательном портале СВФУ и системе дистанционного обучения </a:t>
              </a:r>
              <a:r>
                <a:rPr lang="ru-RU" sz="1400" b="1" dirty="0" err="1">
                  <a:latin typeface="Century Gothic" panose="020B0502020202020204" pitchFamily="34" charset="0"/>
                  <a:cs typeface="Calibri"/>
                </a:rPr>
                <a:t>Moodle</a:t>
              </a: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 ТИ (ф) СВФУ. Впервые в 2024 г. 7 онлайн курсов, разработанных преподавателями института, были размещены на образовательной платформе </a:t>
              </a:r>
              <a:r>
                <a:rPr lang="ru-RU" sz="1400" b="1" dirty="0" err="1">
                  <a:latin typeface="Century Gothic" panose="020B0502020202020204" pitchFamily="34" charset="0"/>
                  <a:cs typeface="Calibri"/>
                </a:rPr>
                <a:t>Stepik</a:t>
              </a: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: </a:t>
              </a:r>
            </a:p>
            <a:p>
              <a:pPr marL="12700" marR="5080"/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Мамедова Л.В., </a:t>
              </a:r>
              <a:r>
                <a:rPr lang="ru-RU" sz="1400" b="1" dirty="0" err="1">
                  <a:latin typeface="Century Gothic" panose="020B0502020202020204" pitchFamily="34" charset="0"/>
                  <a:cs typeface="Calibri"/>
                </a:rPr>
                <a:t>к.п.н</a:t>
              </a: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., доцент, </a:t>
              </a:r>
              <a:r>
                <a:rPr lang="ru-RU" sz="1400" b="1" dirty="0" err="1">
                  <a:latin typeface="Century Gothic" panose="020B0502020202020204" pitchFamily="34" charset="0"/>
                  <a:cs typeface="Calibri"/>
                </a:rPr>
                <a:t>зав.кафедрой</a:t>
              </a: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 ПиМНО:</a:t>
              </a:r>
            </a:p>
            <a:p>
              <a:pPr marL="12700" marR="5080"/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- </a:t>
              </a:r>
              <a:r>
                <a:rPr lang="ru-RU" sz="1400" b="1" dirty="0" err="1">
                  <a:latin typeface="Century Gothic" panose="020B0502020202020204" pitchFamily="34" charset="0"/>
                  <a:cs typeface="Calibri"/>
                </a:rPr>
                <a:t>Конфликтология</a:t>
              </a: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;   </a:t>
              </a:r>
            </a:p>
            <a:p>
              <a:pPr marL="12700" marR="5080"/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- Педагогика. Модуль 2. Общие основы педагогики; </a:t>
              </a:r>
            </a:p>
            <a:p>
              <a:pPr marL="12700" marR="5080"/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- Организация работы по математическому развитию детей в дошкольном образовательном учреждении; </a:t>
              </a:r>
            </a:p>
            <a:p>
              <a:pPr marL="12700" marR="5080"/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- Теория и методика педагогической деятельности в ДОУ.</a:t>
              </a:r>
            </a:p>
            <a:p>
              <a:pPr marL="12700" marR="5080"/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Яковлева Л.А., </a:t>
              </a:r>
              <a:r>
                <a:rPr lang="ru-RU" sz="1400" b="1" dirty="0" err="1">
                  <a:latin typeface="Century Gothic" panose="020B0502020202020204" pitchFamily="34" charset="0"/>
                  <a:cs typeface="Calibri"/>
                </a:rPr>
                <a:t>к.филол.н</a:t>
              </a: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., доцент кафедры ЭГиОД:</a:t>
              </a:r>
            </a:p>
            <a:p>
              <a:pPr marL="12700" marR="5080"/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- Русский язык. Модуль «Фонетика» </a:t>
              </a:r>
            </a:p>
            <a:p>
              <a:pPr marL="12700" marR="5080"/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- Лексикология;</a:t>
              </a:r>
            </a:p>
            <a:p>
              <a:pPr marL="12700" marR="5080"/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- Стилистика. </a:t>
              </a:r>
            </a:p>
            <a:p>
              <a:pPr marL="12700" marR="5080">
                <a:lnSpc>
                  <a:spcPts val="1510"/>
                </a:lnSpc>
                <a:spcBef>
                  <a:spcPts val="985"/>
                </a:spcBef>
              </a:pP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Всего за </a:t>
              </a:r>
              <a:r>
                <a:rPr lang="ru-RU" sz="1400" b="1" dirty="0" smtClean="0">
                  <a:latin typeface="Century Gothic" panose="020B0502020202020204" pitchFamily="34" charset="0"/>
                  <a:cs typeface="Calibri"/>
                </a:rPr>
                <a:t>2024-2025 уч. </a:t>
              </a: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г. ППС института было разработано и обновлено 834 рабочие программы дисциплин и практик, разработано и утверждено 826 ресурсов цифрового </a:t>
              </a:r>
              <a:r>
                <a:rPr lang="ru-RU" sz="1600" b="1" dirty="0">
                  <a:latin typeface="Century Gothic" panose="020B0502020202020204" pitchFamily="34" charset="0"/>
                  <a:cs typeface="Calibri"/>
                </a:rPr>
                <a:t>образовательного</a:t>
              </a: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 контента, 36 баз тестовых заданий, 5 учебно-методических изданий. Систематически библиотекой института проводится обзор учебно-методической литературы, изданной ППС института.</a:t>
              </a:r>
            </a:p>
            <a:p>
              <a:pPr marL="12700" marR="5080">
                <a:lnSpc>
                  <a:spcPts val="1510"/>
                </a:lnSpc>
                <a:spcBef>
                  <a:spcPts val="985"/>
                </a:spcBef>
              </a:pP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Все виды практик также обеспечены рабочими программами и учебно-методическими комплексами. 100% ОПОП обеспечены утвержденными в соответствующем порядке программами итоговой государственной аттестации</a:t>
              </a:r>
              <a:r>
                <a:rPr lang="ru-RU" sz="1400" b="1" dirty="0" smtClean="0">
                  <a:latin typeface="Century Gothic" panose="020B0502020202020204" pitchFamily="34" charset="0"/>
                  <a:cs typeface="Calibri"/>
                </a:rPr>
                <a:t>.</a:t>
              </a:r>
            </a:p>
            <a:p>
              <a:pPr marL="12700" marR="5080">
                <a:lnSpc>
                  <a:spcPts val="1510"/>
                </a:lnSpc>
                <a:spcBef>
                  <a:spcPts val="985"/>
                </a:spcBef>
              </a:pPr>
              <a:endParaRPr lang="ru-RU" sz="1400" b="1" dirty="0">
                <a:latin typeface="Century Gothic" panose="020B0502020202020204" pitchFamily="34" charset="0"/>
                <a:cs typeface="Calibri"/>
              </a:endParaRPr>
            </a:p>
            <a:p>
              <a:pPr marL="12700" marR="5080">
                <a:lnSpc>
                  <a:spcPts val="1510"/>
                </a:lnSpc>
                <a:spcBef>
                  <a:spcPts val="985"/>
                </a:spcBef>
              </a:pPr>
              <a:r>
                <a:rPr lang="ru-RU" sz="1400" b="1" dirty="0" smtClean="0">
                  <a:latin typeface="Century Gothic" panose="020B0502020202020204" pitchFamily="34" charset="0"/>
                  <a:cs typeface="Calibri"/>
                </a:rPr>
                <a:t>                  В 2025 году запущено утверждение РПД, РПП, программ ГИА и ЦКД через </a:t>
              </a:r>
              <a:r>
                <a:rPr lang="ru-RU" sz="1400" b="1" dirty="0" err="1" smtClean="0">
                  <a:latin typeface="Century Gothic" panose="020B0502020202020204" pitchFamily="34" charset="0"/>
                  <a:cs typeface="Calibri"/>
                </a:rPr>
                <a:t>Директум</a:t>
              </a:r>
              <a:r>
                <a:rPr lang="ru-RU" sz="1400" b="1" dirty="0" smtClean="0">
                  <a:latin typeface="Century Gothic" panose="020B0502020202020204" pitchFamily="34" charset="0"/>
                  <a:cs typeface="Calibri"/>
                </a:rPr>
                <a:t> с </a:t>
              </a:r>
            </a:p>
            <a:p>
              <a:pPr marL="12700" marR="5080">
                <a:lnSpc>
                  <a:spcPts val="1510"/>
                </a:lnSpc>
                <a:spcBef>
                  <a:spcPts val="985"/>
                </a:spcBef>
              </a:pPr>
              <a:r>
                <a:rPr lang="ru-RU" sz="1400" b="1" dirty="0">
                  <a:latin typeface="Century Gothic" panose="020B0502020202020204" pitchFamily="34" charset="0"/>
                  <a:cs typeface="Calibri"/>
                </a:rPr>
                <a:t> </a:t>
              </a:r>
              <a:r>
                <a:rPr lang="ru-RU" sz="1400" b="1" dirty="0" smtClean="0">
                  <a:latin typeface="Century Gothic" panose="020B0502020202020204" pitchFamily="34" charset="0"/>
                  <a:cs typeface="Calibri"/>
                </a:rPr>
                <a:t>                             </a:t>
              </a:r>
              <a:r>
                <a:rPr lang="ru-RU" sz="1400" b="1" dirty="0" smtClean="0">
                  <a:latin typeface="Century Gothic" panose="020B0502020202020204" pitchFamily="34" charset="0"/>
                  <a:cs typeface="Calibri"/>
                </a:rPr>
                <a:t>проставлением электронной печати</a:t>
              </a:r>
              <a:endParaRPr lang="ru-RU" sz="1400" b="1" dirty="0">
                <a:latin typeface="Century Gothic" panose="020B0502020202020204" pitchFamily="34" charset="0"/>
                <a:cs typeface="Calibri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409" y="5233324"/>
              <a:ext cx="512108" cy="390178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532" y="4326710"/>
              <a:ext cx="512108" cy="39017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162" y="1526974"/>
              <a:ext cx="512108" cy="390178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5223" y="1053464"/>
              <a:ext cx="512108" cy="390178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1180" y="6161514"/>
              <a:ext cx="512108" cy="390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8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base.com-1078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powerpointbase.com-1078</Template>
  <TotalTime>778</TotalTime>
  <Words>1787</Words>
  <Application>Microsoft Office PowerPoint</Application>
  <PresentationFormat>Широкоэкранный</PresentationFormat>
  <Paragraphs>123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Arial Black</vt:lpstr>
      <vt:lpstr>Arial Narrow</vt:lpstr>
      <vt:lpstr>Bahnschrift</vt:lpstr>
      <vt:lpstr>Berlin Sans FB</vt:lpstr>
      <vt:lpstr>Calibri</vt:lpstr>
      <vt:lpstr>Century Gothic</vt:lpstr>
      <vt:lpstr>Times New Roman</vt:lpstr>
      <vt:lpstr>Trebuchet MS</vt:lpstr>
      <vt:lpstr>powerpointbase.com-1078</vt:lpstr>
      <vt:lpstr>Отчет о работе  УЧЕБНО-МЕТОДИЧЕСКОГО СОВЕТА в 2024/2025 учебном году </vt:lpstr>
      <vt:lpstr>ОБ УЧЕБНО-МЕТОДИЧЕСКОМ СОВЕТЕ </vt:lpstr>
      <vt:lpstr>Состав учебно-методического совета на 2024/2025 учебный год</vt:lpstr>
      <vt:lpstr>2024-2025 уч.г.</vt:lpstr>
      <vt:lpstr>Презентация PowerPoint</vt:lpstr>
      <vt:lpstr>Презентация PowerPoint</vt:lpstr>
      <vt:lpstr>В 2024-2025 уч.г. всего актуализировано и утверждено:</vt:lpstr>
      <vt:lpstr>Профессионально-общественная аккредитация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 издания учебно-методической литературы на 2024-2025 уч.г.</vt:lpstr>
      <vt:lpstr>Презентация PowerPoint</vt:lpstr>
      <vt:lpstr>Проект постановления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 УЧЕБНО-МЕТОДИЧЕСКОГО СОВЕТА в 2023/2024 учебном году</dc:title>
  <dc:creator>Ольга Тимофеевна Кондрацова</dc:creator>
  <cp:lastModifiedBy>Ольга Тимофеевна Кондрацова</cp:lastModifiedBy>
  <cp:revision>43</cp:revision>
  <dcterms:created xsi:type="dcterms:W3CDTF">2024-10-04T03:21:16Z</dcterms:created>
  <dcterms:modified xsi:type="dcterms:W3CDTF">2025-10-10T01:46:25Z</dcterms:modified>
</cp:coreProperties>
</file>