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83" r:id="rId4"/>
    <p:sldId id="265" r:id="rId5"/>
    <p:sldId id="266" r:id="rId6"/>
    <p:sldId id="268" r:id="rId7"/>
    <p:sldId id="269" r:id="rId8"/>
    <p:sldId id="270" r:id="rId9"/>
    <p:sldId id="271" r:id="rId10"/>
    <p:sldId id="272" r:id="rId11"/>
    <p:sldId id="28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6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9A9A"/>
    <a:srgbClr val="65A1A2"/>
    <a:srgbClr val="4775E7"/>
    <a:srgbClr val="4EA6DC"/>
    <a:srgbClr val="C830CC"/>
    <a:srgbClr val="FFFFFF"/>
    <a:srgbClr val="E32D91"/>
    <a:srgbClr val="0085A8"/>
    <a:srgbClr val="0BD0D9"/>
    <a:srgbClr val="003B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1332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95F67E-993F-431F-A08C-E45B68AE6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956" y="1398794"/>
            <a:ext cx="7241894" cy="101379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08278-D988-40BA-9D6E-30809762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6618210-AA3C-4E5C-8A8F-AA37F5428033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E7A21-8122-4DEB-9367-1A8F2A85A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B45FA-8D82-49B8-AF8C-62AC87B7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2B82F82-4D2C-48BD-8F54-4A7BAA97B5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0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4ED08-9090-4A7B-A2A9-6DBCA3869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EB1221-842C-403E-B1A1-91719B5A8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F001B2-1A7C-4CAD-8733-3AEADA4B3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F1A205-2616-4D1B-B0D4-48D4E243C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AABEDE-B4BD-4D75-AE29-38DCED51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5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1DD495-9850-4117-BDA0-9C259257E2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87B888-75AB-4F56-88DF-ED76C303B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0A6CAC-4F78-46F2-9AC6-1669A3B0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D5F4FE-012B-4560-9DAC-0A43C520E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A8C788-4EC8-4400-93A1-1160414F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15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65C3D-4FE4-4016-9516-175CB1F8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9" y="29817"/>
            <a:ext cx="11549269" cy="1069039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A558D4-9753-40E4-B34D-D088F2769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69" y="1351722"/>
            <a:ext cx="11549269" cy="4825241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A8B73C-8744-4547-AC4E-9445A4254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294C85-328D-4160-AFB8-A0579446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BC8B44-D09A-4DB2-AD13-4D1BCE2A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3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BEFD3-42A7-40D4-AE15-06B41A69A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D87512-81CE-43DD-83C1-0194C03DC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D38D8C-1E6C-4603-AE65-B38DD4F0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A582A2-5E7D-485A-896E-2C84108AB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ED6AD7-041E-463D-A9B6-DB4319A1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23234-07AF-4BD9-97F7-20AEF958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C737C2-1435-4654-BF19-C417FA0681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79B334-160F-4633-98A4-4BD9CCBBC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C676CA-5D96-4C8D-AF68-CA3714030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4A252F-1666-4B65-9D54-C2223B07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768EB8-F2B8-41A7-A0EF-ED80B6CB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77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3AE1C-FF38-4BFE-B712-397DDBF6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3B6923-74C8-4877-9899-406265B94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1ADBBF-CB3D-4567-9DF3-6CF4863A0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9527ED-4BFF-4259-83FB-62B1344553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5884B-89B4-4FAF-BD14-55E24D360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0CD5F7-DAB5-4B57-9579-83889F729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2A1D4F-1950-45D5-8F32-A72C3C45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38E15C-FDE6-42B0-B55A-DC3B0159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5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5EA09-37D5-4D29-80A2-4F8DDAA3D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4942A8-27BB-4326-8431-C941C67AC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EBDD14-2718-4270-B20E-8D11D522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7EFBDD-443E-448A-ACF9-BBC243BE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0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C41FED-1608-4666-8886-8A38B1B1C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495F25-D619-4BCD-8483-4AAD8A39E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209007-F56F-4E5E-8170-15859EA4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2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41737-08AD-4EDB-9A9F-82017432D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E55DB0-9C64-4E83-8C0E-669DCF469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7EA21E-7F3C-4768-A0F4-5F92150CC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257C7-91F6-4D0B-A014-3BE165FB2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57C62C-18AF-41D7-B700-5244780B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5D2BE1-3656-432B-AB6C-4143BE916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21362-D3D5-4D33-893B-B8BF9C3D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92DC63-A57D-4768-AFCC-DC6F5A463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23BAF7-0E12-46CF-AE31-A6DB8A4BF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DEB881-C36E-4CE1-9451-D1D43F12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A3163F-5E35-4B0E-848B-8A59A851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990EEA-544D-4BD6-A216-42BF5DB5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1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5F1F4-0E35-4F4C-824C-B92D65D34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F0AF37-D72C-41CC-991F-A2CA399C7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12139C-4313-415D-96A1-88AD68ED2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18210-AA3C-4E5C-8A8F-AA37F5428033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1AA7C9-98E5-4D19-8D59-E95304CCA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79B958-4CDF-4A11-8B51-3F814BF3D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3"/>
            <a:extLst>
              <a:ext uri="{FF2B5EF4-FFF2-40B4-BE49-F238E27FC236}">
                <a16:creationId xmlns:a16="http://schemas.microsoft.com/office/drawing/2014/main" id="{ED67FCFF-73A7-4101-88BC-543CB4B383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0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57FD0-E38D-44FB-923F-05E180AA0A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9689" y="2821195"/>
            <a:ext cx="7241894" cy="1013790"/>
          </a:xfrm>
        </p:spPr>
        <p:txBody>
          <a:bodyPr>
            <a:noAutofit/>
          </a:bodyPr>
          <a:lstStyle/>
          <a:p>
            <a:r>
              <a:rPr lang="ru-RU" sz="6600" dirty="0" smtClean="0">
                <a:latin typeface="Bahnschrift SemiCondensed" panose="020B0502040204020203" pitchFamily="34" charset="0"/>
              </a:rPr>
              <a:t>Юбиляры </a:t>
            </a:r>
            <a:br>
              <a:rPr lang="ru-RU" sz="6600" dirty="0" smtClean="0">
                <a:latin typeface="Bahnschrift SemiCondensed" panose="020B0502040204020203" pitchFamily="34" charset="0"/>
              </a:rPr>
            </a:br>
            <a:r>
              <a:rPr lang="ru-RU" sz="6600" dirty="0" smtClean="0">
                <a:latin typeface="Bahnschrift SemiCondensed" panose="020B0502040204020203" pitchFamily="34" charset="0"/>
              </a:rPr>
              <a:t>2025</a:t>
            </a:r>
            <a:endParaRPr lang="ru-RU" sz="6600" dirty="0">
              <a:latin typeface="Bahnschrif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CCE4A0-B346-D4CB-1AD9-B07D49F80D3A}"/>
              </a:ext>
            </a:extLst>
          </p:cNvPr>
          <p:cNvSpPr txBox="1"/>
          <p:nvPr/>
        </p:nvSpPr>
        <p:spPr>
          <a:xfrm>
            <a:off x="447638" y="4959941"/>
            <a:ext cx="3649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Lorem ipsum dolor sit </a:t>
            </a:r>
            <a:r>
              <a:rPr lang="en-US" dirty="0" err="1">
                <a:solidFill>
                  <a:schemeClr val="accent6"/>
                </a:solidFill>
              </a:rPr>
              <a:t>amet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 err="1">
                <a:solidFill>
                  <a:schemeClr val="accent6"/>
                </a:solidFill>
              </a:rPr>
              <a:t>consectetur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adipiscing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elit</a:t>
            </a:r>
            <a:r>
              <a:rPr lang="en-US" dirty="0">
                <a:solidFill>
                  <a:schemeClr val="accent6"/>
                </a:solidFill>
              </a:rPr>
              <a:t>, sed do </a:t>
            </a:r>
            <a:r>
              <a:rPr lang="en-US" dirty="0" err="1">
                <a:solidFill>
                  <a:schemeClr val="accent6"/>
                </a:solidFill>
              </a:rPr>
              <a:t>eiusmod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tempor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incididunt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ut</a:t>
            </a:r>
            <a:r>
              <a:rPr lang="en-US" dirty="0">
                <a:solidFill>
                  <a:schemeClr val="accent6"/>
                </a:solidFill>
              </a:rPr>
              <a:t> labore et dolore magna </a:t>
            </a:r>
            <a:r>
              <a:rPr lang="en-US" dirty="0" err="1">
                <a:solidFill>
                  <a:schemeClr val="accent6"/>
                </a:solidFill>
              </a:rPr>
              <a:t>aliqua</a:t>
            </a:r>
            <a:r>
              <a:rPr lang="en-US" dirty="0">
                <a:solidFill>
                  <a:schemeClr val="accent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80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05933" y="1363133"/>
            <a:ext cx="3640667" cy="47328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A6E93-1A82-4EEB-ACA5-BF1631BAD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159259"/>
            <a:ext cx="11549269" cy="10690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Иван Александрович Бунин</a:t>
            </a: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7515170-F6C5-42E5-9581-ACA819CC5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534" y="1591731"/>
            <a:ext cx="6426199" cy="4876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22 октября – 155 лет со дня рождения (1870-1953).</a:t>
            </a:r>
          </a:p>
          <a:p>
            <a:pPr marL="0" indent="0" algn="just">
              <a:buNone/>
            </a:pPr>
            <a:r>
              <a:rPr lang="ru-RU" dirty="0" smtClean="0"/>
              <a:t>Русский </a:t>
            </a:r>
            <a:r>
              <a:rPr lang="ru-RU" dirty="0"/>
              <a:t>писатель, поэт и переводчик, лауреат Нобелевской премии по </a:t>
            </a:r>
            <a:r>
              <a:rPr lang="ru-RU" dirty="0" smtClean="0"/>
              <a:t>литературе </a:t>
            </a:r>
            <a:r>
              <a:rPr lang="ru-RU" dirty="0"/>
              <a:t>1933 года.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Автор </a:t>
            </a:r>
            <a:r>
              <a:rPr lang="ru-RU" dirty="0"/>
              <a:t>романа «Жизнь Арсеньева</a:t>
            </a:r>
            <a:r>
              <a:rPr lang="ru-RU" dirty="0" smtClean="0"/>
              <a:t>» (95 лет), </a:t>
            </a:r>
            <a:r>
              <a:rPr lang="ru-RU" dirty="0"/>
              <a:t>повестей «Суходол», «Деревня», «Митина любовь», рассказов «Господин из Сан-Франциско» (1914—1915), </a:t>
            </a:r>
            <a:r>
              <a:rPr lang="ru-RU" dirty="0" smtClean="0"/>
              <a:t>«</a:t>
            </a:r>
            <a:r>
              <a:rPr lang="ru-RU" dirty="0"/>
              <a:t>Тёмные аллеи» (1937—1945 и 1953) и других произведений. </a:t>
            </a: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4956"/>
            <a:ext cx="3462868" cy="45692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1891">
            <a:off x="1519250" y="4464153"/>
            <a:ext cx="2877411" cy="155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4332" y="1124357"/>
            <a:ext cx="5250805" cy="1069039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Книги юбиляры</a:t>
            </a:r>
            <a:endParaRPr lang="ru-RU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735" y="2336271"/>
            <a:ext cx="76200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3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069" y="479655"/>
            <a:ext cx="11310731" cy="482524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Произведения великого русского писателя Александра Сергеевича Пушкина «Руслан и Людмила» (205 лет), «Борис Годунов» (200 лет), «Повести Белкина» (195 лет), «Маленькие трагедии» (195 лет), «Сказка о попе и работнике его </a:t>
            </a:r>
            <a:r>
              <a:rPr lang="ru-RU" dirty="0" err="1" smtClean="0"/>
              <a:t>Балде</a:t>
            </a:r>
            <a:r>
              <a:rPr lang="ru-RU" dirty="0" smtClean="0"/>
              <a:t>» (195 лет), «Египетские ночи» (190 лет).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85" y="2180695"/>
            <a:ext cx="2522331" cy="3805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927" y="2697163"/>
            <a:ext cx="2522331" cy="3805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569" y="2180695"/>
            <a:ext cx="2522331" cy="3805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115" y="2697163"/>
            <a:ext cx="2517685" cy="3805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56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097" y="3486844"/>
            <a:ext cx="2578939" cy="2975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04" y="314351"/>
            <a:ext cx="2578939" cy="2975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567" y="2424968"/>
            <a:ext cx="2578939" cy="2975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826933" y="1355929"/>
            <a:ext cx="6156738" cy="106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10660" y="136122"/>
            <a:ext cx="87765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Мцыри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»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(185 лет) —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романтическая поэма М. Ю. Лермонтова,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опубликованная в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1840 году в единственном прижизненном издании поэта — сборнике «Стихотворения М. Лермонтова». Она относится к поздним кавказским поэмам Лермонтова и считается одним из последних классических образцов русской романтической поэзии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2480" y="2850706"/>
            <a:ext cx="6156738" cy="1272277"/>
          </a:xfrm>
        </p:spPr>
        <p:txBody>
          <a:bodyPr>
            <a:noAutofit/>
          </a:bodyPr>
          <a:lstStyle/>
          <a:p>
            <a:r>
              <a:rPr lang="ru-RU" sz="2400" dirty="0"/>
              <a:t>«Герой нашего времени</a:t>
            </a:r>
            <a:r>
              <a:rPr lang="ru-RU" sz="2400" dirty="0" smtClean="0"/>
              <a:t>» (185 лет) </a:t>
            </a:r>
            <a:r>
              <a:rPr lang="ru-RU" sz="2400" dirty="0"/>
              <a:t>— единственный завершенный роман Лермонтова и одно из самых известных его произведений.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066753" y="3664253"/>
            <a:ext cx="6156738" cy="106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82480" y="4631267"/>
            <a:ext cx="57006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Поэтическая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драма «Маскарад» (190 лет)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Михаила Лермонтова — беспощадная правда о жестоком мире, где нравственность ходит по острию ножа.</a:t>
            </a:r>
          </a:p>
        </p:txBody>
      </p:sp>
    </p:spTree>
    <p:extLst>
      <p:ext uri="{BB962C8B-B14F-4D97-AF65-F5344CB8AC3E}">
        <p14:creationId xmlns:p14="http://schemas.microsoft.com/office/powerpoint/2010/main" val="383279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3933" y="228600"/>
            <a:ext cx="6781800" cy="68325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195 лет</a:t>
            </a:r>
          </a:p>
          <a:p>
            <a:pPr marL="0" indent="0" algn="ctr">
              <a:buNone/>
            </a:pPr>
            <a:r>
              <a:rPr lang="ru-RU" dirty="0" smtClean="0"/>
              <a:t>«Гобсек</a:t>
            </a:r>
            <a:r>
              <a:rPr lang="ru-RU" dirty="0"/>
              <a:t>» — повесть Оноре де Бальзака 1830 года, впоследствии вошедшая в «Сцены частной жизни» цикла «Человеческая комедия</a:t>
            </a:r>
            <a:r>
              <a:rPr lang="ru-RU" dirty="0" smtClean="0"/>
              <a:t>».</a:t>
            </a:r>
          </a:p>
          <a:p>
            <a:pPr marL="0" indent="0" algn="ctr">
              <a:buNone/>
            </a:pPr>
            <a:r>
              <a:rPr lang="ru-RU" b="1" dirty="0" smtClean="0"/>
              <a:t>180 лет</a:t>
            </a:r>
          </a:p>
          <a:p>
            <a:pPr marL="0" indent="0" algn="ctr">
              <a:buNone/>
            </a:pPr>
            <a:r>
              <a:rPr lang="ru-RU" dirty="0" smtClean="0"/>
              <a:t>«Королева Марго</a:t>
            </a:r>
            <a:r>
              <a:rPr lang="ru-RU" dirty="0"/>
              <a:t>» </a:t>
            </a:r>
            <a:r>
              <a:rPr lang="ru-RU" dirty="0" smtClean="0"/>
              <a:t>действие романа происходит </a:t>
            </a:r>
            <a:r>
              <a:rPr lang="ru-RU" dirty="0"/>
              <a:t>в конце XVI столетия, в период правления французского короля Карла IX. Картины противостояния протестантов и католиков, дворцовых интриг, предательств и </a:t>
            </a:r>
            <a:r>
              <a:rPr lang="ru-RU" dirty="0" smtClean="0"/>
              <a:t>убийств.</a:t>
            </a:r>
          </a:p>
          <a:p>
            <a:pPr marL="0" indent="0" algn="ctr">
              <a:buNone/>
            </a:pPr>
            <a:r>
              <a:rPr lang="ru-RU" dirty="0" smtClean="0"/>
              <a:t>«</a:t>
            </a:r>
            <a:r>
              <a:rPr lang="ru-RU" dirty="0"/>
              <a:t>Двадцать лет спустя» - вторая книга трилогии о королевских мушкетерах. В романе реальные исторические события и вымысел соединены в увлекательном повествовании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dirty="0"/>
              <a:t>«</a:t>
            </a:r>
            <a:r>
              <a:rPr lang="ru-RU" dirty="0" smtClean="0"/>
              <a:t>Кармен» — </a:t>
            </a:r>
            <a:r>
              <a:rPr lang="ru-RU" dirty="0"/>
              <a:t>новелла французского писателя </a:t>
            </a:r>
            <a:r>
              <a:rPr lang="ru-RU" dirty="0" err="1"/>
              <a:t>Проспера</a:t>
            </a:r>
            <a:r>
              <a:rPr lang="ru-RU" dirty="0"/>
              <a:t> Мериме, написанная им в 1845 году. Произведение состоит из четырёх глав. Легло в основу знаменитой оперы Жоржа </a:t>
            </a:r>
            <a:r>
              <a:rPr lang="ru-RU" dirty="0" smtClean="0"/>
              <a:t>Бизе.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66" y="228600"/>
            <a:ext cx="2379134" cy="3054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233" y="3503747"/>
            <a:ext cx="2379134" cy="3054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233" y="228600"/>
            <a:ext cx="2379134" cy="3054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66" y="3507053"/>
            <a:ext cx="2379134" cy="3054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40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1003" y="389468"/>
            <a:ext cx="8525197" cy="617514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000" b="1" dirty="0" smtClean="0"/>
              <a:t>175 лет</a:t>
            </a:r>
          </a:p>
          <a:p>
            <a:pPr marL="0" indent="0" algn="just">
              <a:buNone/>
            </a:pPr>
            <a:r>
              <a:rPr lang="ru-RU" dirty="0" smtClean="0"/>
              <a:t>«</a:t>
            </a:r>
            <a:r>
              <a:rPr lang="ru-RU" dirty="0"/>
              <a:t>Дневник лишнего человека» – эпистолярное произведение (повесть) Ивана Сергеевича Тургенева, написанное им в жанре дневниковых записей одинокого, «ненужного» героя по фамилии </a:t>
            </a:r>
            <a:r>
              <a:rPr lang="ru-RU" dirty="0" err="1"/>
              <a:t>Чулкатурин</a:t>
            </a:r>
            <a:r>
              <a:rPr lang="ru-RU" dirty="0"/>
              <a:t>. Благодаря этому произведению в русской литературоведческой традиции закрепилось сочетание «лишний человек». Повесть была опубликована в 1850 году в литературном журнале «Отечественные записки» и вызвала большое количество критических отзывов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sz="3000" b="1" dirty="0" smtClean="0"/>
              <a:t>165 лет</a:t>
            </a:r>
          </a:p>
          <a:p>
            <a:pPr marL="0" indent="0" algn="just">
              <a:buNone/>
            </a:pPr>
            <a:r>
              <a:rPr lang="ru-RU" dirty="0"/>
              <a:t>Роман «Накануне»  появился за год до Великой Реформы, так называли отмену крепостного права в России (1861). Тургенев, как никто иной, умел поймать только витающие в воздухе общественные течения и перемены.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329" y="3598333"/>
            <a:ext cx="2358495" cy="2836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330" y="389468"/>
            <a:ext cx="2358495" cy="2807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30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3467" y="440267"/>
            <a:ext cx="8713671" cy="605366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155 лет</a:t>
            </a:r>
          </a:p>
          <a:p>
            <a:pPr marL="0" indent="0" algn="just">
              <a:buNone/>
            </a:pPr>
            <a:r>
              <a:rPr lang="ru-RU" dirty="0" smtClean="0"/>
              <a:t>«Двадцать тысяч </a:t>
            </a:r>
            <a:r>
              <a:rPr lang="ru-RU" dirty="0"/>
              <a:t>лье под </a:t>
            </a:r>
            <a:r>
              <a:rPr lang="ru-RU" dirty="0" smtClean="0"/>
              <a:t>водой» — </a:t>
            </a:r>
            <a:r>
              <a:rPr lang="ru-RU" dirty="0"/>
              <a:t>классический научно-фантастический роман французского писателя Жюля Верна, впервые опубликованный с 20 марта 1869 по 20 июня 1870 года в журнале «</a:t>
            </a:r>
            <a:r>
              <a:rPr lang="ru-RU" dirty="0" err="1"/>
              <a:t>Magasin</a:t>
            </a:r>
            <a:r>
              <a:rPr lang="ru-RU" dirty="0"/>
              <a:t> </a:t>
            </a:r>
            <a:r>
              <a:rPr lang="ru-RU" dirty="0" err="1"/>
              <a:t>d’éducation</a:t>
            </a:r>
            <a:r>
              <a:rPr lang="ru-RU" dirty="0"/>
              <a:t> </a:t>
            </a:r>
            <a:r>
              <a:rPr lang="ru-RU" dirty="0" err="1"/>
              <a:t>et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 smtClean="0"/>
              <a:t>récréation</a:t>
            </a:r>
            <a:r>
              <a:rPr lang="ru-RU" dirty="0" smtClean="0"/>
              <a:t>» </a:t>
            </a:r>
            <a:r>
              <a:rPr lang="ru-RU" dirty="0"/>
              <a:t>(рус. «Журнал воспитания и развлечения»), издававшемся Пьер-Жюлем </a:t>
            </a:r>
            <a:r>
              <a:rPr lang="ru-RU" dirty="0" err="1"/>
              <a:t>Этцелем</a:t>
            </a:r>
            <a:r>
              <a:rPr lang="ru-RU" dirty="0"/>
              <a:t> в Париже и вышедший отдельным изданием в 1870 году. </a:t>
            </a:r>
            <a:endParaRPr lang="ru-RU" dirty="0" smtClean="0"/>
          </a:p>
          <a:p>
            <a:pPr marL="0" indent="0" algn="ctr">
              <a:buNone/>
            </a:pPr>
            <a:r>
              <a:rPr lang="ru-RU" sz="2600" b="1" dirty="0" smtClean="0"/>
              <a:t>150 лет</a:t>
            </a:r>
          </a:p>
          <a:p>
            <a:pPr marL="0" indent="0" algn="just">
              <a:buNone/>
            </a:pPr>
            <a:r>
              <a:rPr lang="ru-RU" dirty="0"/>
              <a:t>Книга представляет собой продолжение известных, ранее изданных, произведений Жюля Верна «Дети капитана Гранта» и «Двадцать тысяч льё под водой». В ней повествуется о событиях, происходивших на вымышленном острове, куда забросило на воздушном шаре несколько человек, бежавших из Америки в результате Гражданской войны. Основные персонажи — пятеро американцев, которые оказываются на необитаемом острове в Тихом океане, в Южном полушарии. Всего в романе 62 главы, разделённые на три части («Крушение в воздухе», «Покинутый», «Тайна острова»).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7" y="3606799"/>
            <a:ext cx="2802465" cy="3064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68" y="203199"/>
            <a:ext cx="2802465" cy="322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60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869" y="1250122"/>
            <a:ext cx="8652198" cy="4825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155 лет</a:t>
            </a:r>
          </a:p>
          <a:p>
            <a:pPr marL="0" indent="0" algn="just">
              <a:buNone/>
            </a:pPr>
            <a:r>
              <a:rPr lang="ru-RU" dirty="0" smtClean="0"/>
              <a:t>«История одного города</a:t>
            </a:r>
            <a:r>
              <a:rPr lang="ru-RU" dirty="0"/>
              <a:t>» — сатирический роман-хроника Михаила </a:t>
            </a:r>
            <a:r>
              <a:rPr lang="ru-RU" dirty="0" err="1"/>
              <a:t>Евграфовича</a:t>
            </a:r>
            <a:r>
              <a:rPr lang="ru-RU" dirty="0"/>
              <a:t> Салтыкова-Щедрина, написанный в 1869—1870 годах. Представляет собой летопись </a:t>
            </a:r>
            <a:r>
              <a:rPr lang="ru-RU" dirty="0" smtClean="0"/>
              <a:t>вымышленного </a:t>
            </a:r>
            <a:r>
              <a:rPr lang="ru-RU" dirty="0"/>
              <a:t>города </a:t>
            </a:r>
            <a:r>
              <a:rPr lang="ru-RU" dirty="0" err="1"/>
              <a:t>Глупова</a:t>
            </a:r>
            <a:r>
              <a:rPr lang="ru-RU" dirty="0"/>
              <a:t>. </a:t>
            </a:r>
            <a:endParaRPr lang="ru-RU" dirty="0" smtClean="0"/>
          </a:p>
          <a:p>
            <a:pPr marL="0" indent="0" algn="just">
              <a:buNone/>
            </a:pPr>
            <a:r>
              <a:rPr lang="ru-RU" b="1" dirty="0" smtClean="0"/>
              <a:t>130 лет</a:t>
            </a:r>
          </a:p>
          <a:p>
            <a:pPr marL="0" indent="0" algn="just">
              <a:buNone/>
            </a:pPr>
            <a:r>
              <a:rPr lang="ru-RU" dirty="0"/>
              <a:t>«Старуха </a:t>
            </a:r>
            <a:r>
              <a:rPr lang="ru-RU" dirty="0" err="1"/>
              <a:t>Изергиль</a:t>
            </a:r>
            <a:r>
              <a:rPr lang="ru-RU" dirty="0"/>
              <a:t>» — рассказ Максима Горького, написанный в 1894 году, состоящий из трёх частей. В рассказ вошли две «легенды»: легенда о </a:t>
            </a:r>
            <a:r>
              <a:rPr lang="ru-RU" dirty="0" err="1"/>
              <a:t>Ларре</a:t>
            </a:r>
            <a:r>
              <a:rPr lang="ru-RU" dirty="0"/>
              <a:t> и легенда о Данко, а также рассказ старухи о мужчинах, которых она любила на протяжении жизни.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00" y="126999"/>
            <a:ext cx="2566872" cy="3223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600" y="3471332"/>
            <a:ext cx="2566872" cy="3223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66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7433" y="338667"/>
            <a:ext cx="6519333" cy="668019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115 лет</a:t>
            </a:r>
          </a:p>
          <a:p>
            <a:pPr marL="0" indent="0" algn="just">
              <a:buNone/>
            </a:pPr>
            <a:r>
              <a:rPr lang="ru-RU" dirty="0"/>
              <a:t>«Вечерний альбом» — первый сборник стихов Марины Цветаевой. Был издан в 1910 году за счёт автора, имеет форму поэтического дневника, и посвящён памяти Марии Башкирцевой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b="1" dirty="0" smtClean="0"/>
              <a:t>110 лет</a:t>
            </a:r>
          </a:p>
          <a:p>
            <a:pPr marL="0" indent="0" algn="just">
              <a:buNone/>
            </a:pPr>
            <a:r>
              <a:rPr lang="ru-RU" dirty="0"/>
              <a:t>На фоне начавшийся мировой войны, драматических личных переживаний в 1914 — 1915 годах, поэт пишет поэму «Облако в штанах». Главная тема поэмы является вопль о неразделённой любви, сочетается с темами значения поэта и поэзии в обществе, отношения к искусству, религии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/>
              <a:t>«Соловьиный сад» – поэма русского поэта, драматурга, публициста Александра Александровича Блока (1880-1921). Написана в период с января 1914 по октябрь 1915 года. Впервые напечатана в декабре 1915 года в газете «Русское слово». В этом произведении Блок поднимает важнейшие нравственные и философские проблемы долга и верности ему, любви и права на счастье, назначения искусства и своего места в нём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b="1" dirty="0" smtClean="0"/>
              <a:t>100 лет</a:t>
            </a:r>
          </a:p>
          <a:p>
            <a:pPr marL="0" indent="0" algn="just">
              <a:buNone/>
            </a:pPr>
            <a:r>
              <a:rPr lang="ru-RU" dirty="0" smtClean="0"/>
              <a:t>«</a:t>
            </a:r>
            <a:r>
              <a:rPr lang="ru-RU" dirty="0"/>
              <a:t>Мятеж» — роман Дмитрия Фурманова 1925 года о </a:t>
            </a:r>
            <a:r>
              <a:rPr lang="ru-RU" dirty="0" err="1"/>
              <a:t>Верненском</a:t>
            </a:r>
            <a:r>
              <a:rPr lang="ru-RU" dirty="0"/>
              <a:t> мятеже 1920 года. Роман состоит из 3-х частей.</a:t>
            </a:r>
            <a:endParaRPr lang="ru-RU" dirty="0" smtClean="0"/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408" y="3523721"/>
            <a:ext cx="2305050" cy="2953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408" y="230188"/>
            <a:ext cx="2305050" cy="2953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41" y="3523721"/>
            <a:ext cx="2305050" cy="2953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41" y="338667"/>
            <a:ext cx="2305050" cy="2953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158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5564" y="508000"/>
            <a:ext cx="6946369" cy="657013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95 лет</a:t>
            </a:r>
          </a:p>
          <a:p>
            <a:pPr marL="0" indent="0" algn="just">
              <a:buNone/>
            </a:pPr>
            <a:r>
              <a:rPr lang="ru-RU" dirty="0" smtClean="0"/>
              <a:t>«</a:t>
            </a:r>
            <a:r>
              <a:rPr lang="ru-RU" dirty="0"/>
              <a:t>Школа» </a:t>
            </a:r>
            <a:r>
              <a:rPr lang="ru-RU" dirty="0" smtClean="0"/>
              <a:t>Аркадия Гайдара — </a:t>
            </a:r>
            <a:r>
              <a:rPr lang="ru-RU" dirty="0"/>
              <a:t>повесть несколько автобиографическая. Жизненный путь главного героя, Бориса </a:t>
            </a:r>
            <a:r>
              <a:rPr lang="ru-RU" dirty="0" err="1"/>
              <a:t>Горикова</a:t>
            </a:r>
            <a:r>
              <a:rPr lang="ru-RU" dirty="0"/>
              <a:t>, от имени которого ведётся повествование, во многом пересекается с судьбой молодого Аркадия Голикова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b="1" dirty="0" smtClean="0"/>
              <a:t>90 лет</a:t>
            </a:r>
          </a:p>
          <a:p>
            <a:pPr marL="0" indent="0" algn="just">
              <a:buNone/>
            </a:pPr>
            <a:r>
              <a:rPr lang="ru-RU" dirty="0" smtClean="0"/>
              <a:t>«Военная тайна» повесть </a:t>
            </a:r>
            <a:r>
              <a:rPr lang="ru-RU" dirty="0"/>
              <a:t>из жизни пионеров, рассказывающая о «военной тайне», которой владели и владеют наши люди, о великих идеях братства, труда и любви к своей родной земле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/>
              <a:t>«Судьба барабанщика» — повесть Аркадия Гайдара для среднего школьного возраста, написанная в 1938 году. Опубликованная в 1939 году, она сразу обрела огромную популярность среди советской молодёжи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b="1" dirty="0" smtClean="0"/>
              <a:t>85 лет</a:t>
            </a:r>
          </a:p>
          <a:p>
            <a:pPr marL="0" indent="0" algn="just">
              <a:buNone/>
            </a:pPr>
            <a:r>
              <a:rPr lang="ru-RU" dirty="0"/>
              <a:t>«Тимур и его команда» о пионерах довоенных лет. Произведение рассказывает о простых мальчишках и девчонках, которые, тайно и бескорыстно совершая добрые дела, взяли на себя заботу о стариках и семьях тех, чьи отцы и братья ушли защищать Родину.</a:t>
            </a:r>
            <a:endParaRPr lang="ru-RU" dirty="0" smtClean="0"/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201" y="287867"/>
            <a:ext cx="2236258" cy="3005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201" y="3488267"/>
            <a:ext cx="2236258" cy="3005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68" y="287866"/>
            <a:ext cx="2236258" cy="3005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0" y="3378200"/>
            <a:ext cx="2480734" cy="327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3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C7450-6D11-4C0D-8E03-F311D99C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2" y="2832284"/>
            <a:ext cx="11549269" cy="1069039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Bahnschrift Light Condensed" panose="020B0502040204020203" pitchFamily="34" charset="0"/>
              </a:rPr>
              <a:t/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dirty="0">
                <a:latin typeface="Bahnschrift Light Condensed" panose="020B0502040204020203" pitchFamily="34" charset="0"/>
              </a:rPr>
              <a:t>Предлагаем вашему вниманию подборку </a:t>
            </a:r>
            <a:r>
              <a:rPr lang="ru-RU" sz="3200" dirty="0" smtClean="0">
                <a:latin typeface="Bahnschrift Light Condensed" panose="020B0502040204020203" pitchFamily="34" charset="0"/>
              </a:rPr>
              <a:t>писателей и книг юбиляров </a:t>
            </a:r>
            <a:r>
              <a:rPr lang="ru-RU" sz="3200" dirty="0">
                <a:latin typeface="Bahnschrift Light Condensed" panose="020B0502040204020203" pitchFamily="34" charset="0"/>
              </a:rPr>
              <a:t>2025 года: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dirty="0">
                <a:latin typeface="Bahnschrift Light Condensed" panose="020B0502040204020203" pitchFamily="34" charset="0"/>
              </a:rPr>
              <a:t>иностранных, русских, советских и детских авторов. Этот список –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dirty="0">
                <a:latin typeface="Bahnschrift Light Condensed" panose="020B0502040204020203" pitchFamily="34" charset="0"/>
              </a:rPr>
              <a:t>возможность вспомнить </a:t>
            </a:r>
            <a:r>
              <a:rPr lang="ru-RU" sz="3200" dirty="0" smtClean="0">
                <a:latin typeface="Bahnschrift Light Condensed" panose="020B0502040204020203" pitchFamily="34" charset="0"/>
              </a:rPr>
              <a:t>писателей и произведения</a:t>
            </a:r>
            <a:r>
              <a:rPr lang="ru-RU" sz="3200" dirty="0">
                <a:latin typeface="Bahnschrift Light Condensed" panose="020B0502040204020203" pitchFamily="34" charset="0"/>
              </a:rPr>
              <a:t>, оказавшие значительное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dirty="0">
                <a:latin typeface="Bahnschrift Light Condensed" panose="020B0502040204020203" pitchFamily="34" charset="0"/>
              </a:rPr>
              <a:t>влияние на культуру и сознание нескольких поколений читателей. Мы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dirty="0">
                <a:latin typeface="Bahnschrift Light Condensed" panose="020B0502040204020203" pitchFamily="34" charset="0"/>
              </a:rPr>
              <a:t>объединили </a:t>
            </a:r>
            <a:r>
              <a:rPr lang="ru-RU" sz="3200" dirty="0" smtClean="0">
                <a:latin typeface="Bahnschrift Light Condensed" panose="020B0502040204020203" pitchFamily="34" charset="0"/>
              </a:rPr>
              <a:t>произведения и писателей, </a:t>
            </a:r>
            <a:r>
              <a:rPr lang="ru-RU" sz="3200" dirty="0">
                <a:latin typeface="Bahnschrift Light Condensed" panose="020B0502040204020203" pitchFamily="34" charset="0"/>
              </a:rPr>
              <a:t>отмечающие круглые даты со дня их первой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dirty="0">
                <a:latin typeface="Bahnschrift Light Condensed" panose="020B0502040204020203" pitchFamily="34" charset="0"/>
              </a:rPr>
              <a:t>публикации или выхода отдельных изданий, предлагая совершить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dirty="0">
                <a:latin typeface="Bahnschrift Light Condensed" panose="020B0502040204020203" pitchFamily="34" charset="0"/>
              </a:rPr>
              <a:t>путешествие во времени и вновь открыть для себя </a:t>
            </a:r>
            <a:r>
              <a:rPr lang="ru-RU" sz="3200" dirty="0" smtClean="0">
                <a:latin typeface="Bahnschrift Light Condensed" panose="020B0502040204020203" pitchFamily="34" charset="0"/>
              </a:rPr>
              <a:t>писателей и шедевры мировой литературы.</a:t>
            </a:r>
            <a:endParaRPr lang="ru-RU" sz="32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8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5339" y="345776"/>
            <a:ext cx="6978650" cy="625399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85 лет</a:t>
            </a:r>
          </a:p>
          <a:p>
            <a:pPr marL="0" indent="0" algn="just">
              <a:buNone/>
            </a:pPr>
            <a:r>
              <a:rPr lang="ru-RU" dirty="0"/>
              <a:t>«</a:t>
            </a:r>
            <a:r>
              <a:rPr lang="ru-RU" dirty="0" smtClean="0"/>
              <a:t>Мастер </a:t>
            </a:r>
            <a:r>
              <a:rPr lang="ru-RU" dirty="0"/>
              <a:t>и </a:t>
            </a:r>
            <a:r>
              <a:rPr lang="ru-RU" dirty="0" smtClean="0"/>
              <a:t>Маргарита</a:t>
            </a:r>
            <a:r>
              <a:rPr lang="ru-RU" dirty="0"/>
              <a:t>» — роман Михаила Афанасьевича Булгакова, работа над которым началась, по одним данным, в 1928 году, по другим — в 1929-м и продолжалась вплоть до смерти писателя в марте 1940 года.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/>
              <a:t>«По ком звонит колокол» (англ. </a:t>
            </a: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Whom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Bell</a:t>
            </a:r>
            <a:r>
              <a:rPr lang="ru-RU" dirty="0"/>
              <a:t> </a:t>
            </a:r>
            <a:r>
              <a:rPr lang="ru-RU" dirty="0" err="1"/>
              <a:t>Tolls</a:t>
            </a:r>
            <a:r>
              <a:rPr lang="ru-RU" dirty="0"/>
              <a:t>) — роман Эрнеста Хемингуэя, вышедший в 1940 году. Вошёл в список бестселлеров по версии </a:t>
            </a:r>
            <a:r>
              <a:rPr lang="ru-RU" dirty="0" err="1"/>
              <a:t>Publishers</a:t>
            </a:r>
            <a:r>
              <a:rPr lang="ru-RU" dirty="0"/>
              <a:t> </a:t>
            </a:r>
            <a:r>
              <a:rPr lang="ru-RU" dirty="0" err="1"/>
              <a:t>Weekly</a:t>
            </a:r>
            <a:r>
              <a:rPr lang="ru-RU" dirty="0"/>
              <a:t> за 1940 и 1941 год в США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b="1" dirty="0" smtClean="0"/>
              <a:t>80 лет </a:t>
            </a:r>
          </a:p>
          <a:p>
            <a:pPr marL="0" indent="0" algn="just">
              <a:buNone/>
            </a:pPr>
            <a:r>
              <a:rPr lang="ru-RU" dirty="0"/>
              <a:t>«Сын </a:t>
            </a:r>
            <a:r>
              <a:rPr lang="ru-RU" dirty="0" smtClean="0"/>
              <a:t>полка» </a:t>
            </a:r>
            <a:r>
              <a:rPr lang="ru-RU" dirty="0"/>
              <a:t>— повесть, написанная Валентином Катаевым в 1944 году. Впервые опубликована в журналах «Октябрь</a:t>
            </a:r>
            <a:r>
              <a:rPr lang="ru-RU" dirty="0" smtClean="0"/>
              <a:t>» </a:t>
            </a:r>
            <a:r>
              <a:rPr lang="ru-RU" dirty="0"/>
              <a:t>и «Дружные ребята» (1945, № 1—8). Отдельным изданием вышла в 1945 году («</a:t>
            </a:r>
            <a:r>
              <a:rPr lang="ru-RU" dirty="0" err="1"/>
              <a:t>Детгиз</a:t>
            </a:r>
            <a:r>
              <a:rPr lang="ru-RU" dirty="0" smtClean="0"/>
              <a:t>»).</a:t>
            </a:r>
          </a:p>
          <a:p>
            <a:pPr marL="0" indent="0" algn="ctr">
              <a:buNone/>
            </a:pPr>
            <a:r>
              <a:rPr lang="ru-RU" b="1" dirty="0" smtClean="0"/>
              <a:t>55 лет</a:t>
            </a:r>
          </a:p>
          <a:p>
            <a:pPr marL="0" indent="0" algn="just">
              <a:buNone/>
            </a:pPr>
            <a:r>
              <a:rPr lang="ru-RU" dirty="0"/>
              <a:t>В «Белом пароходе» Айтматов рассказал печальную историю об одиночестве и несправедливости. Автор обнаруживает самые низменные пороки человеческой души и показывает, насколько люди жестоки и эгоистичны. Особенно ярко в произведении прослеживаются две проблемы: Противостояние добра и зла.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989" y="3640667"/>
            <a:ext cx="2266949" cy="2857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989" y="461965"/>
            <a:ext cx="2266949" cy="2857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88" y="3640667"/>
            <a:ext cx="2266950" cy="2857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88" y="461965"/>
            <a:ext cx="2266951" cy="2857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30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9A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9">
            <a:extLst>
              <a:ext uri="{FF2B5EF4-FFF2-40B4-BE49-F238E27FC236}">
                <a16:creationId xmlns:a16="http://schemas.microsoft.com/office/drawing/2014/main" id="{BF0EED55-FE1E-4D07-A485-2CF0E8D949AF}"/>
              </a:ext>
            </a:extLst>
          </p:cNvPr>
          <p:cNvSpPr txBox="1">
            <a:spLocks/>
          </p:cNvSpPr>
          <p:nvPr/>
        </p:nvSpPr>
        <p:spPr>
          <a:xfrm>
            <a:off x="3368738" y="2894348"/>
            <a:ext cx="5522258" cy="1150267"/>
          </a:xfrm>
          <a:prstGeom prst="rect">
            <a:avLst/>
          </a:prstGeom>
          <a:effectLst>
            <a:outerShdw blurRad="50800" dist="38100" dir="5400000" algn="t" rotWithShape="0">
              <a:schemeClr val="accent4">
                <a:lumMod val="50000"/>
                <a:alpha val="40000"/>
              </a:scheme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>
                <a:solidFill>
                  <a:schemeClr val="bg2"/>
                </a:solidFill>
              </a:rPr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241605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5001" y="2428813"/>
            <a:ext cx="6052931" cy="1069039"/>
          </a:xfrm>
        </p:spPr>
        <p:txBody>
          <a:bodyPr/>
          <a:lstStyle/>
          <a:p>
            <a:r>
              <a:rPr lang="ru-RU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Писатели юбиляры</a:t>
            </a:r>
            <a:endParaRPr lang="ru-RU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809" y="3318933"/>
            <a:ext cx="4286250" cy="35390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55" y="2963333"/>
            <a:ext cx="2860146" cy="3727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1" y="5262993"/>
            <a:ext cx="2162543" cy="88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05933" y="1363133"/>
            <a:ext cx="3640667" cy="47328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A6E93-1A82-4EEB-ACA5-BF1631BAD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159259"/>
            <a:ext cx="11549269" cy="10690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Антон Павлович Чехов</a:t>
            </a: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7515170-F6C5-42E5-9581-ACA819CC5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667" y="1490132"/>
            <a:ext cx="5952066" cy="4275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29 января - 165 лет со дня рождения (</a:t>
            </a:r>
            <a:r>
              <a:rPr lang="ru-RU" dirty="0"/>
              <a:t>1860-1904).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Один </a:t>
            </a:r>
            <a:r>
              <a:rPr lang="ru-RU" dirty="0"/>
              <a:t>из самых известных драматургов мира. Его произведения переведены более чем на сто языков. Его пьесы, </a:t>
            </a:r>
            <a:r>
              <a:rPr lang="ru-RU" dirty="0" smtClean="0"/>
              <a:t>«Остров Сахалин» (130 лет), «Три сестры» (125 </a:t>
            </a:r>
            <a:r>
              <a:rPr lang="ru-RU" dirty="0"/>
              <a:t>лет) на протяжении более ста лет ставятся во многих театрах мира.</a:t>
            </a:r>
            <a:endParaRPr lang="ru-RU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90132"/>
            <a:ext cx="3470543" cy="44964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472" y="5001576"/>
            <a:ext cx="2633133" cy="152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5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05933" y="1363133"/>
            <a:ext cx="3640667" cy="47328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A6E93-1A82-4EEB-ACA5-BF1631BAD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159259"/>
            <a:ext cx="11549269" cy="10690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Александр Николаевич Островский</a:t>
            </a: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7515170-F6C5-42E5-9581-ACA819CC5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667" y="1490132"/>
            <a:ext cx="5952066" cy="42756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6 февраля - 185 лет со дня рождения (1840-1917). </a:t>
            </a:r>
          </a:p>
          <a:p>
            <a:pPr marL="0" indent="0">
              <a:buNone/>
            </a:pPr>
            <a:r>
              <a:rPr lang="ru-RU" dirty="0" smtClean="0"/>
              <a:t>Русский </a:t>
            </a:r>
            <a:r>
              <a:rPr lang="ru-RU" dirty="0"/>
              <a:t>драматург, творчество которого стало важнейшим этапом развития русского национального </a:t>
            </a:r>
            <a:r>
              <a:rPr lang="ru-RU" dirty="0" smtClean="0"/>
              <a:t>театра.</a:t>
            </a:r>
          </a:p>
          <a:p>
            <a:pPr marL="0" indent="0">
              <a:buNone/>
            </a:pPr>
            <a:r>
              <a:rPr lang="ru-RU" dirty="0" smtClean="0"/>
              <a:t>В 2025 году произведения Островского празднуют юбилей: «Лес» (180 лет), «В чужом пиру похмелье» (170 лет), «Как закалялась сталь» (90 лет).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30" y="1452587"/>
            <a:ext cx="3469471" cy="45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05933" y="1363133"/>
            <a:ext cx="3640667" cy="47328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A6E93-1A82-4EEB-ACA5-BF1631BAD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159259"/>
            <a:ext cx="11549269" cy="10690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Ги де Мопассан</a:t>
            </a: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7515170-F6C5-42E5-9581-ACA819CC5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667" y="1490132"/>
            <a:ext cx="5952066" cy="4275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5 августа – 175 лет со дня рождения (1850-1893).</a:t>
            </a:r>
          </a:p>
          <a:p>
            <a:pPr marL="0" indent="0" algn="just">
              <a:buNone/>
            </a:pPr>
            <a:r>
              <a:rPr lang="ru-RU" dirty="0" smtClean="0"/>
              <a:t>Крупнейший </a:t>
            </a:r>
            <a:r>
              <a:rPr lang="ru-RU" dirty="0"/>
              <a:t>французский новеллист, </a:t>
            </a:r>
            <a:r>
              <a:rPr lang="ru-RU" dirty="0" smtClean="0"/>
              <a:t>поэт, </a:t>
            </a:r>
            <a:r>
              <a:rPr lang="ru-RU" dirty="0"/>
              <a:t>мастер рассказа с неожиданной </a:t>
            </a:r>
            <a:r>
              <a:rPr lang="ru-RU" dirty="0" smtClean="0"/>
              <a:t>концовкой. </a:t>
            </a:r>
            <a:r>
              <a:rPr lang="ru-RU" dirty="0"/>
              <a:t>За девять лет опубликовал не менее двадцати сборников короткой прозы, во многом близкой </a:t>
            </a:r>
            <a:r>
              <a:rPr lang="ru-RU" dirty="0" smtClean="0"/>
              <a:t>натурализму.</a:t>
            </a:r>
          </a:p>
          <a:p>
            <a:pPr marL="0" indent="0" algn="just">
              <a:buNone/>
            </a:pPr>
            <a:r>
              <a:rPr lang="ru-RU" dirty="0" smtClean="0"/>
              <a:t>Его произведение «Милый друг» празднует свой 140 юбилей.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82" y="1490132"/>
            <a:ext cx="3475567" cy="4512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133" y="5054600"/>
            <a:ext cx="2853267" cy="83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6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05933" y="1363133"/>
            <a:ext cx="3640667" cy="47328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A6E93-1A82-4EEB-ACA5-BF1631BAD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159259"/>
            <a:ext cx="11549269" cy="10690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Александр Иванович Куприн</a:t>
            </a: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7515170-F6C5-42E5-9581-ACA819CC5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534" y="1591732"/>
            <a:ext cx="5672667" cy="4275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7 сентября – 135 лет со дня рождения (1870-1938).</a:t>
            </a:r>
          </a:p>
          <a:p>
            <a:pPr marL="0" indent="0" algn="just">
              <a:buNone/>
            </a:pPr>
            <a:r>
              <a:rPr lang="ru-RU" dirty="0"/>
              <a:t>З</a:t>
            </a:r>
            <a:r>
              <a:rPr lang="ru-RU" dirty="0" smtClean="0"/>
              <a:t>наменитый </a:t>
            </a:r>
            <a:r>
              <a:rPr lang="ru-RU" dirty="0"/>
              <a:t>русский писатель-реалист, получивший народное признание. Автор таких знаменитых произведений, как «Поединок</a:t>
            </a:r>
            <a:r>
              <a:rPr lang="ru-RU" dirty="0" smtClean="0"/>
              <a:t>» (120 лет), </a:t>
            </a:r>
            <a:r>
              <a:rPr lang="ru-RU" dirty="0"/>
              <a:t>«Гранатовый браслет», «Олеся», которые заслуженно вошли в золотой фонд русской литературы.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65" y="1490132"/>
            <a:ext cx="3403602" cy="4487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933" y="4665133"/>
            <a:ext cx="3522133" cy="20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05933" y="1363133"/>
            <a:ext cx="3640667" cy="47328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A6E93-1A82-4EEB-ACA5-BF1631BAD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159259"/>
            <a:ext cx="11549269" cy="10690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Агата Кристи</a:t>
            </a: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7515170-F6C5-42E5-9581-ACA819CC5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534" y="1591731"/>
            <a:ext cx="6426199" cy="48768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15 сентября – 135 лет со дня рождения (1890-1976).</a:t>
            </a:r>
          </a:p>
          <a:p>
            <a:pPr marL="0" indent="0" algn="just">
              <a:buNone/>
            </a:pPr>
            <a:r>
              <a:rPr lang="ru-RU" dirty="0" smtClean="0"/>
              <a:t>Ее произведения стали </a:t>
            </a:r>
            <a:r>
              <a:rPr lang="ru-RU" dirty="0"/>
              <a:t>одними из самых публикуемых за всю историю </a:t>
            </a:r>
            <a:r>
              <a:rPr lang="ru-RU" dirty="0" smtClean="0"/>
              <a:t>человечества </a:t>
            </a:r>
            <a:r>
              <a:rPr lang="ru-RU" dirty="0"/>
              <a:t>(уступая только «Библии» и трудам Уильяма </a:t>
            </a:r>
            <a:r>
              <a:rPr lang="ru-RU" dirty="0" smtClean="0"/>
              <a:t>Шекспира), </a:t>
            </a:r>
            <a:r>
              <a:rPr lang="ru-RU" dirty="0"/>
              <a:t>а также — самыми </a:t>
            </a:r>
            <a:r>
              <a:rPr lang="ru-RU" dirty="0" smtClean="0"/>
              <a:t>переводимыми </a:t>
            </a:r>
            <a:r>
              <a:rPr lang="ru-RU" dirty="0"/>
              <a:t>(7236 переводов по состоянию на 7 марта 2017 </a:t>
            </a:r>
            <a:r>
              <a:rPr lang="ru-RU" dirty="0" smtClean="0"/>
              <a:t>года). </a:t>
            </a:r>
            <a:r>
              <a:rPr lang="ru-RU" dirty="0"/>
              <a:t>Она опубликовала более 60 детективных романов, 6 психологических романов (под псевдонимом </a:t>
            </a:r>
            <a:r>
              <a:rPr lang="ru-RU" dirty="0" err="1"/>
              <a:t>Mary</a:t>
            </a:r>
            <a:r>
              <a:rPr lang="ru-RU" dirty="0"/>
              <a:t> </a:t>
            </a:r>
            <a:r>
              <a:rPr lang="ru-RU" dirty="0" err="1"/>
              <a:t>Westmacott</a:t>
            </a:r>
            <a:r>
              <a:rPr lang="ru-RU" dirty="0"/>
              <a:t> — Мэри </a:t>
            </a:r>
            <a:r>
              <a:rPr lang="ru-RU" dirty="0" err="1"/>
              <a:t>Уэстмакотт</a:t>
            </a:r>
            <a:r>
              <a:rPr lang="ru-RU" dirty="0"/>
              <a:t> (</a:t>
            </a:r>
            <a:r>
              <a:rPr lang="ru-RU" dirty="0" err="1"/>
              <a:t>Вестмакотт</a:t>
            </a:r>
            <a:r>
              <a:rPr lang="ru-RU" dirty="0"/>
              <a:t>) и 19 сборников рассказов. В театрах Лондона были поставлены 16 её пьес. </a:t>
            </a:r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78" y="1543050"/>
            <a:ext cx="3305175" cy="4383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353" y="5155142"/>
            <a:ext cx="285750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3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05933" y="1363133"/>
            <a:ext cx="3640667" cy="47328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A6E93-1A82-4EEB-ACA5-BF1631BAD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159259"/>
            <a:ext cx="11549269" cy="10690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Сергей Александрович Есенин</a:t>
            </a: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7515170-F6C5-42E5-9581-ACA819CC5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534" y="1591731"/>
            <a:ext cx="6426199" cy="4876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3</a:t>
            </a:r>
            <a:r>
              <a:rPr lang="ru-RU" dirty="0" smtClean="0"/>
              <a:t> октября – 130 лет со дня рождения (1895-1925).</a:t>
            </a:r>
          </a:p>
          <a:p>
            <a:pPr marL="0" indent="0">
              <a:buNone/>
            </a:pPr>
            <a:r>
              <a:rPr lang="ru-RU" dirty="0" smtClean="0"/>
              <a:t>Русский </a:t>
            </a:r>
            <a:r>
              <a:rPr lang="ru-RU" dirty="0"/>
              <a:t>и советский поэт, писатель. Одна из крупнейших личностей Серебряного века. Представитель </a:t>
            </a:r>
            <a:r>
              <a:rPr lang="ru-RU" dirty="0" err="1"/>
              <a:t>новокрестьянской</a:t>
            </a:r>
            <a:r>
              <a:rPr lang="ru-RU" dirty="0"/>
              <a:t> поэзии и лирики, а в более позднем периоде творчества — </a:t>
            </a:r>
            <a:r>
              <a:rPr lang="ru-RU" dirty="0" smtClean="0"/>
              <a:t>имажинизма.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74" y="1525322"/>
            <a:ext cx="3363383" cy="44084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3932">
            <a:off x="1473361" y="4807665"/>
            <a:ext cx="2800870" cy="70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1564</Words>
  <Application>Microsoft Office PowerPoint</Application>
  <PresentationFormat>Широкоэкранный</PresentationFormat>
  <Paragraphs>73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Bahnschrift Light Condensed</vt:lpstr>
      <vt:lpstr>Bahnschrift SemiCondensed</vt:lpstr>
      <vt:lpstr>Calibri</vt:lpstr>
      <vt:lpstr>Calibri Light</vt:lpstr>
      <vt:lpstr>Тема Office</vt:lpstr>
      <vt:lpstr>Юбиляры  2025</vt:lpstr>
      <vt:lpstr> Предлагаем вашему вниманию подборку писателей и книг юбиляров 2025 года: иностранных, русских, советских и детских авторов. Этот список – возможность вспомнить писателей и произведения, оказавшие значительное влияние на культуру и сознание нескольких поколений читателей. Мы объединили произведения и писателей, отмечающие круглые даты со дня их первой публикации или выхода отдельных изданий, предлагая совершить путешествие во времени и вновь открыть для себя писателей и шедевры мировой литературы.</vt:lpstr>
      <vt:lpstr>Писатели юбиляры</vt:lpstr>
      <vt:lpstr>Антон Павлович Чехов</vt:lpstr>
      <vt:lpstr>Александр Николаевич Островский</vt:lpstr>
      <vt:lpstr>Ги де Мопассан</vt:lpstr>
      <vt:lpstr>Александр Иванович Куприн</vt:lpstr>
      <vt:lpstr>Агата Кристи</vt:lpstr>
      <vt:lpstr>Сергей Александрович Есенин</vt:lpstr>
      <vt:lpstr>Иван Александрович Бунин</vt:lpstr>
      <vt:lpstr>Книги юбиляры</vt:lpstr>
      <vt:lpstr>Презентация PowerPoint</vt:lpstr>
      <vt:lpstr>«Герой нашего времени» (185 лет) — единственный завершенный роман Лермонтова и одно из самых известных его произведений.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Поиск партнера  по бизнесу</dc:title>
  <dc:creator>User Obstinate</dc:creator>
  <cp:lastModifiedBy>Кристина Николаевна Емельяновна</cp:lastModifiedBy>
  <cp:revision>50</cp:revision>
  <dcterms:created xsi:type="dcterms:W3CDTF">2021-07-26T06:07:50Z</dcterms:created>
  <dcterms:modified xsi:type="dcterms:W3CDTF">2025-04-22T01:46:57Z</dcterms:modified>
</cp:coreProperties>
</file>