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81" r:id="rId2"/>
    <p:sldId id="282" r:id="rId3"/>
    <p:sldId id="310" r:id="rId4"/>
    <p:sldId id="259" r:id="rId5"/>
    <p:sldId id="301" r:id="rId6"/>
    <p:sldId id="305" r:id="rId7"/>
    <p:sldId id="263" r:id="rId8"/>
    <p:sldId id="306" r:id="rId9"/>
    <p:sldId id="317" r:id="rId10"/>
    <p:sldId id="318" r:id="rId11"/>
    <p:sldId id="319" r:id="rId12"/>
    <p:sldId id="307" r:id="rId13"/>
    <p:sldId id="309" r:id="rId14"/>
    <p:sldId id="313" r:id="rId15"/>
    <p:sldId id="314" r:id="rId16"/>
    <p:sldId id="315" r:id="rId17"/>
    <p:sldId id="316" r:id="rId18"/>
    <p:sldId id="320" r:id="rId19"/>
    <p:sldId id="321" r:id="rId20"/>
    <p:sldId id="322" r:id="rId21"/>
  </p:sldIdLst>
  <p:sldSz cx="126015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355" autoAdjust="0"/>
  </p:normalViewPr>
  <p:slideViewPr>
    <p:cSldViewPr>
      <p:cViewPr varScale="1">
        <p:scale>
          <a:sx n="98" d="100"/>
          <a:sy n="98" d="100"/>
        </p:scale>
        <p:origin x="102" y="324"/>
      </p:cViewPr>
      <p:guideLst>
        <p:guide orient="horz" pos="2160"/>
        <p:guide pos="3969"/>
      </p:guideLst>
    </p:cSldViewPr>
  </p:slideViewPr>
  <p:outlineViewPr>
    <p:cViewPr>
      <p:scale>
        <a:sx n="33" d="100"/>
        <a:sy n="33" d="100"/>
      </p:scale>
      <p:origin x="60" y="38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9856F-90E7-47D8-9A83-0C36A3E93F9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7B343-2E05-4E09-A05F-38C20658D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4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7870-7976-4044-8535-620CE4AAF40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E7F24-F9FF-49F7-9761-3AE501078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7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7F24-F9FF-49F7-9761-3AE501078E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1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7F24-F9FF-49F7-9761-3AE501078E0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4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61134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45119" y="1752603"/>
            <a:ext cx="10711338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45119" y="3611607"/>
            <a:ext cx="10711338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188" y="4953000"/>
            <a:ext cx="12606764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1481331"/>
            <a:ext cx="11341418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31906" y="274642"/>
            <a:ext cx="2449576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8" y="274641"/>
            <a:ext cx="8716089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526" y="1059712"/>
            <a:ext cx="10711338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5989" y="2931712"/>
            <a:ext cx="6300788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5011800" y="3005472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754895" y="3005472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0078" y="1481330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5801" y="1481330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73050"/>
            <a:ext cx="11341418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5410200"/>
            <a:ext cx="556788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401427" y="5410200"/>
            <a:ext cx="557007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30079" y="1444296"/>
            <a:ext cx="556788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01426" y="1444296"/>
            <a:ext cx="557007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8" y="4876800"/>
            <a:ext cx="10310822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0761" y="5355102"/>
            <a:ext cx="5477485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60159" y="274320"/>
            <a:ext cx="1030808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270692" y="6407944"/>
            <a:ext cx="2646330" cy="365760"/>
          </a:xfrm>
        </p:spPr>
        <p:txBody>
          <a:bodyPr/>
          <a:lstStyle/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2760" y="5443402"/>
            <a:ext cx="9871234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5040" y="189968"/>
            <a:ext cx="11971497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36288" y="6407946"/>
            <a:ext cx="32395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40" y="4865122"/>
            <a:ext cx="1112895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87340" y="5001995"/>
            <a:ext cx="5239635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3813" y="5785023"/>
            <a:ext cx="5239635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326" y="5791253"/>
            <a:ext cx="46888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729" y="5787740"/>
            <a:ext cx="469321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940230" y="4988440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683325" y="4988440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87340" y="5001995"/>
            <a:ext cx="5239635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3813" y="5785023"/>
            <a:ext cx="5239635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326" y="5791253"/>
            <a:ext cx="46888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729" y="5787740"/>
            <a:ext cx="469321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30079" y="1481330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9270692" y="6407944"/>
            <a:ext cx="264633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B88E3A-F450-42C4-A90D-878987F7535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6036288" y="6407946"/>
            <a:ext cx="323953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917023" y="6407946"/>
            <a:ext cx="50406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85" y="1196752"/>
            <a:ext cx="11341418" cy="43924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ОТЧЕТ</a:t>
            </a:r>
            <a:b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председателя профсоюзного комитета 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проделанной работе за 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-2022 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гг. </a:t>
            </a:r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27" y="404664"/>
            <a:ext cx="4320480" cy="6093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6971" y="1024928"/>
            <a:ext cx="44644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День защитника Отечества (ежегодно)</a:t>
            </a:r>
          </a:p>
          <a:p>
            <a:endParaRPr lang="ru-RU" sz="2800" i="1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16969" r="10858" b="12265"/>
          <a:stretch/>
        </p:blipFill>
        <p:spPr>
          <a:xfrm rot="20848811">
            <a:off x="6012755" y="2492896"/>
            <a:ext cx="2160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9" y="983168"/>
            <a:ext cx="2376264" cy="3279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" y="4263148"/>
            <a:ext cx="2367276" cy="232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0387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даты рождения членов профсоюза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9" y="1844825"/>
            <a:ext cx="2880320" cy="3252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1280823" flipV="1">
            <a:off x="2777932" y="3296800"/>
            <a:ext cx="3319142" cy="72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Наши именинники 2022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(круглые даты)</a:t>
            </a:r>
            <a:endParaRPr lang="ru-RU" sz="2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47065"/>
              </p:ext>
            </p:extLst>
          </p:nvPr>
        </p:nvGraphicFramePr>
        <p:xfrm>
          <a:off x="6275149" y="1844822"/>
          <a:ext cx="6074310" cy="241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579">
                  <a:extLst>
                    <a:ext uri="{9D8B030D-6E8A-4147-A177-3AD203B41FA5}">
                      <a16:colId xmlns:a16="http://schemas.microsoft.com/office/drawing/2014/main" val="1855270291"/>
                    </a:ext>
                  </a:extLst>
                </a:gridCol>
                <a:gridCol w="1447902">
                  <a:extLst>
                    <a:ext uri="{9D8B030D-6E8A-4147-A177-3AD203B41FA5}">
                      <a16:colId xmlns:a16="http://schemas.microsoft.com/office/drawing/2014/main" val="4235795852"/>
                    </a:ext>
                  </a:extLst>
                </a:gridCol>
                <a:gridCol w="1589250">
                  <a:extLst>
                    <a:ext uri="{9D8B030D-6E8A-4147-A177-3AD203B41FA5}">
                      <a16:colId xmlns:a16="http://schemas.microsoft.com/office/drawing/2014/main" val="2509509088"/>
                    </a:ext>
                  </a:extLst>
                </a:gridCol>
                <a:gridCol w="1518579">
                  <a:extLst>
                    <a:ext uri="{9D8B030D-6E8A-4147-A177-3AD203B41FA5}">
                      <a16:colId xmlns:a16="http://schemas.microsoft.com/office/drawing/2014/main" val="2610077749"/>
                    </a:ext>
                  </a:extLst>
                </a:gridCol>
              </a:tblGrid>
              <a:tr h="12091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2020 год</a:t>
                      </a:r>
                      <a:endParaRPr lang="ru-RU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2021 год</a:t>
                      </a:r>
                      <a:endParaRPr lang="ru-RU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2022 год</a:t>
                      </a:r>
                      <a:endParaRPr lang="ru-RU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474156"/>
                  </a:ext>
                </a:extLst>
              </a:tr>
              <a:tr h="120916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Количество</a:t>
                      </a:r>
                      <a:r>
                        <a:rPr lang="ru-RU" b="1" i="1" baseline="0" dirty="0" smtClean="0"/>
                        <a:t> человек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9 </a:t>
                      </a:r>
                      <a:endParaRPr lang="ru-RU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7</a:t>
                      </a:r>
                      <a:endParaRPr lang="ru-RU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7</a:t>
                      </a:r>
                      <a:endParaRPr lang="ru-RU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125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6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6131" y="1988840"/>
            <a:ext cx="11575366" cy="40184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/>
              <a:t>1. Организация </a:t>
            </a:r>
            <a:r>
              <a:rPr lang="ru-RU" sz="2800" dirty="0"/>
              <a:t>новогодних утренников для детей </a:t>
            </a:r>
            <a:r>
              <a:rPr lang="ru-RU" sz="2800" dirty="0" smtClean="0"/>
              <a:t>сотрудников, членов профсоюза, закупка сладких детских подарков, мягких детских игрушек (ежегодно);</a:t>
            </a:r>
          </a:p>
          <a:p>
            <a:pPr marL="109728" indent="0">
              <a:buNone/>
            </a:pPr>
            <a:endParaRPr lang="ru-RU" sz="2800" dirty="0" smtClean="0"/>
          </a:p>
          <a:p>
            <a:pPr marL="109728" indent="0">
              <a:buNone/>
            </a:pPr>
            <a:r>
              <a:rPr lang="ru-RU" sz="2800" dirty="0" smtClean="0"/>
              <a:t>2. Закупка </a:t>
            </a:r>
            <a:r>
              <a:rPr lang="ru-RU" sz="2800" dirty="0"/>
              <a:t>новогодних подарков для сотрудников, членов профсоюза (ежегодно</a:t>
            </a:r>
            <a:r>
              <a:rPr lang="ru-RU" sz="2800" dirty="0" smtClean="0"/>
              <a:t>).</a:t>
            </a:r>
            <a:endParaRPr lang="ru-RU" sz="2800" dirty="0"/>
          </a:p>
          <a:p>
            <a:pPr marL="109728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147" y="260648"/>
            <a:ext cx="11881320" cy="200223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effectLst/>
              </a:rPr>
              <a:t>- Организация новогоднего праздника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32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0079" y="404664"/>
            <a:ext cx="11341418" cy="5602629"/>
          </a:xfrm>
        </p:spPr>
        <p:txBody>
          <a:bodyPr/>
          <a:lstStyle/>
          <a:p>
            <a:r>
              <a:rPr lang="ru-RU" dirty="0" smtClean="0"/>
              <a:t>3. Организация новогоднего вечера для сотрудников института </a:t>
            </a:r>
            <a:r>
              <a:rPr lang="ru-RU" dirty="0" smtClean="0"/>
              <a:t>(ежегодно); организация конкурса «Лучшее новогоднее украшение кабинета» (ежегодно); помощь в организации мероприятия, посвященного Дню науки (ежегодно)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109728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272">
            <a:off x="7445338" y="2146023"/>
            <a:ext cx="2917209" cy="427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15">
            <a:off x="465253" y="2743342"/>
            <a:ext cx="2851175" cy="3801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11" y="2204864"/>
            <a:ext cx="2392457" cy="35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404664"/>
            <a:ext cx="1134141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Оказание материальной помощи сотрудникам института,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средств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профвзносов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79" y="1544666"/>
            <a:ext cx="115033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7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22706"/>
              </p:ext>
            </p:extLst>
          </p:nvPr>
        </p:nvGraphicFramePr>
        <p:xfrm>
          <a:off x="1692275" y="1870389"/>
          <a:ext cx="9166789" cy="3652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0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2020 - 2022 гг.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связи с рождением ребенка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связи с бракосочетанием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связи с заболеванием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covid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связи с приобретением медикаментов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связи со смертью близких родственников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28713" y="1413189"/>
            <a:ext cx="1260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Выплата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денежной компенсации за санаторно-курортное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4272524" y="-283548"/>
            <a:ext cx="16874099" cy="74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Денежная компенсация определяется в размере 5% за каждый год членства в профсоюзе работников ТИ (ф) СВФУ (по основному месту работы), но не более 50% от полной стоимости путевки. Право на получение компенсации представляется не чаще 1 раза в 3 года.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За период 2020-2022 года данным правом воспользовались 3 сотрудника, размер компенсации каждому сотруднику составил 50% от полной стоимости путевки.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1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854500"/>
              </p:ext>
            </p:extLst>
          </p:nvPr>
        </p:nvGraphicFramePr>
        <p:xfrm>
          <a:off x="1404243" y="1450587"/>
          <a:ext cx="9655306" cy="509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068">
                  <a:extLst>
                    <a:ext uri="{9D8B030D-6E8A-4147-A177-3AD203B41FA5}">
                      <a16:colId xmlns:a16="http://schemas.microsoft.com/office/drawing/2014/main" val="343353839"/>
                    </a:ext>
                  </a:extLst>
                </a:gridCol>
                <a:gridCol w="2205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2020 - 2022 гг.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в связи с юбилеем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13 человек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г. 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335388"/>
                  </a:ext>
                </a:extLst>
              </a:tr>
              <a:tr h="88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в связи с Днем защитника Отечества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в связи с Днем 8 марта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кинотеатр</a:t>
                      </a:r>
                      <a:r>
                        <a:rPr lang="ru-RU" sz="20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«Октябрь»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78985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5. Материальное поощрение в связи с юбилейными и праздничными </a:t>
            </a:r>
            <a:r>
              <a:rPr lang="ru-RU" sz="2800" dirty="0" smtClean="0"/>
              <a:t>датами, компенсация посещения культ-массовых мероприятий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31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Сотрудникам института (включая бывших сотрудников);</a:t>
            </a:r>
          </a:p>
          <a:p>
            <a:pPr>
              <a:buFontTx/>
              <a:buChar char="-"/>
            </a:pPr>
            <a:r>
              <a:rPr lang="ru-RU" dirty="0" smtClean="0"/>
              <a:t>Сотрудникам университета (по поступающим заявительным документам);</a:t>
            </a:r>
          </a:p>
          <a:p>
            <a:pPr>
              <a:buFontTx/>
              <a:buChar char="-"/>
            </a:pPr>
            <a:r>
              <a:rPr lang="ru-RU" dirty="0" smtClean="0"/>
              <a:t>Помощь в связи с чрезвычайными обстоятельствами, экстренными случаями.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Организация сбора средств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оказания помощи людям, оказавшимся в трудной жизненной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4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99" y="476672"/>
            <a:ext cx="12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Информация об исполнении коллективного договора за 2020-2022гг.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35482"/>
              </p:ext>
            </p:extLst>
          </p:nvPr>
        </p:nvGraphicFramePr>
        <p:xfrm>
          <a:off x="468141" y="980731"/>
          <a:ext cx="11593288" cy="469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2">
                  <a:extLst>
                    <a:ext uri="{9D8B030D-6E8A-4147-A177-3AD203B41FA5}">
                      <a16:colId xmlns:a16="http://schemas.microsoft.com/office/drawing/2014/main" val="399759609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4642153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246308436"/>
                    </a:ext>
                  </a:extLst>
                </a:gridCol>
                <a:gridCol w="2088234">
                  <a:extLst>
                    <a:ext uri="{9D8B030D-6E8A-4147-A177-3AD203B41FA5}">
                      <a16:colId xmlns:a16="http://schemas.microsoft.com/office/drawing/2014/main" val="497844724"/>
                    </a:ext>
                  </a:extLst>
                </a:gridCol>
              </a:tblGrid>
              <a:tr h="781801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Вид материальной</a:t>
                      </a:r>
                      <a:r>
                        <a:rPr lang="ru-RU" i="1" baseline="0" dirty="0" smtClean="0"/>
                        <a:t> помощи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2020г.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2021г.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2022г.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168761"/>
                  </a:ext>
                </a:extLst>
              </a:tr>
              <a:tr h="7818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связи с рождением ребенка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11 200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aseline="0" dirty="0" smtClean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30 000</a:t>
                      </a:r>
                      <a:r>
                        <a:rPr lang="ru-RU" sz="2000" baseline="0" dirty="0" smtClean="0"/>
                        <a:t>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18 000 </a:t>
                      </a:r>
                      <a:r>
                        <a:rPr lang="ru-RU" sz="2000" dirty="0" smtClean="0"/>
                        <a:t>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80886"/>
                  </a:ext>
                </a:extLst>
              </a:tr>
              <a:tr h="781801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впервые увольняющимся, не достигшим пенсионного возраста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5 400 </a:t>
                      </a:r>
                      <a:r>
                        <a:rPr lang="ru-RU" sz="2000" dirty="0" smtClean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24 000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aseline="0" dirty="0" smtClean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329885"/>
                  </a:ext>
                </a:extLst>
              </a:tr>
              <a:tr h="781801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связи со смертью члена семьи работника института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111 200 </a:t>
                      </a:r>
                      <a:r>
                        <a:rPr lang="ru-RU" sz="2000" dirty="0" smtClean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66 000 </a:t>
                      </a:r>
                      <a:r>
                        <a:rPr lang="ru-RU" sz="2000" dirty="0" smtClean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99 000 </a:t>
                      </a:r>
                      <a:r>
                        <a:rPr lang="ru-RU" sz="2000" dirty="0" smtClean="0"/>
                        <a:t>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606966"/>
                  </a:ext>
                </a:extLst>
              </a:tr>
              <a:tr h="7818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Единовременная материальная помощь сотрудникам - лечение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30 000 </a:t>
                      </a:r>
                      <a:r>
                        <a:rPr lang="ru-RU" sz="2000" dirty="0" smtClean="0"/>
                        <a:t>руб.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178400"/>
                  </a:ext>
                </a:extLst>
              </a:tr>
              <a:tr h="7818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Общая сумма помощи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394 800</a:t>
                      </a:r>
                      <a:r>
                        <a:rPr lang="ru-RU" sz="2000" dirty="0" smtClean="0"/>
                        <a:t> руб.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71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179" y="476672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Премирование работников института, достигших возраста 50, 55, 60, 65 лет и далее через каждые 5 лет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41338"/>
              </p:ext>
            </p:extLst>
          </p:nvPr>
        </p:nvGraphicFramePr>
        <p:xfrm>
          <a:off x="1764283" y="1307668"/>
          <a:ext cx="8401052" cy="207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63">
                  <a:extLst>
                    <a:ext uri="{9D8B030D-6E8A-4147-A177-3AD203B41FA5}">
                      <a16:colId xmlns:a16="http://schemas.microsoft.com/office/drawing/2014/main" val="2483640671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574611023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586814429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017319264"/>
                    </a:ext>
                  </a:extLst>
                </a:gridCol>
              </a:tblGrid>
              <a:tr h="55451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 г.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2021 г.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 г.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5581539"/>
                  </a:ext>
                </a:extLst>
              </a:tr>
              <a:tr h="77473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/>
                        <a:t>23 500 </a:t>
                      </a:r>
                      <a:r>
                        <a:rPr lang="ru-RU" sz="2000" dirty="0" smtClean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/>
                        <a:t>50 000 </a:t>
                      </a:r>
                      <a:r>
                        <a:rPr lang="ru-RU" sz="2000" dirty="0" smtClean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/>
                        <a:t>159 000 </a:t>
                      </a:r>
                      <a:r>
                        <a:rPr lang="ru-RU" sz="2000" dirty="0" smtClean="0"/>
                        <a:t>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308005"/>
                  </a:ext>
                </a:extLst>
              </a:tr>
              <a:tr h="7446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Общая сумма премирования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232 500</a:t>
                      </a:r>
                      <a:r>
                        <a:rPr lang="ru-RU" sz="2000" dirty="0" smtClean="0"/>
                        <a:t> руб.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6465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20267" y="4221088"/>
            <a:ext cx="9505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Помощь мобилизованным сотрудникам, членам семьи мобилизованных сотрудников</a:t>
            </a:r>
            <a:endParaRPr lang="ru-RU" sz="22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93679"/>
              </p:ext>
            </p:extLst>
          </p:nvPr>
        </p:nvGraphicFramePr>
        <p:xfrm>
          <a:off x="3492474" y="5157192"/>
          <a:ext cx="5832648" cy="71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>
                  <a:extLst>
                    <a:ext uri="{9D8B030D-6E8A-4147-A177-3AD203B41FA5}">
                      <a16:colId xmlns:a16="http://schemas.microsoft.com/office/drawing/2014/main" val="3343089972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4280324739"/>
                    </a:ext>
                  </a:extLst>
                </a:gridCol>
              </a:tblGrid>
              <a:tr h="7117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 г.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20 000 руб.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147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42807" y="1628800"/>
            <a:ext cx="11412143" cy="38164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1. Председатель ПК – </a:t>
            </a:r>
            <a:r>
              <a:rPr lang="ru-RU" sz="3200" dirty="0" smtClean="0">
                <a:cs typeface="Times New Roman" panose="02020603050405020304" pitchFamily="18" charset="0"/>
              </a:rPr>
              <a:t>Литвиненко Ирина Александровна</a:t>
            </a:r>
            <a:endParaRPr lang="ru-RU" sz="3200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2. Казначей – Серебрякова Галина </a:t>
            </a:r>
            <a:r>
              <a:rPr lang="ru-RU" sz="3200" dirty="0" smtClean="0">
                <a:cs typeface="Times New Roman" panose="02020603050405020304" pitchFamily="18" charset="0"/>
              </a:rPr>
              <a:t>Владимировна</a:t>
            </a:r>
            <a:endParaRPr lang="ru-RU" sz="3200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3. Члены профактива – </a:t>
            </a:r>
            <a:r>
              <a:rPr lang="ru-RU" sz="3200" dirty="0" smtClean="0">
                <a:cs typeface="Times New Roman" panose="02020603050405020304" pitchFamily="18" charset="0"/>
              </a:rPr>
              <a:t>Рочев Виктор Федорович, Реутова Кристина Евгеньевна, </a:t>
            </a:r>
            <a:r>
              <a:rPr lang="ru-RU" sz="3200" dirty="0" err="1" smtClean="0">
                <a:cs typeface="Times New Roman" panose="02020603050405020304" pitchFamily="18" charset="0"/>
              </a:rPr>
              <a:t>Кечина</a:t>
            </a:r>
            <a:r>
              <a:rPr lang="ru-RU" sz="3200" dirty="0" smtClean="0">
                <a:cs typeface="Times New Roman" panose="02020603050405020304" pitchFamily="18" charset="0"/>
              </a:rPr>
              <a:t> Любовь </a:t>
            </a:r>
            <a:r>
              <a:rPr lang="ru-RU" sz="3200" dirty="0" smtClean="0">
                <a:cs typeface="Times New Roman" panose="02020603050405020304" pitchFamily="18" charset="0"/>
              </a:rPr>
              <a:t>Александровна</a:t>
            </a:r>
            <a:endParaRPr lang="ru-RU" sz="2800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Общая характеристика ПК ТИ (ф) СВФУ</a:t>
            </a:r>
            <a:r>
              <a:rPr lang="ru-RU" sz="4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283" y="1124744"/>
            <a:ext cx="8891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благодарность всем сотрудникам за помощь и поддержку в работе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сегодняшний день в профсоюзе работников Института состоит </a:t>
            </a:r>
            <a:r>
              <a:rPr lang="ru-RU" dirty="0" smtClean="0"/>
              <a:t>73 </a:t>
            </a:r>
            <a:r>
              <a:rPr lang="ru-RU" dirty="0"/>
              <a:t>сотрудника, что составляет </a:t>
            </a:r>
            <a:r>
              <a:rPr lang="ru-RU" dirty="0" smtClean="0"/>
              <a:t>77% </a:t>
            </a:r>
            <a:r>
              <a:rPr lang="ru-RU" dirty="0"/>
              <a:t>от общего числа сотрудников </a:t>
            </a:r>
            <a:r>
              <a:rPr lang="ru-RU" dirty="0" smtClean="0"/>
              <a:t>института, по основному месту работы (93 человека).</a:t>
            </a:r>
            <a:endParaRPr lang="ru-RU" dirty="0"/>
          </a:p>
          <a:p>
            <a:r>
              <a:rPr lang="ru-RU" dirty="0"/>
              <a:t>В состав профсоюза работников ТИ (ф) СВФУ за отчетные 3 </a:t>
            </a:r>
            <a:r>
              <a:rPr lang="ru-RU" dirty="0" smtClean="0"/>
              <a:t>года (согласно заявлений о вступлении в профсоюз):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принято</a:t>
            </a:r>
            <a:r>
              <a:rPr lang="ru-RU" dirty="0" smtClean="0"/>
              <a:t> - </a:t>
            </a:r>
            <a:r>
              <a:rPr lang="ru-RU" dirty="0" smtClean="0"/>
              <a:t>61 сотрудник,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снято </a:t>
            </a:r>
            <a:r>
              <a:rPr lang="ru-RU" b="1" dirty="0"/>
              <a:t>с </a:t>
            </a:r>
            <a:r>
              <a:rPr lang="ru-RU" b="1" dirty="0" smtClean="0"/>
              <a:t>учета:</a:t>
            </a:r>
          </a:p>
          <a:p>
            <a:pPr marL="109728" indent="0">
              <a:buNone/>
            </a:pPr>
            <a:r>
              <a:rPr lang="ru-RU" dirty="0" smtClean="0"/>
              <a:t>а) </a:t>
            </a:r>
            <a:r>
              <a:rPr lang="ru-RU" dirty="0"/>
              <a:t>по собственному желанию - </a:t>
            </a:r>
            <a:r>
              <a:rPr lang="ru-RU" dirty="0" smtClean="0"/>
              <a:t>7 </a:t>
            </a:r>
            <a:r>
              <a:rPr lang="ru-RU" dirty="0" smtClean="0"/>
              <a:t>сотрудников;</a:t>
            </a:r>
          </a:p>
          <a:p>
            <a:pPr marL="109728" indent="0">
              <a:buNone/>
            </a:pPr>
            <a:r>
              <a:rPr lang="ru-RU" dirty="0" smtClean="0"/>
              <a:t>б) уволились по </a:t>
            </a:r>
            <a:r>
              <a:rPr lang="ru-RU" dirty="0"/>
              <a:t>собственному желанию -</a:t>
            </a:r>
            <a:r>
              <a:rPr lang="ru-RU" dirty="0" smtClean="0">
                <a:solidFill>
                  <a:srgbClr val="FF0000"/>
                </a:solidFill>
              </a:rPr>
              <a:t>39</a:t>
            </a:r>
            <a:r>
              <a:rPr lang="ru-RU" dirty="0" smtClean="0"/>
              <a:t> человек.</a:t>
            </a:r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Численный состав профсоюза</a:t>
            </a:r>
            <a:endParaRPr lang="ru-RU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9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110" y="1556792"/>
            <a:ext cx="11341418" cy="489654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 Спортивно-оздоровительные мероприятия</a:t>
            </a:r>
          </a:p>
          <a:p>
            <a:pPr marL="109728" indent="0">
              <a:buNone/>
            </a:pPr>
            <a:endParaRPr lang="ru-RU" sz="2800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/>
              <a:t>День здоровья (2021, 2022гг.)</a:t>
            </a:r>
          </a:p>
          <a:p>
            <a:pPr>
              <a:buFontTx/>
              <a:buChar char="-"/>
            </a:pPr>
            <a:r>
              <a:rPr lang="ru-RU" sz="2800" dirty="0" smtClean="0">
                <a:cs typeface="Times New Roman" pitchFamily="18" charset="0"/>
              </a:rPr>
              <a:t>Посещение СОК Шахтер (бассейн, тренажерный зал, каток)</a:t>
            </a:r>
          </a:p>
          <a:p>
            <a:pPr>
              <a:buFontTx/>
              <a:buChar char="-"/>
            </a:pPr>
            <a:r>
              <a:rPr lang="ru-RU" sz="2800" dirty="0" smtClean="0">
                <a:cs typeface="Times New Roman" pitchFamily="18" charset="0"/>
              </a:rPr>
              <a:t>Посещение банного комплекса «</a:t>
            </a:r>
            <a:r>
              <a:rPr lang="ru-RU" sz="2800" dirty="0" err="1" smtClean="0">
                <a:cs typeface="Times New Roman" pitchFamily="18" charset="0"/>
              </a:rPr>
              <a:t>Эрчим</a:t>
            </a:r>
            <a:r>
              <a:rPr lang="ru-RU" sz="2800" dirty="0" smtClean="0">
                <a:cs typeface="Times New Roman" pitchFamily="18" charset="0"/>
              </a:rPr>
              <a:t>» (ежеквартально, согласно заявок)</a:t>
            </a:r>
            <a:endParaRPr lang="ru-RU" sz="2800" dirty="0" smtClean="0">
              <a:cs typeface="Times New Roman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работа</a:t>
            </a:r>
            <a:r>
              <a:rPr lang="ru-RU" sz="3600" i="1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2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4123" y="1412776"/>
            <a:ext cx="11341418" cy="573325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601575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r="25076" b="13866"/>
          <a:stretch/>
        </p:blipFill>
        <p:spPr>
          <a:xfrm rot="360000">
            <a:off x="6491094" y="423546"/>
            <a:ext cx="5420147" cy="3183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10613" r="11916" b="10374"/>
          <a:stretch/>
        </p:blipFill>
        <p:spPr>
          <a:xfrm rot="21126109">
            <a:off x="3821817" y="3189747"/>
            <a:ext cx="5617137" cy="3118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29445" r="29347" b="10766"/>
          <a:stretch/>
        </p:blipFill>
        <p:spPr>
          <a:xfrm rot="-660000">
            <a:off x="928451" y="551540"/>
            <a:ext cx="2956647" cy="36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2115" y="1052736"/>
            <a:ext cx="12097344" cy="495455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Участие в конкурсе видеороликов среди учебных и структурных подразделений СВФУ им. М.К. </a:t>
            </a:r>
            <a:r>
              <a:rPr lang="ru-RU" sz="2000" dirty="0" err="1" smtClean="0">
                <a:cs typeface="Times New Roman" panose="02020603050405020304" pitchFamily="18" charset="0"/>
              </a:rPr>
              <a:t>Аммосова</a:t>
            </a:r>
            <a:r>
              <a:rPr lang="ru-RU" sz="2000" dirty="0" smtClean="0">
                <a:cs typeface="Times New Roman" panose="02020603050405020304" pitchFamily="18" charset="0"/>
              </a:rPr>
              <a:t> «Встречай весну с усердием и творчеством» – победа в номинации </a:t>
            </a:r>
          </a:p>
          <a:p>
            <a:pPr marL="109728" indent="0" algn="ctr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«В дружном коллективе – здоровый дух»</a:t>
            </a:r>
          </a:p>
          <a:p>
            <a:pPr marL="109728" indent="0">
              <a:buNone/>
            </a:pPr>
            <a:endParaRPr lang="ru-RU" sz="2000" dirty="0" smtClean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800" dirty="0" smtClean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147" y="274638"/>
            <a:ext cx="11431350" cy="1143000"/>
          </a:xfrm>
        </p:spPr>
        <p:txBody>
          <a:bodyPr>
            <a:normAutofit/>
          </a:bodyPr>
          <a:lstStyle/>
          <a:p>
            <a:pPr marL="109728" indent="0"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2. Культурно-массовые мероприятия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941" y="2525313"/>
            <a:ext cx="4523726" cy="3475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5797"/>
          <a:stretch/>
        </p:blipFill>
        <p:spPr>
          <a:xfrm>
            <a:off x="1332235" y="2132856"/>
            <a:ext cx="39604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669" y="908720"/>
            <a:ext cx="11763797" cy="58326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" y="274638"/>
            <a:ext cx="12601575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" t="15763" r="4500" b="-18204"/>
          <a:stretch/>
        </p:blipFill>
        <p:spPr>
          <a:xfrm>
            <a:off x="1116211" y="1196752"/>
            <a:ext cx="5400600" cy="5877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6891" y="1340768"/>
            <a:ext cx="4320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городских первомайских демонстрациях, мероприятиях посвященных 9 мая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3570" y="836712"/>
            <a:ext cx="11341418" cy="53285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8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147" y="274638"/>
            <a:ext cx="11431350" cy="56207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День учителя (2021г.)</a:t>
            </a:r>
            <a:endParaRPr lang="ru-RU" sz="32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 r="2013" b="5989"/>
          <a:stretch/>
        </p:blipFill>
        <p:spPr>
          <a:xfrm>
            <a:off x="761750" y="836711"/>
            <a:ext cx="4602933" cy="6021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819" y="1398786"/>
            <a:ext cx="5040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игры –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УЛК – кафедра ОД,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УАК – кафедра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ЭПиАПП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Подарочные сертификаты для кафедр ТИ (ф) СВФУ</a:t>
            </a:r>
          </a:p>
          <a:p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4095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7" y="1340768"/>
            <a:ext cx="3528392" cy="48901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67" y="1326293"/>
            <a:ext cx="2952328" cy="4890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9059" y="1556792"/>
            <a:ext cx="352839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пожилого человека (2020, 2021, 2022 гг.)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19996</TotalTime>
  <Words>738</Words>
  <Application>Microsoft Office PowerPoint</Application>
  <PresentationFormat>Произвольный</PresentationFormat>
  <Paragraphs>137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Lucida Sans Unicode</vt:lpstr>
      <vt:lpstr>Monotype Corsiva</vt:lpstr>
      <vt:lpstr>Times New Roman</vt:lpstr>
      <vt:lpstr>Verdana</vt:lpstr>
      <vt:lpstr>Wingdings 2</vt:lpstr>
      <vt:lpstr>Wingdings 3</vt:lpstr>
      <vt:lpstr>Открытая</vt:lpstr>
      <vt:lpstr>   ОТЧЕТ председателя профсоюзного комитета  о проделанной работе за 2020-2022 гг.      </vt:lpstr>
      <vt:lpstr>Общая характеристика ПК ТИ (ф) СВФУ </vt:lpstr>
      <vt:lpstr>Численный состав профсоюза</vt:lpstr>
      <vt:lpstr>Организационная работа </vt:lpstr>
      <vt:lpstr> </vt:lpstr>
      <vt:lpstr>2. Культурно-массовые мероприятия</vt:lpstr>
      <vt:lpstr> </vt:lpstr>
      <vt:lpstr>День учителя (2021г.)</vt:lpstr>
      <vt:lpstr>Презентация PowerPoint</vt:lpstr>
      <vt:lpstr>Презентация PowerPoint</vt:lpstr>
      <vt:lpstr>Презентация PowerPoint</vt:lpstr>
      <vt:lpstr>- Организация новогоднего праздника</vt:lpstr>
      <vt:lpstr>Презентация PowerPoint</vt:lpstr>
      <vt:lpstr>3. Оказание материальной помощи сотрудникам института, из средств профвзносов</vt:lpstr>
      <vt:lpstr>4. Выплата денежной компенсации за санаторно-курортное лечение </vt:lpstr>
      <vt:lpstr>5. Материальное поощрение в связи с юбилейными и праздничными датами, компенсация посещения культ-массовых мероприятий</vt:lpstr>
      <vt:lpstr>6. Организация сбора средств для оказания помощи людям, оказавшимся в трудной жизненной ситуации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Сопоставительный анализ особенностей американского и британского юмора на примере зарубежных фильмов</dc:title>
  <dc:creator>Acer_5750G</dc:creator>
  <cp:lastModifiedBy>Ирина Александровна Литвиненко</cp:lastModifiedBy>
  <cp:revision>316</cp:revision>
  <cp:lastPrinted>2022-11-28T00:08:26Z</cp:lastPrinted>
  <dcterms:created xsi:type="dcterms:W3CDTF">2015-04-08T12:32:46Z</dcterms:created>
  <dcterms:modified xsi:type="dcterms:W3CDTF">2022-11-28T01:46:02Z</dcterms:modified>
</cp:coreProperties>
</file>