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4" r:id="rId3"/>
    <p:sldId id="260" r:id="rId4"/>
    <p:sldId id="257" r:id="rId5"/>
    <p:sldId id="305" r:id="rId6"/>
    <p:sldId id="306" r:id="rId7"/>
    <p:sldId id="307" r:id="rId8"/>
    <p:sldId id="308" r:id="rId9"/>
    <p:sldId id="309" r:id="rId10"/>
    <p:sldId id="294" r:id="rId11"/>
    <p:sldId id="284" r:id="rId12"/>
    <p:sldId id="295" r:id="rId13"/>
    <p:sldId id="285" r:id="rId14"/>
    <p:sldId id="296" r:id="rId15"/>
    <p:sldId id="286" r:id="rId16"/>
    <p:sldId id="297" r:id="rId17"/>
    <p:sldId id="258" r:id="rId18"/>
    <p:sldId id="287" r:id="rId19"/>
    <p:sldId id="288" r:id="rId20"/>
    <p:sldId id="298" r:id="rId21"/>
    <p:sldId id="300" r:id="rId22"/>
    <p:sldId id="301" r:id="rId23"/>
    <p:sldId id="302" r:id="rId24"/>
    <p:sldId id="303" r:id="rId25"/>
    <p:sldId id="304" r:id="rId26"/>
    <p:sldId id="275" r:id="rId27"/>
    <p:sldId id="278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1A429FB-9579-4C8B-AC6E-1A325F26EF34}">
          <p14:sldIdLst>
            <p14:sldId id="256"/>
            <p14:sldId id="274"/>
            <p14:sldId id="260"/>
            <p14:sldId id="257"/>
            <p14:sldId id="305"/>
            <p14:sldId id="306"/>
            <p14:sldId id="307"/>
            <p14:sldId id="308"/>
            <p14:sldId id="309"/>
            <p14:sldId id="294"/>
            <p14:sldId id="284"/>
            <p14:sldId id="295"/>
            <p14:sldId id="285"/>
            <p14:sldId id="296"/>
            <p14:sldId id="286"/>
            <p14:sldId id="297"/>
            <p14:sldId id="258"/>
            <p14:sldId id="287"/>
            <p14:sldId id="288"/>
            <p14:sldId id="298"/>
            <p14:sldId id="300"/>
            <p14:sldId id="301"/>
            <p14:sldId id="302"/>
            <p14:sldId id="303"/>
            <p14:sldId id="304"/>
            <p14:sldId id="275"/>
            <p14:sldId id="278"/>
          </p14:sldIdLst>
        </p14:section>
        <p14:section name="Раздел без заголовка" id="{EC4DF80F-D35B-47A4-8648-C61BDB01226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FB563-3A22-4ED2-870B-4F6A0A1899FE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99A56-BBD2-481A-8A0D-7AE4789245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418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518B8-F5C2-4297-81FC-21D6012EFEDE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30259-7F3C-450D-8225-897E7EF6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898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30259-7F3C-450D-8225-897E7EF63EC1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900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0F582E-57F4-4113-AD90-ABF1762EB836}" type="datetimeFigureOut">
              <a:rPr lang="ru-RU" smtClean="0"/>
              <a:pPr>
                <a:defRPr/>
              </a:pPr>
              <a:t>09.12.2020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BFD5A-803A-4481-931E-9A495BE891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6BA2FF-F0F0-4B27-8FE3-1D966DD75302}" type="datetimeFigureOut">
              <a:rPr lang="ru-RU" smtClean="0"/>
              <a:pPr>
                <a:defRPr/>
              </a:pPr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B9E67-AC6F-47DD-93F3-C4842F91A4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262AED-A714-49CA-872A-18BD55AAD9D5}" type="datetimeFigureOut">
              <a:rPr lang="ru-RU" smtClean="0"/>
              <a:pPr>
                <a:defRPr/>
              </a:pPr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94B43B-A2CE-4700-97C1-F9EBB14784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90D5C7-604F-4284-9FAC-391D5A6336BF}" type="datetimeFigureOut">
              <a:rPr lang="ru-RU" smtClean="0"/>
              <a:pPr>
                <a:defRPr/>
              </a:pPr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4A529-5A1E-47AE-9BDF-241C2B30D5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BC445D-6A93-4213-8462-9F8B21F81488}" type="datetimeFigureOut">
              <a:rPr lang="ru-RU" smtClean="0"/>
              <a:pPr>
                <a:defRPr/>
              </a:pPr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6FB13-706A-4D72-89F1-7F03DD7571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8BB976-D86A-4684-9D69-651B15B5D5B9}" type="datetimeFigureOut">
              <a:rPr lang="ru-RU" smtClean="0"/>
              <a:pPr>
                <a:defRPr/>
              </a:pPr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DD26B-3E48-472B-A9D5-7F2EB769CF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A217BA-255C-4F4D-9EDF-5948069222E9}" type="datetimeFigureOut">
              <a:rPr lang="ru-RU" smtClean="0"/>
              <a:pPr>
                <a:defRPr/>
              </a:pPr>
              <a:t>09.12.2020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D11D2-E10E-463B-B684-537CF8C8BD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A0EE67-391D-456C-A3F4-FE9C313A0CB4}" type="datetimeFigureOut">
              <a:rPr lang="ru-RU" smtClean="0"/>
              <a:pPr>
                <a:defRPr/>
              </a:pPr>
              <a:t>09.12.2020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D5663-7574-4D92-B6F2-89A2B33B45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C210D4-0036-4958-AE13-47086C598C12}" type="datetimeFigureOut">
              <a:rPr lang="ru-RU" smtClean="0"/>
              <a:pPr>
                <a:defRPr/>
              </a:pPr>
              <a:t>09.12.2020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0C692-CA7B-4180-B777-1FD343F00A4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CFC56F-890F-42BE-A1B9-59EAF57BC50B}" type="datetimeFigureOut">
              <a:rPr lang="ru-RU" smtClean="0"/>
              <a:pPr>
                <a:defRPr/>
              </a:pPr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599CB8-9B5D-4DCE-8E88-CB8BA4FFE1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ED8CDC-9586-4C4E-85EF-B09830388439}" type="datetimeFigureOut">
              <a:rPr lang="ru-RU" smtClean="0"/>
              <a:pPr>
                <a:defRPr/>
              </a:pPr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D8B7413C-2AA8-4018-9071-F0B6387DBF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A5FE25A-DC25-41C7-A7CF-E550968E7FD2}" type="datetimeFigureOut">
              <a:rPr lang="ru-RU" smtClean="0"/>
              <a:pPr>
                <a:defRPr/>
              </a:pPr>
              <a:t>09.12.2020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71DFF93-0F72-4AC3-BD3F-65839CD73A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Подведение итогов прохождения практик студентами ТИ (ф) СВФУ </a:t>
            </a:r>
            <a:endParaRPr lang="ru-RU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212976"/>
            <a:ext cx="7854696" cy="93610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b="1" dirty="0" smtClean="0">
                <a:latin typeface="Arial" charset="0"/>
              </a:rPr>
              <a:t>2019-2020 уч. год</a:t>
            </a:r>
          </a:p>
          <a:p>
            <a:pPr eaLnBrk="1" hangingPunct="1"/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47248" cy="4206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Общая успеваемость по практике</a:t>
            </a:r>
            <a:endParaRPr lang="ru-RU" sz="4000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821665"/>
              </p:ext>
            </p:extLst>
          </p:nvPr>
        </p:nvGraphicFramePr>
        <p:xfrm>
          <a:off x="539552" y="908720"/>
          <a:ext cx="8352928" cy="26791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864096"/>
                <a:gridCol w="1224136"/>
                <a:gridCol w="576064"/>
                <a:gridCol w="432048"/>
                <a:gridCol w="360040"/>
                <a:gridCol w="432048"/>
                <a:gridCol w="504056"/>
                <a:gridCol w="360040"/>
                <a:gridCol w="504056"/>
                <a:gridCol w="360040"/>
                <a:gridCol w="504056"/>
                <a:gridCol w="432048"/>
                <a:gridCol w="504056"/>
                <a:gridCol w="432048"/>
                <a:gridCol w="432048"/>
                <a:gridCol w="432048"/>
              </a:tblGrid>
              <a:tr h="57606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 ОКСО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Специальность/ направление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курс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студентов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Оценки за практику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н/я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44.03.01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«Педагогическое образование»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227434"/>
              </p:ext>
            </p:extLst>
          </p:nvPr>
        </p:nvGraphicFramePr>
        <p:xfrm>
          <a:off x="539552" y="3573016"/>
          <a:ext cx="8352928" cy="21999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864096"/>
                <a:gridCol w="1224136"/>
                <a:gridCol w="576064"/>
                <a:gridCol w="432048"/>
                <a:gridCol w="360040"/>
                <a:gridCol w="432048"/>
                <a:gridCol w="504056"/>
                <a:gridCol w="360040"/>
                <a:gridCol w="504056"/>
                <a:gridCol w="360040"/>
                <a:gridCol w="504056"/>
                <a:gridCol w="432048"/>
                <a:gridCol w="504056"/>
                <a:gridCol w="432048"/>
                <a:gridCol w="432048"/>
                <a:gridCol w="432048"/>
              </a:tblGrid>
              <a:tr h="11948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44.03.01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«Педагогическое образование»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0510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63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305800" cy="43204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Общая успеваемость по практике</a:t>
            </a: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529462"/>
              </p:ext>
            </p:extLst>
          </p:nvPr>
        </p:nvGraphicFramePr>
        <p:xfrm>
          <a:off x="683568" y="1124744"/>
          <a:ext cx="7992888" cy="16824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1351548"/>
                <a:gridCol w="808692"/>
                <a:gridCol w="432048"/>
                <a:gridCol w="432048"/>
                <a:gridCol w="432048"/>
                <a:gridCol w="485726"/>
                <a:gridCol w="378370"/>
                <a:gridCol w="360040"/>
                <a:gridCol w="360040"/>
                <a:gridCol w="432048"/>
                <a:gridCol w="432048"/>
                <a:gridCol w="360040"/>
                <a:gridCol w="432048"/>
                <a:gridCol w="432048"/>
                <a:gridCol w="432048"/>
                <a:gridCol w="432048"/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44.03.01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«Педагогическое образование»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588561"/>
              </p:ext>
            </p:extLst>
          </p:nvPr>
        </p:nvGraphicFramePr>
        <p:xfrm>
          <a:off x="683568" y="2852936"/>
          <a:ext cx="7992888" cy="16824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1351548"/>
                <a:gridCol w="808692"/>
                <a:gridCol w="432048"/>
                <a:gridCol w="432048"/>
                <a:gridCol w="432048"/>
                <a:gridCol w="485726"/>
                <a:gridCol w="378370"/>
                <a:gridCol w="360040"/>
                <a:gridCol w="360040"/>
                <a:gridCol w="432048"/>
                <a:gridCol w="432048"/>
                <a:gridCol w="360040"/>
                <a:gridCol w="432048"/>
                <a:gridCol w="432048"/>
                <a:gridCol w="432048"/>
                <a:gridCol w="432048"/>
              </a:tblGrid>
              <a:tr h="938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44.03.01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«Педагогическое образование»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107302"/>
              </p:ext>
            </p:extLst>
          </p:nvPr>
        </p:nvGraphicFramePr>
        <p:xfrm>
          <a:off x="683568" y="4581128"/>
          <a:ext cx="7992888" cy="17830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1351548"/>
                <a:gridCol w="808692"/>
                <a:gridCol w="432048"/>
                <a:gridCol w="432048"/>
                <a:gridCol w="432048"/>
                <a:gridCol w="485726"/>
                <a:gridCol w="378370"/>
                <a:gridCol w="360040"/>
                <a:gridCol w="360040"/>
                <a:gridCol w="432048"/>
                <a:gridCol w="432048"/>
                <a:gridCol w="360040"/>
                <a:gridCol w="432048"/>
                <a:gridCol w="432048"/>
                <a:gridCol w="432048"/>
                <a:gridCol w="432048"/>
              </a:tblGrid>
              <a:tr h="1152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44.03.01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«Педагогическое образование»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83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57592" cy="50405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Общая успеваемость по практике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602220"/>
              </p:ext>
            </p:extLst>
          </p:nvPr>
        </p:nvGraphicFramePr>
        <p:xfrm>
          <a:off x="467544" y="1196752"/>
          <a:ext cx="7992887" cy="14950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666074"/>
                <a:gridCol w="1480164"/>
                <a:gridCol w="518058"/>
                <a:gridCol w="432048"/>
                <a:gridCol w="360040"/>
                <a:gridCol w="504056"/>
                <a:gridCol w="360040"/>
                <a:gridCol w="504056"/>
                <a:gridCol w="360040"/>
                <a:gridCol w="432048"/>
                <a:gridCol w="432048"/>
                <a:gridCol w="504056"/>
                <a:gridCol w="360040"/>
                <a:gridCol w="360040"/>
                <a:gridCol w="350038"/>
                <a:gridCol w="370041"/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44.03.01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«Педагогическое образование»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189297"/>
              </p:ext>
            </p:extLst>
          </p:nvPr>
        </p:nvGraphicFramePr>
        <p:xfrm>
          <a:off x="467544" y="2708920"/>
          <a:ext cx="7992888" cy="14230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20139"/>
                <a:gridCol w="1440276"/>
                <a:gridCol w="503881"/>
                <a:gridCol w="432299"/>
                <a:gridCol w="360069"/>
                <a:gridCol w="504097"/>
                <a:gridCol w="360069"/>
                <a:gridCol w="504097"/>
                <a:gridCol w="360069"/>
                <a:gridCol w="432083"/>
                <a:gridCol w="432083"/>
                <a:gridCol w="504097"/>
                <a:gridCol w="359509"/>
                <a:gridCol w="360040"/>
                <a:gridCol w="360658"/>
                <a:gridCol w="359422"/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44.03.01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«Педагогическое образование»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626378"/>
              </p:ext>
            </p:extLst>
          </p:nvPr>
        </p:nvGraphicFramePr>
        <p:xfrm>
          <a:off x="467544" y="4149080"/>
          <a:ext cx="7992888" cy="17442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20080"/>
                <a:gridCol w="1440160"/>
                <a:gridCol w="504056"/>
                <a:gridCol w="432048"/>
                <a:gridCol w="360040"/>
                <a:gridCol w="504056"/>
                <a:gridCol w="360040"/>
                <a:gridCol w="504056"/>
                <a:gridCol w="360040"/>
                <a:gridCol w="432048"/>
                <a:gridCol w="432048"/>
                <a:gridCol w="504056"/>
                <a:gridCol w="360040"/>
                <a:gridCol w="360040"/>
                <a:gridCol w="360040"/>
                <a:gridCol w="360040"/>
              </a:tblGrid>
              <a:tr h="111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44.03.02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«Психолого-педагогическое образование»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47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95456" cy="50405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Общая успеваемость по практике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970762"/>
              </p:ext>
            </p:extLst>
          </p:nvPr>
        </p:nvGraphicFramePr>
        <p:xfrm>
          <a:off x="683568" y="980728"/>
          <a:ext cx="7992888" cy="14721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648072"/>
                <a:gridCol w="1296144"/>
                <a:gridCol w="504056"/>
                <a:gridCol w="360040"/>
                <a:gridCol w="360040"/>
                <a:gridCol w="576064"/>
                <a:gridCol w="432048"/>
                <a:gridCol w="504056"/>
                <a:gridCol w="360040"/>
                <a:gridCol w="432048"/>
                <a:gridCol w="432048"/>
                <a:gridCol w="432048"/>
                <a:gridCol w="360040"/>
                <a:gridCol w="360040"/>
                <a:gridCol w="504056"/>
                <a:gridCol w="432048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44.03.02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«Психолого-педагогическое образование»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519941"/>
              </p:ext>
            </p:extLst>
          </p:nvPr>
        </p:nvGraphicFramePr>
        <p:xfrm>
          <a:off x="683568" y="2492896"/>
          <a:ext cx="7992888" cy="152158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20080"/>
                <a:gridCol w="1224136"/>
                <a:gridCol w="504056"/>
                <a:gridCol w="360040"/>
                <a:gridCol w="360040"/>
                <a:gridCol w="576064"/>
                <a:gridCol w="432048"/>
                <a:gridCol w="504056"/>
                <a:gridCol w="360040"/>
                <a:gridCol w="432048"/>
                <a:gridCol w="432048"/>
                <a:gridCol w="432048"/>
                <a:gridCol w="360040"/>
                <a:gridCol w="360040"/>
                <a:gridCol w="504056"/>
                <a:gridCol w="432048"/>
              </a:tblGrid>
              <a:tr h="890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44.03.02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«Психолого-педагогическое образование»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306670"/>
              </p:ext>
            </p:extLst>
          </p:nvPr>
        </p:nvGraphicFramePr>
        <p:xfrm>
          <a:off x="683568" y="4077072"/>
          <a:ext cx="8010650" cy="161016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20080"/>
                <a:gridCol w="1224136"/>
                <a:gridCol w="504056"/>
                <a:gridCol w="360040"/>
                <a:gridCol w="360040"/>
                <a:gridCol w="576064"/>
                <a:gridCol w="432048"/>
                <a:gridCol w="504056"/>
                <a:gridCol w="360040"/>
                <a:gridCol w="432048"/>
                <a:gridCol w="432048"/>
                <a:gridCol w="432048"/>
                <a:gridCol w="360040"/>
                <a:gridCol w="432048"/>
                <a:gridCol w="432048"/>
                <a:gridCol w="449810"/>
              </a:tblGrid>
              <a:tr h="102857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44.03.02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«Психолого-педагогическое образование»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r>
                        <a:rPr lang="en-US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03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47248" cy="42065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Общая успеваемость по практике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701649"/>
              </p:ext>
            </p:extLst>
          </p:nvPr>
        </p:nvGraphicFramePr>
        <p:xfrm>
          <a:off x="539552" y="908720"/>
          <a:ext cx="8352928" cy="16824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1008112"/>
                <a:gridCol w="1152128"/>
                <a:gridCol w="576064"/>
                <a:gridCol w="504056"/>
                <a:gridCol w="360040"/>
                <a:gridCol w="576064"/>
                <a:gridCol w="360040"/>
                <a:gridCol w="504056"/>
                <a:gridCol w="360040"/>
                <a:gridCol w="360040"/>
                <a:gridCol w="504056"/>
                <a:gridCol w="504056"/>
                <a:gridCol w="360040"/>
                <a:gridCol w="288032"/>
                <a:gridCol w="432048"/>
                <a:gridCol w="50405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44.03.02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«Психолого-педагогическое образование»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660443"/>
              </p:ext>
            </p:extLst>
          </p:nvPr>
        </p:nvGraphicFramePr>
        <p:xfrm>
          <a:off x="539552" y="2564904"/>
          <a:ext cx="8352928" cy="15236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2160240"/>
                <a:gridCol w="576064"/>
                <a:gridCol w="504056"/>
                <a:gridCol w="360040"/>
                <a:gridCol w="576064"/>
                <a:gridCol w="360040"/>
                <a:gridCol w="504056"/>
                <a:gridCol w="360040"/>
                <a:gridCol w="360040"/>
                <a:gridCol w="504056"/>
                <a:gridCol w="504056"/>
                <a:gridCol w="360040"/>
                <a:gridCol w="288032"/>
                <a:gridCol w="432048"/>
                <a:gridCol w="504056"/>
              </a:tblGrid>
              <a:tr h="682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78 %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подразделению: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588809"/>
              </p:ext>
            </p:extLst>
          </p:nvPr>
        </p:nvGraphicFramePr>
        <p:xfrm>
          <a:off x="539552" y="4077072"/>
          <a:ext cx="8352928" cy="21088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936104"/>
                <a:gridCol w="1224136"/>
                <a:gridCol w="576064"/>
                <a:gridCol w="504056"/>
                <a:gridCol w="360040"/>
                <a:gridCol w="576064"/>
                <a:gridCol w="360040"/>
                <a:gridCol w="504056"/>
                <a:gridCol w="360040"/>
                <a:gridCol w="360040"/>
                <a:gridCol w="504056"/>
                <a:gridCol w="504056"/>
                <a:gridCol w="360040"/>
                <a:gridCol w="288032"/>
                <a:gridCol w="432048"/>
                <a:gridCol w="504056"/>
              </a:tblGrid>
              <a:tr h="1477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09.03.03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«Прикладная информатика» Профиль: Прикладная информатика в менеджменте»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29%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40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305800" cy="27664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Общая успеваемость по практике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24396"/>
              </p:ext>
            </p:extLst>
          </p:nvPr>
        </p:nvGraphicFramePr>
        <p:xfrm>
          <a:off x="611560" y="548680"/>
          <a:ext cx="7992888" cy="35529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598959"/>
                <a:gridCol w="456747"/>
                <a:gridCol w="536582"/>
                <a:gridCol w="432048"/>
                <a:gridCol w="576064"/>
                <a:gridCol w="360040"/>
                <a:gridCol w="504056"/>
                <a:gridCol w="360040"/>
                <a:gridCol w="504056"/>
                <a:gridCol w="216024"/>
                <a:gridCol w="504056"/>
                <a:gridCol w="360040"/>
                <a:gridCol w="288032"/>
                <a:gridCol w="288032"/>
                <a:gridCol w="216024"/>
              </a:tblGrid>
              <a:tr h="1656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01.03.02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«Прикладная математика и информатика»  Профиль: Системное программирование и компьютерные технологии»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376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923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Успеваемость: 78 %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750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подразделению: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43%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927456"/>
              </p:ext>
            </p:extLst>
          </p:nvPr>
        </p:nvGraphicFramePr>
        <p:xfrm>
          <a:off x="611560" y="4149080"/>
          <a:ext cx="7992888" cy="25202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584176"/>
                <a:gridCol w="504056"/>
                <a:gridCol w="504056"/>
                <a:gridCol w="432048"/>
                <a:gridCol w="576064"/>
                <a:gridCol w="360040"/>
                <a:gridCol w="504056"/>
                <a:gridCol w="360040"/>
                <a:gridCol w="504056"/>
                <a:gridCol w="216024"/>
                <a:gridCol w="504056"/>
                <a:gridCol w="360040"/>
                <a:gridCol w="288032"/>
                <a:gridCol w="288032"/>
                <a:gridCol w="216024"/>
              </a:tblGrid>
              <a:tr h="186664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08.03.01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Строительство, профиль «Промышленное и гражданское строительство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29%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r>
                        <a:rPr lang="en-US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56%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65%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35%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44%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18%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71%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29%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2531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54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9552" y="260648"/>
            <a:ext cx="8305800" cy="27664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490993"/>
              </p:ext>
            </p:extLst>
          </p:nvPr>
        </p:nvGraphicFramePr>
        <p:xfrm>
          <a:off x="395536" y="1124744"/>
          <a:ext cx="8712968" cy="14020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2448272"/>
                <a:gridCol w="576064"/>
                <a:gridCol w="360040"/>
                <a:gridCol w="432048"/>
                <a:gridCol w="504056"/>
                <a:gridCol w="360040"/>
                <a:gridCol w="504056"/>
                <a:gridCol w="432048"/>
                <a:gridCol w="504056"/>
                <a:gridCol w="432048"/>
                <a:gridCol w="504056"/>
                <a:gridCol w="360040"/>
                <a:gridCol w="504056"/>
                <a:gridCol w="288032"/>
                <a:gridCol w="504056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Успеваемость: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94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подразделению: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487167"/>
              </p:ext>
            </p:extLst>
          </p:nvPr>
        </p:nvGraphicFramePr>
        <p:xfrm>
          <a:off x="407976" y="4293096"/>
          <a:ext cx="8700528" cy="16231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07640"/>
                <a:gridCol w="1728192"/>
                <a:gridCol w="576064"/>
                <a:gridCol w="360040"/>
                <a:gridCol w="432048"/>
                <a:gridCol w="543434"/>
                <a:gridCol w="320662"/>
                <a:gridCol w="504056"/>
                <a:gridCol w="432048"/>
                <a:gridCol w="504056"/>
                <a:gridCol w="432048"/>
                <a:gridCol w="504056"/>
                <a:gridCol w="360040"/>
                <a:gridCol w="504056"/>
                <a:gridCol w="288032"/>
                <a:gridCol w="504056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45.03.01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Филология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100 %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0310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564952"/>
              </p:ext>
            </p:extLst>
          </p:nvPr>
        </p:nvGraphicFramePr>
        <p:xfrm>
          <a:off x="395536" y="2564904"/>
          <a:ext cx="8712968" cy="16390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576064"/>
                <a:gridCol w="360040"/>
                <a:gridCol w="445162"/>
                <a:gridCol w="490942"/>
                <a:gridCol w="341496"/>
                <a:gridCol w="522600"/>
                <a:gridCol w="432048"/>
                <a:gridCol w="504056"/>
                <a:gridCol w="432048"/>
                <a:gridCol w="504056"/>
                <a:gridCol w="360040"/>
                <a:gridCol w="504056"/>
                <a:gridCol w="288032"/>
                <a:gridCol w="504056"/>
              </a:tblGrid>
              <a:tr h="1008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45.03.01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Филология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%</a:t>
                      </a:r>
                      <a:endParaRPr lang="ru-RU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Заголовок 1"/>
          <p:cNvSpPr txBox="1">
            <a:spLocks noGrp="1"/>
          </p:cNvSpPr>
          <p:nvPr>
            <p:ph type="title"/>
          </p:nvPr>
        </p:nvSpPr>
        <p:spPr>
          <a:xfrm>
            <a:off x="539750" y="333375"/>
            <a:ext cx="8147050" cy="563563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ru-RU" sz="3600" b="1" dirty="0" smtClean="0"/>
              <a:t>Общая успеваемость по практике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5464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36004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sz="3600" b="1" dirty="0"/>
              <a:t>Общая успеваемость по практике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053001"/>
              </p:ext>
            </p:extLst>
          </p:nvPr>
        </p:nvGraphicFramePr>
        <p:xfrm>
          <a:off x="251520" y="548680"/>
          <a:ext cx="8784976" cy="12790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720080"/>
                <a:gridCol w="432048"/>
                <a:gridCol w="432048"/>
                <a:gridCol w="504056"/>
                <a:gridCol w="360040"/>
                <a:gridCol w="576064"/>
                <a:gridCol w="432048"/>
                <a:gridCol w="504056"/>
                <a:gridCol w="288032"/>
                <a:gridCol w="504056"/>
                <a:gridCol w="288032"/>
                <a:gridCol w="504056"/>
                <a:gridCol w="288032"/>
                <a:gridCol w="504056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45.03.01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Филология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83%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16 %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205601"/>
              </p:ext>
            </p:extLst>
          </p:nvPr>
        </p:nvGraphicFramePr>
        <p:xfrm>
          <a:off x="251520" y="1844824"/>
          <a:ext cx="8784976" cy="145865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720080"/>
                <a:gridCol w="432048"/>
                <a:gridCol w="432048"/>
                <a:gridCol w="504056"/>
                <a:gridCol w="360040"/>
                <a:gridCol w="576064"/>
                <a:gridCol w="432048"/>
                <a:gridCol w="504056"/>
                <a:gridCol w="288032"/>
                <a:gridCol w="504056"/>
                <a:gridCol w="288032"/>
                <a:gridCol w="504056"/>
                <a:gridCol w="288032"/>
                <a:gridCol w="504056"/>
              </a:tblGrid>
              <a:tr h="827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45.03.01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Филология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29 %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29 %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29 %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13 %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112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38420"/>
              </p:ext>
            </p:extLst>
          </p:nvPr>
        </p:nvGraphicFramePr>
        <p:xfrm>
          <a:off x="251520" y="3284984"/>
          <a:ext cx="8784976" cy="11729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720080"/>
                <a:gridCol w="432048"/>
                <a:gridCol w="432048"/>
                <a:gridCol w="504056"/>
                <a:gridCol w="360040"/>
                <a:gridCol w="576064"/>
                <a:gridCol w="432048"/>
                <a:gridCol w="504056"/>
                <a:gridCol w="288032"/>
                <a:gridCol w="504056"/>
                <a:gridCol w="288032"/>
                <a:gridCol w="504056"/>
                <a:gridCol w="288032"/>
                <a:gridCol w="504056"/>
              </a:tblGrid>
              <a:tr h="542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45.03.01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Филология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60 %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25 %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639353"/>
              </p:ext>
            </p:extLst>
          </p:nvPr>
        </p:nvGraphicFramePr>
        <p:xfrm>
          <a:off x="251520" y="4509120"/>
          <a:ext cx="8784976" cy="11683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997768"/>
                <a:gridCol w="1450504"/>
                <a:gridCol w="720080"/>
                <a:gridCol w="432048"/>
                <a:gridCol w="432048"/>
                <a:gridCol w="504056"/>
                <a:gridCol w="360040"/>
                <a:gridCol w="576064"/>
                <a:gridCol w="432048"/>
                <a:gridCol w="504056"/>
                <a:gridCol w="288032"/>
                <a:gridCol w="504056"/>
                <a:gridCol w="288032"/>
                <a:gridCol w="504056"/>
                <a:gridCol w="288032"/>
                <a:gridCol w="504056"/>
              </a:tblGrid>
              <a:tr h="3429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Успеваемость: 62 %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750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подразделению: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29%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65%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05800" cy="49266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Общая успеваемость по </a:t>
            </a:r>
            <a:r>
              <a:rPr lang="ru-RU" sz="3600" b="1" dirty="0" smtClean="0"/>
              <a:t>практике</a:t>
            </a: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191460"/>
              </p:ext>
            </p:extLst>
          </p:nvPr>
        </p:nvGraphicFramePr>
        <p:xfrm>
          <a:off x="457200" y="980728"/>
          <a:ext cx="8651304" cy="25237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514400"/>
                <a:gridCol w="421704"/>
                <a:gridCol w="445162"/>
                <a:gridCol w="490942"/>
                <a:gridCol w="341496"/>
                <a:gridCol w="522600"/>
                <a:gridCol w="298376"/>
                <a:gridCol w="504056"/>
                <a:gridCol w="360040"/>
                <a:gridCol w="504056"/>
                <a:gridCol w="432048"/>
                <a:gridCol w="504056"/>
                <a:gridCol w="360040"/>
                <a:gridCol w="504056"/>
              </a:tblGrid>
              <a:tr h="122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13.03.02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Электроэнергетика и электротехника </a:t>
                      </a:r>
                      <a:endParaRPr lang="ru-RU" sz="1200" u="none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47%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16%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67%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26%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52%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13%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8%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11%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47%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53%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76%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80%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90%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47 %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24%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11%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845587"/>
              </p:ext>
            </p:extLst>
          </p:nvPr>
        </p:nvGraphicFramePr>
        <p:xfrm>
          <a:off x="457200" y="3573016"/>
          <a:ext cx="8651304" cy="14401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2448272"/>
                <a:gridCol w="514400"/>
                <a:gridCol w="421704"/>
                <a:gridCol w="432048"/>
                <a:gridCol w="504056"/>
                <a:gridCol w="360040"/>
                <a:gridCol w="504056"/>
                <a:gridCol w="298376"/>
                <a:gridCol w="504056"/>
                <a:gridCol w="360040"/>
                <a:gridCol w="504056"/>
                <a:gridCol w="432048"/>
                <a:gridCol w="504056"/>
                <a:gridCol w="360040"/>
                <a:gridCol w="504056"/>
              </a:tblGrid>
              <a:tr h="682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Успеваемость: 68,9 %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57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подразделению: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36 %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36%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76%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665930"/>
              </p:ext>
            </p:extLst>
          </p:nvPr>
        </p:nvGraphicFramePr>
        <p:xfrm>
          <a:off x="457200" y="5157192"/>
          <a:ext cx="8651304" cy="126187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514400"/>
                <a:gridCol w="421704"/>
                <a:gridCol w="445162"/>
                <a:gridCol w="490942"/>
                <a:gridCol w="341496"/>
                <a:gridCol w="522600"/>
                <a:gridCol w="298376"/>
                <a:gridCol w="504056"/>
                <a:gridCol w="360040"/>
                <a:gridCol w="504056"/>
                <a:gridCol w="432048"/>
                <a:gridCol w="504056"/>
                <a:gridCol w="421704"/>
                <a:gridCol w="442392"/>
              </a:tblGrid>
              <a:tr h="3260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38.03.01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Экономика», профиль «Экономика труда»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57%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43 %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21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05800" cy="49266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Общая успеваемость по практике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568987"/>
              </p:ext>
            </p:extLst>
          </p:nvPr>
        </p:nvGraphicFramePr>
        <p:xfrm>
          <a:off x="467544" y="764704"/>
          <a:ext cx="8568952" cy="14230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576064"/>
                <a:gridCol w="360040"/>
                <a:gridCol w="445162"/>
                <a:gridCol w="490942"/>
                <a:gridCol w="341496"/>
                <a:gridCol w="522600"/>
                <a:gridCol w="432048"/>
                <a:gridCol w="504056"/>
                <a:gridCol w="432048"/>
                <a:gridCol w="504056"/>
                <a:gridCol w="360040"/>
                <a:gridCol w="432048"/>
                <a:gridCol w="360040"/>
                <a:gridCol w="360040"/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38.03.01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Экономика», профиль «Экономика труда» ИУП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42%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58 %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962594"/>
              </p:ext>
            </p:extLst>
          </p:nvPr>
        </p:nvGraphicFramePr>
        <p:xfrm>
          <a:off x="467544" y="1988840"/>
          <a:ext cx="8568952" cy="136934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576064"/>
                <a:gridCol w="360040"/>
                <a:gridCol w="445162"/>
                <a:gridCol w="490942"/>
                <a:gridCol w="341496"/>
                <a:gridCol w="522600"/>
                <a:gridCol w="432048"/>
                <a:gridCol w="504056"/>
                <a:gridCol w="432048"/>
                <a:gridCol w="504056"/>
                <a:gridCol w="360040"/>
                <a:gridCol w="432048"/>
                <a:gridCol w="360040"/>
                <a:gridCol w="360040"/>
              </a:tblGrid>
              <a:tr h="7384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38.03.01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Экономика», профиль «Финансы и кредит» ИУП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25%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75 %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475233"/>
              </p:ext>
            </p:extLst>
          </p:nvPr>
        </p:nvGraphicFramePr>
        <p:xfrm>
          <a:off x="457200" y="3429000"/>
          <a:ext cx="8568952" cy="26811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586408"/>
                <a:gridCol w="349696"/>
                <a:gridCol w="445162"/>
                <a:gridCol w="490942"/>
                <a:gridCol w="341496"/>
                <a:gridCol w="522600"/>
                <a:gridCol w="432048"/>
                <a:gridCol w="504056"/>
                <a:gridCol w="432048"/>
                <a:gridCol w="504056"/>
                <a:gridCol w="360040"/>
                <a:gridCol w="432048"/>
                <a:gridCol w="360040"/>
                <a:gridCol w="360040"/>
              </a:tblGrid>
              <a:tr h="398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38.03.01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Экономика», профиль «Бухгалтерский</a:t>
                      </a:r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учет, анализ и аудит</a:t>
                      </a: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22%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11 %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67 %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83993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362702"/>
              </p:ext>
            </p:extLst>
          </p:nvPr>
        </p:nvGraphicFramePr>
        <p:xfrm>
          <a:off x="457200" y="5085184"/>
          <a:ext cx="8568952" cy="14721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586408"/>
                <a:gridCol w="349696"/>
                <a:gridCol w="445162"/>
                <a:gridCol w="490942"/>
                <a:gridCol w="341496"/>
                <a:gridCol w="522600"/>
                <a:gridCol w="432048"/>
                <a:gridCol w="504056"/>
                <a:gridCol w="432048"/>
                <a:gridCol w="504056"/>
                <a:gridCol w="360040"/>
                <a:gridCol w="432048"/>
                <a:gridCol w="360040"/>
                <a:gridCol w="360040"/>
              </a:tblGrid>
              <a:tr h="464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38.03.01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Экономика», профиль «Бухгалтерский</a:t>
                      </a:r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учет, анализ и аудит</a:t>
                      </a: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ИУП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50 %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7606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56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549274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/>
              <a:t>Количество практик по учебному плану</a:t>
            </a:r>
            <a:endParaRPr lang="ru-RU" sz="36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099352"/>
              </p:ext>
            </p:extLst>
          </p:nvPr>
        </p:nvGraphicFramePr>
        <p:xfrm>
          <a:off x="971600" y="1484784"/>
          <a:ext cx="7488832" cy="306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44"/>
                <a:gridCol w="3320256"/>
                <a:gridCol w="3424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 практики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091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Учебная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Производственная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8680">
                <a:tc gridSpan="2">
                  <a:txBody>
                    <a:bodyPr/>
                    <a:lstStyle/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по подразделению: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76064"/>
          </a:xfrm>
        </p:spPr>
        <p:txBody>
          <a:bodyPr/>
          <a:lstStyle/>
          <a:p>
            <a:pPr algn="ctr"/>
            <a:r>
              <a:rPr lang="ru-RU" sz="2800" b="1" dirty="0"/>
              <a:t>Общая успеваемость по практике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415464"/>
              </p:ext>
            </p:extLst>
          </p:nvPr>
        </p:nvGraphicFramePr>
        <p:xfrm>
          <a:off x="457200" y="980728"/>
          <a:ext cx="8568952" cy="1567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586408"/>
                <a:gridCol w="349696"/>
                <a:gridCol w="445162"/>
                <a:gridCol w="490942"/>
                <a:gridCol w="341496"/>
                <a:gridCol w="522600"/>
                <a:gridCol w="432048"/>
                <a:gridCol w="504056"/>
                <a:gridCol w="432048"/>
                <a:gridCol w="504056"/>
                <a:gridCol w="360040"/>
                <a:gridCol w="432048"/>
                <a:gridCol w="360040"/>
                <a:gridCol w="360040"/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38.03.01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Экономика», профиль «Бухгалтерский</a:t>
                      </a:r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учет, анализ и аудит</a:t>
                      </a: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ИУП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33%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67 %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7606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264331"/>
              </p:ext>
            </p:extLst>
          </p:nvPr>
        </p:nvGraphicFramePr>
        <p:xfrm>
          <a:off x="457200" y="2564904"/>
          <a:ext cx="8568952" cy="140586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2448272"/>
                <a:gridCol w="586408"/>
                <a:gridCol w="349696"/>
                <a:gridCol w="432048"/>
                <a:gridCol w="504056"/>
                <a:gridCol w="360040"/>
                <a:gridCol w="504056"/>
                <a:gridCol w="432048"/>
                <a:gridCol w="504056"/>
                <a:gridCol w="432048"/>
                <a:gridCol w="504056"/>
                <a:gridCol w="360040"/>
                <a:gridCol w="432048"/>
                <a:gridCol w="360040"/>
                <a:gridCol w="360040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Успеваемость: 83 %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57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подразделению: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44%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61%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baseline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30905"/>
              </p:ext>
            </p:extLst>
          </p:nvPr>
        </p:nvGraphicFramePr>
        <p:xfrm>
          <a:off x="457200" y="4005064"/>
          <a:ext cx="8568952" cy="26526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586408"/>
                <a:gridCol w="349696"/>
                <a:gridCol w="445162"/>
                <a:gridCol w="490942"/>
                <a:gridCol w="341496"/>
                <a:gridCol w="522600"/>
                <a:gridCol w="432048"/>
                <a:gridCol w="504056"/>
                <a:gridCol w="432048"/>
                <a:gridCol w="504056"/>
                <a:gridCol w="360040"/>
                <a:gridCol w="432048"/>
                <a:gridCol w="360040"/>
                <a:gridCol w="360040"/>
              </a:tblGrid>
              <a:tr h="1040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21.05.04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«Горное дело», специальность «Подземная разработка</a:t>
                      </a:r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пластовых месторождений</a:t>
                      </a: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», «Обогащение полезных ископаемых»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14%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86 %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5981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84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Общая успеваемость по практике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839125"/>
              </p:ext>
            </p:extLst>
          </p:nvPr>
        </p:nvGraphicFramePr>
        <p:xfrm>
          <a:off x="457200" y="1052736"/>
          <a:ext cx="8568952" cy="15121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586408"/>
                <a:gridCol w="349696"/>
                <a:gridCol w="445162"/>
                <a:gridCol w="490942"/>
                <a:gridCol w="341496"/>
                <a:gridCol w="522600"/>
                <a:gridCol w="432048"/>
                <a:gridCol w="504056"/>
                <a:gridCol w="432048"/>
                <a:gridCol w="504056"/>
                <a:gridCol w="360040"/>
                <a:gridCol w="432048"/>
                <a:gridCol w="360040"/>
                <a:gridCol w="360040"/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21.05.04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«Горное дело», специальность «Открытые горные работы»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33%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50 %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807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088416"/>
              </p:ext>
            </p:extLst>
          </p:nvPr>
        </p:nvGraphicFramePr>
        <p:xfrm>
          <a:off x="457200" y="2636912"/>
          <a:ext cx="8568952" cy="19442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586408"/>
                <a:gridCol w="349696"/>
                <a:gridCol w="445162"/>
                <a:gridCol w="490942"/>
                <a:gridCol w="341496"/>
                <a:gridCol w="522600"/>
                <a:gridCol w="432048"/>
                <a:gridCol w="504056"/>
                <a:gridCol w="432048"/>
                <a:gridCol w="504056"/>
                <a:gridCol w="360040"/>
                <a:gridCol w="432048"/>
                <a:gridCol w="360040"/>
                <a:gridCol w="360040"/>
              </a:tblGrid>
              <a:tr h="1296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21.05.04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«Горное дело», специальность «</a:t>
                      </a:r>
                      <a:r>
                        <a:rPr kumimoji="0" lang="ru-RU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Электрофикация</a:t>
                      </a: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автоматизация горного производства»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8%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92%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807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589271"/>
              </p:ext>
            </p:extLst>
          </p:nvPr>
        </p:nvGraphicFramePr>
        <p:xfrm>
          <a:off x="467544" y="4653136"/>
          <a:ext cx="8568952" cy="183993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576064"/>
                <a:gridCol w="360040"/>
                <a:gridCol w="445162"/>
                <a:gridCol w="490942"/>
                <a:gridCol w="341496"/>
                <a:gridCol w="522600"/>
                <a:gridCol w="432048"/>
                <a:gridCol w="504056"/>
                <a:gridCol w="432048"/>
                <a:gridCol w="504056"/>
                <a:gridCol w="360040"/>
                <a:gridCol w="432048"/>
                <a:gridCol w="360040"/>
                <a:gridCol w="360040"/>
              </a:tblGrid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21.05.04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«Горное дело», специальность «Маркшейдерское дело», «Открытые горные работы»»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59%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41 %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5981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6847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Общая успеваемость по практике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715765"/>
              </p:ext>
            </p:extLst>
          </p:nvPr>
        </p:nvGraphicFramePr>
        <p:xfrm>
          <a:off x="457200" y="1052736"/>
          <a:ext cx="8568952" cy="19099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586408"/>
                <a:gridCol w="349696"/>
                <a:gridCol w="445162"/>
                <a:gridCol w="573294"/>
                <a:gridCol w="259144"/>
                <a:gridCol w="522600"/>
                <a:gridCol w="432048"/>
                <a:gridCol w="504056"/>
                <a:gridCol w="432048"/>
                <a:gridCol w="504056"/>
                <a:gridCol w="360040"/>
                <a:gridCol w="370384"/>
                <a:gridCol w="360040"/>
                <a:gridCol w="421704"/>
              </a:tblGrid>
              <a:tr h="122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21.05.04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«Горное дело», специальность «</a:t>
                      </a:r>
                      <a:r>
                        <a:rPr kumimoji="0" lang="ru-RU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Электрофикация</a:t>
                      </a: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автоматизация горного производства»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807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846050"/>
              </p:ext>
            </p:extLst>
          </p:nvPr>
        </p:nvGraphicFramePr>
        <p:xfrm>
          <a:off x="457200" y="2996952"/>
          <a:ext cx="8568952" cy="16824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586408"/>
                <a:gridCol w="349696"/>
                <a:gridCol w="445162"/>
                <a:gridCol w="573294"/>
                <a:gridCol w="259144"/>
                <a:gridCol w="522600"/>
                <a:gridCol w="432048"/>
                <a:gridCol w="504056"/>
                <a:gridCol w="432048"/>
                <a:gridCol w="504056"/>
                <a:gridCol w="360040"/>
                <a:gridCol w="370384"/>
                <a:gridCol w="360040"/>
                <a:gridCol w="421704"/>
              </a:tblGrid>
              <a:tr h="1008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21.05.04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«Горное дело», специальность «Маркшейдерское дело», «Открытые горные работы»»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61%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39 %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151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521552"/>
              </p:ext>
            </p:extLst>
          </p:nvPr>
        </p:nvGraphicFramePr>
        <p:xfrm>
          <a:off x="457200" y="4653136"/>
          <a:ext cx="8568952" cy="20216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792088"/>
                <a:gridCol w="1656184"/>
                <a:gridCol w="586408"/>
                <a:gridCol w="349696"/>
                <a:gridCol w="445162"/>
                <a:gridCol w="573294"/>
                <a:gridCol w="259144"/>
                <a:gridCol w="522600"/>
                <a:gridCol w="432048"/>
                <a:gridCol w="504056"/>
                <a:gridCol w="432048"/>
                <a:gridCol w="504056"/>
                <a:gridCol w="360040"/>
                <a:gridCol w="370384"/>
                <a:gridCol w="360040"/>
                <a:gridCol w="421704"/>
              </a:tblGrid>
              <a:tr h="122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21.05.04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«Горное дело», специальность «Подземная разработка</a:t>
                      </a:r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пластовых месторождений</a:t>
                      </a: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»,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69%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23 %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5981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направлению подготовки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(успеваемость 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93851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Общая успеваемость по практике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004439"/>
              </p:ext>
            </p:extLst>
          </p:nvPr>
        </p:nvGraphicFramePr>
        <p:xfrm>
          <a:off x="457200" y="1340768"/>
          <a:ext cx="8568952" cy="23042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2448272"/>
                <a:gridCol w="432048"/>
                <a:gridCol w="442392"/>
                <a:gridCol w="432048"/>
                <a:gridCol w="565720"/>
                <a:gridCol w="360040"/>
                <a:gridCol w="504056"/>
                <a:gridCol w="432048"/>
                <a:gridCol w="504056"/>
                <a:gridCol w="432048"/>
                <a:gridCol w="370384"/>
                <a:gridCol w="360040"/>
                <a:gridCol w="360040"/>
                <a:gridCol w="360040"/>
                <a:gridCol w="565720"/>
              </a:tblGrid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Успеваемость: 95 %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2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подразделению: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43  %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55%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9560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Результаты практик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995413"/>
              </p:ext>
            </p:extLst>
          </p:nvPr>
        </p:nvGraphicFramePr>
        <p:xfrm>
          <a:off x="457200" y="620688"/>
          <a:ext cx="8064896" cy="6020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076"/>
                <a:gridCol w="2744372"/>
                <a:gridCol w="2238596"/>
                <a:gridCol w="1793852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Код НП/С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Специальность/ направление подготовки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Успеваемость 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3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08.03.01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«Строительство»,   профиль «Промышленное и гражданское строительство»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20160"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21.05.04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«Горное дело», специализация «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Открытые горные работы»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«Электрификация и автоматизация горного производства»,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«Маркшейдерское дело», «Подземная разработка пластовых месторождений»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</a:t>
                      </a:r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768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45.03.01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«Филология», профили «Отечественная филология (русский язык и литература)», «Зарубежная филология (английский язык и литература)»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lang="ru-RU" sz="16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lang="ru-RU" sz="16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57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44.03.01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44.03.02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44.03.05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«Педагогическое образование», профиль «Начальное образование»;</a:t>
                      </a:r>
                    </a:p>
                    <a:p>
                      <a:pPr algn="ctr"/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«Психолого-педагогическое образование«, профиль «Общая и специальная психология и педагогика в образовании»;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Педагогическое образование (с двумя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профилями подготовки), профиль «Дошкольное образование и начальное образование»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5165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ru-RU" sz="4000" dirty="0"/>
              <a:t>Результаты практик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278373"/>
              </p:ext>
            </p:extLst>
          </p:nvPr>
        </p:nvGraphicFramePr>
        <p:xfrm>
          <a:off x="457200" y="1124744"/>
          <a:ext cx="7777164" cy="5111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938"/>
                <a:gridCol w="2664644"/>
                <a:gridCol w="1944291"/>
                <a:gridCol w="1944291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Код НП/С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Специальность/ направление подготовки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Успеваемость 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13.03.02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«Электроэнергетика и электротехника», профили «Электрооборудование и электрохозяйство предприятий организаций и учреждений»,</a:t>
                      </a: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«Электропривод и автоматика», «Электроснабжение»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38.03.01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«Экономика», профили «Экономика труда», «Финансы и кредит», «Бухгалтерский учет, анализ и аудит»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09.03.03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01.03.02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«Прикладная математика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Calibri"/>
                        </a:rPr>
                        <a:t> и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информатика», профиль «Прикладная информатика в менеджменте»,</a:t>
                      </a:r>
                    </a:p>
                    <a:p>
                      <a:pPr algn="ctr"/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«Системное программирование и компьютерные технологии»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 по подразделению: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Абсолютная успеваемость по подразделению:  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79%</a:t>
                      </a: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Качественная успеваемость по подразделению: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80%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3017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036496" cy="6381328"/>
          </a:xfrm>
        </p:spPr>
        <p:txBody>
          <a:bodyPr>
            <a:no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</a:pPr>
            <a:endParaRPr lang="ru-RU" sz="2400" i="1" dirty="0" smtClean="0">
              <a:latin typeface="Times New Roman"/>
              <a:ea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smtClean="0">
                <a:latin typeface="Times New Roman"/>
                <a:ea typeface="Times New Roman"/>
              </a:rPr>
              <a:t>Кафедре филологии:</a:t>
            </a:r>
            <a:r>
              <a:rPr lang="ru-RU" sz="2400" i="1" dirty="0" smtClean="0">
                <a:latin typeface="Times New Roman"/>
                <a:ea typeface="Times New Roman"/>
              </a:rPr>
              <a:t> 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целью повышения уровня подготовки к научно-исследовательской: топонимической (полевой) практике составить методические указания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по выполнению курсовых работ по русскому языку  и литературоведению, в которых  будут представлены правила формулировки основных положений введения, приведены примеры, описаны основные методы исследования филологии. 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выявленные замечания и предложения при прохождении практик будут учитываться при чтении  с курса по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дисциплине «Основы УНИД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457200" lvl="0" algn="just">
              <a:buClr>
                <a:srgbClr val="0BD0D9"/>
              </a:buClr>
            </a:pPr>
            <a:r>
              <a:rPr lang="ru-RU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К</a:t>
            </a:r>
            <a:r>
              <a:rPr lang="ru-RU" sz="2400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афедре ГД и СД:</a:t>
            </a:r>
            <a:endParaRPr lang="ru-RU" sz="24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457200" lvl="0" algn="just">
              <a:buClr>
                <a:srgbClr val="0BD0D9"/>
              </a:buClr>
            </a:pPr>
            <a:r>
              <a:rPr lang="ru-RU" sz="1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по </a:t>
            </a:r>
            <a:r>
              <a:rPr lang="ru-RU" sz="1400" dirty="0">
                <a:solidFill>
                  <a:prstClr val="black"/>
                </a:solidFill>
                <a:latin typeface="Times New Roman"/>
                <a:ea typeface="Times New Roman"/>
              </a:rPr>
              <a:t>возможности </a:t>
            </a:r>
            <a:r>
              <a:rPr lang="ru-RU" sz="1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расширять </a:t>
            </a:r>
            <a:r>
              <a:rPr lang="ru-RU" sz="1400" dirty="0">
                <a:solidFill>
                  <a:prstClr val="black"/>
                </a:solidFill>
                <a:latin typeface="Times New Roman"/>
                <a:ea typeface="Times New Roman"/>
              </a:rPr>
              <a:t>географию предприятий-баз практик</a:t>
            </a:r>
            <a:r>
              <a:rPr lang="ru-RU" sz="1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ru-RU" sz="1200" dirty="0">
              <a:solidFill>
                <a:prstClr val="black"/>
              </a:solidFill>
              <a:latin typeface="Calibri"/>
              <a:ea typeface="Times New Roman"/>
            </a:endParaRPr>
          </a:p>
          <a:p>
            <a:pPr marL="457200" algn="just">
              <a:spcBef>
                <a:spcPts val="0"/>
              </a:spcBef>
            </a:pPr>
            <a:r>
              <a:rPr lang="ru-RU" sz="2400" b="1" i="1" dirty="0">
                <a:latin typeface="Times New Roman"/>
                <a:ea typeface="Times New Roman"/>
              </a:rPr>
              <a:t>К</a:t>
            </a:r>
            <a:r>
              <a:rPr lang="ru-RU" sz="2400" b="1" i="1" dirty="0" smtClean="0">
                <a:latin typeface="Times New Roman"/>
                <a:ea typeface="Times New Roman"/>
              </a:rPr>
              <a:t>афедре </a:t>
            </a:r>
            <a:r>
              <a:rPr lang="ru-RU" sz="2400" b="1" i="1" dirty="0" err="1" smtClean="0">
                <a:latin typeface="Times New Roman"/>
                <a:ea typeface="Times New Roman"/>
              </a:rPr>
              <a:t>ЭПиАПП</a:t>
            </a:r>
            <a:r>
              <a:rPr lang="ru-RU" sz="2400" b="1" i="1" dirty="0" smtClean="0">
                <a:latin typeface="Times New Roman"/>
                <a:ea typeface="Times New Roman"/>
              </a:rPr>
              <a:t>:</a:t>
            </a:r>
            <a:endParaRPr lang="ru-RU" sz="2400" b="1" dirty="0">
              <a:latin typeface="Times New Roman"/>
              <a:ea typeface="Times New Roman"/>
            </a:endParaRPr>
          </a:p>
          <a:p>
            <a:pPr marL="182880" indent="0" algn="just">
              <a:spcBef>
                <a:spcPts val="0"/>
              </a:spcBef>
              <a:buNone/>
            </a:pPr>
            <a:r>
              <a:rPr lang="ru-RU" sz="2400" dirty="0">
                <a:latin typeface="Times New Roman"/>
              </a:rPr>
              <a:t> </a:t>
            </a:r>
            <a:r>
              <a:rPr lang="ru-RU" sz="2400" dirty="0" smtClean="0">
                <a:latin typeface="Times New Roman"/>
              </a:rPr>
              <a:t> 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Рекомендации для последующих организаций практик:</a:t>
            </a:r>
          </a:p>
          <a:p>
            <a:pPr algn="just"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организовать создание «технической копилки» в которой будет собран материал от прохождения практик за все периоды обучения для выполнения РГР, КП и далее ВКР по базам исходных данных.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завершить разработку методических указаний для предприятий по понятиям компетенций.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целях перспективного совершенствования процесса прохождения практики 2019-2020 учебного года продолжить практику ведения практических и лабораторно-экскурсионных занятий по профильным дисциплинам на базе предприятий города (структурные подразделения АО ХК ЯУ, филиала «НГРЭС», АО «ДГК»).</a:t>
            </a:r>
            <a:endParaRPr lang="ru-RU" sz="14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endParaRPr lang="ru-RU" sz="2400" dirty="0" smtClean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endParaRPr lang="ru-RU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01608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	</a:t>
            </a:r>
            <a:r>
              <a:rPr lang="ru-RU" sz="2700" b="1" dirty="0"/>
              <a:t>Предложения по совершенствованию организации практики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-16519" y="1340768"/>
            <a:ext cx="9144000" cy="5400600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Отсутствие в отчетах руководителей сведений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 проделанной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работе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проведенной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кафедрой по выполнению рекомендаций по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практике.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2.   Низкое качество составления отчетов некоторых руководителей. В   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отчетах по практике, не все руководители указывают номера и даты  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приказов, количество студентов, направленных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практику, сведения о        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местах прохождения практику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обучающихся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целевиков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ClrTx/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ClrTx/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Проблемы, связанные с организацией практик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3629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532792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/>
              <a:t>		</a:t>
            </a:r>
            <a:r>
              <a:rPr lang="ru-RU" sz="2800" b="1" dirty="0">
                <a:ea typeface="Times New Roman"/>
                <a:cs typeface="Times New Roman"/>
              </a:rPr>
              <a:t>Количество обучающихся, прошедших практику:</a:t>
            </a:r>
            <a:r>
              <a:rPr lang="ru-RU" sz="2800" b="1" dirty="0">
                <a:ea typeface="Calibri"/>
                <a:cs typeface="Times New Roman"/>
              </a:rPr>
              <a:t/>
            </a:r>
            <a:br>
              <a:rPr lang="ru-RU" sz="2800" b="1" dirty="0">
                <a:ea typeface="Calibri"/>
                <a:cs typeface="Times New Roman"/>
              </a:rPr>
            </a:br>
            <a:endParaRPr lang="ru-RU" sz="2800" b="1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91432"/>
              </p:ext>
            </p:extLst>
          </p:nvPr>
        </p:nvGraphicFramePr>
        <p:xfrm>
          <a:off x="971600" y="2492896"/>
          <a:ext cx="7488832" cy="3208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257"/>
                <a:gridCol w="870857"/>
                <a:gridCol w="870857"/>
                <a:gridCol w="870857"/>
                <a:gridCol w="870857"/>
                <a:gridCol w="870857"/>
                <a:gridCol w="1711290"/>
              </a:tblGrid>
              <a:tr h="730240"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Общее</a:t>
                      </a:r>
                      <a:r>
                        <a:rPr lang="ru-RU" dirty="0" smtClean="0"/>
                        <a:t> количество обучающихся всех форм обучения, прошедших</a:t>
                      </a:r>
                      <a:r>
                        <a:rPr lang="ru-RU" baseline="0" dirty="0" smtClean="0"/>
                        <a:t> практику по подразделению (без повтора групп), в том числе: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по подразделению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195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Специалистов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Бакалавров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Магистров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Аспирантов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Интернов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Ординаторов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75936"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270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355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625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857257" y="71414"/>
            <a:ext cx="7858147" cy="765298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Место прохождения практик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624884"/>
              </p:ext>
            </p:extLst>
          </p:nvPr>
        </p:nvGraphicFramePr>
        <p:xfrm>
          <a:off x="1187624" y="1340768"/>
          <a:ext cx="7056784" cy="3812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3176240"/>
                <a:gridCol w="29927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Место прохождения практики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студентов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782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г. Нерюнгри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474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Улусы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СВФУ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Вне республики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462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 рубежом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08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по подразделению: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703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Базы 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практик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457200" y="1844824"/>
            <a:ext cx="8229600" cy="9065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751344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отчетный период практики разных видов проводились на базе организаций и предприятий Нерюнгринского района, РС(Я) и других регионов России. 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Основными базами практик являются следующие предприятия: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АО ХК «Якутуголь»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АО «Полюс «Алдан»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ООО «Восточная техника»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ООО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УК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Колмар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Образовательные учреждения (школы, детские сады, различные структурные подразделения ТИ (ф) СВФУ)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Коммерческие и государственные банки (НФ АО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Углеметбанк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ПАО «Сбербанк России», АО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Алмазэргиенбанк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«Азиатско-Тихоокеанский Банк» (ПАО) 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Филиал «Нерюнгринская ГРЭС»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АО «ДГК»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АО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Нерюнгриэнергоремонт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т.д.</a:t>
            </a:r>
          </a:p>
        </p:txBody>
      </p:sp>
    </p:spTree>
    <p:extLst>
      <p:ext uri="{BB962C8B-B14F-4D97-AF65-F5344CB8AC3E}">
        <p14:creationId xmlns:p14="http://schemas.microsoft.com/office/powerpoint/2010/main" val="467942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>Методическое 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обеспечение практики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576638"/>
              </p:ext>
            </p:extLst>
          </p:nvPr>
        </p:nvGraphicFramePr>
        <p:xfrm>
          <a:off x="755650" y="836712"/>
          <a:ext cx="8064498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842"/>
                <a:gridCol w="1224136"/>
                <a:gridCol w="2304256"/>
                <a:gridCol w="1488098"/>
                <a:gridCol w="1248206"/>
                <a:gridCol w="1439960"/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Код НП/С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Специальность/ Направление подготовки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Направленность/ профиль/ специализация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практик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РПП номер, дата, автор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143">
                <a:tc gridSpan="6"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01.03.02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Прикладная математика и информатика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Системное программирование и компьютерные технологии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Похорукова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М.Ю № 9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24.05.2017;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№ 8 от 23.05.2019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09.03.03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Прикладная информатика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Прикладная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информатика в менеджменте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Юданова В.В.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28.04.2016;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Похорукова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М.Ю №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8 от 26.04.2018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44.03.02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Психолого-педагогическое образование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Общая и специальная психология и педагогика в образовании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Мамедова Л.В.№ 11 от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29.08.2018; № 9 от 04.05.2017; Мамедова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Л.В., </a:t>
                      </a:r>
                      <a:r>
                        <a:rPr lang="ru-RU" sz="1200" baseline="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Шпиллер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Т.В.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7 от 25.04.2019;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Шахмалова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И.Ж. № 8 от 23.05.2019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44.03.01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Педагогическое образование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Начальное образование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Мамедова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Л.В., </a:t>
                      </a:r>
                      <a:r>
                        <a:rPr lang="ru-RU" sz="1200" baseline="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Шпиллер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Т.В.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7 от 25.04.2019;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Мамедова Л.В. № 9 от 04.05.2017;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Шахмалова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И.Ж. № 8 от 23.05.2019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53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Методическое обеспечение практики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437612"/>
              </p:ext>
            </p:extLst>
          </p:nvPr>
        </p:nvGraphicFramePr>
        <p:xfrm>
          <a:off x="457200" y="836712"/>
          <a:ext cx="8280920" cy="572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1368152"/>
                <a:gridCol w="1800200"/>
                <a:gridCol w="1544920"/>
                <a:gridCol w="975360"/>
                <a:gridCol w="2088232"/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Код НП/С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Специальность/ Направление подготовки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Направленность/ профиль/ специализация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практик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РПП номер, дата, автор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888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endParaRPr lang="ru-RU" sz="1600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6875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44.03.05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Педагогическое образование (с двумя профилями подготовки)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Дошкольное образование и начальное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образование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Мамедова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Л.В., </a:t>
                      </a:r>
                      <a:r>
                        <a:rPr lang="ru-RU" sz="1200" baseline="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Шпиллер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Т.В.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8 от 23.05.2019;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54204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45.03.01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Филология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Зарубежная филология (Английский язык и литература)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Павлова Т.Л., Иванова Н.В.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8 от 28.04.2016;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Павлова Т.Л № 1 от 20.08.2018,  № 9 от 04.05.2017; Игонина С.В. № 9 от 26.04.2019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18088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45.03.01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Филология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Отечественная филология (Русский язык и литература)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Игонина С.В.№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26.04.2018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36733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38.03.01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Экономика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Бухгалтерский учет, анализ и аудит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Блайвас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Д.М. УМС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№8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28.04.2016;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№ 12 от 24.04.18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6733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38.03.01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Экономика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Экономика труда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Блайвас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Д.М. УМС №8 от 28.04.2016;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№ 6 от 01.03.18, № 10 от 15.06.2017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697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Методическое обеспечение практики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962031"/>
              </p:ext>
            </p:extLst>
          </p:nvPr>
        </p:nvGraphicFramePr>
        <p:xfrm>
          <a:off x="457200" y="620688"/>
          <a:ext cx="8424864" cy="5768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296"/>
                <a:gridCol w="1584176"/>
                <a:gridCol w="1800200"/>
                <a:gridCol w="1584176"/>
                <a:gridCol w="1368152"/>
                <a:gridCol w="1655864"/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Код НП/С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Специальность/ Направление подготовки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Направленность/ профиль/ специализация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практик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РПП номер, дата, автор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21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38.03.01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Экономика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Финансы и кредит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Блайвас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Д.М. УМС №8 от 28.04.2016;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№ 6 от 01.03.18, № 10 от 15.06.2017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92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13.03.02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Электроэнергетика и электротехника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Электроснабжение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Киушкина В.Р. № 2 от 13.10.2016,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№3 от 17.11.2016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13.03.02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Электроэнергетика и электротехника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Электропривод и автоматика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Киушкина В.Р. № 2 от 13.10.2016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63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13.03.02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Электроэнергетика и электротехника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Электрооборудование и электрохозяйство предприятий организаций и учреждений</a:t>
                      </a:r>
                      <a:endParaRPr lang="ru-RU" sz="105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Киушкина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В.Р. № 2 от 13.10.2016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08.03.01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Строительство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Промышленное и гражданское строительство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Корецкая Н.А.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Кулигина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Е.С. №7 от 26.03.2015 г;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aseline="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Кулигина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Е.С. № 8 от 28.04.2016; Корецкая Н.А. № 8 от 28.04.2016, № 9 от 04.05.2017</a:t>
                      </a:r>
                      <a:endParaRPr lang="ru-RU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418721"/>
              </p:ext>
            </p:extLst>
          </p:nvPr>
        </p:nvGraphicFramePr>
        <p:xfrm>
          <a:off x="395536" y="6525344"/>
          <a:ext cx="8424936" cy="210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/>
                <a:gridCol w="3888432"/>
              </a:tblGrid>
              <a:tr h="5302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практик: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86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latin typeface="Times New Roman" pitchFamily="18" charset="0"/>
                <a:ea typeface="Calibri"/>
                <a:cs typeface="Times New Roman" pitchFamily="18" charset="0"/>
              </a:rPr>
              <a:t>Методическое обеспечение практики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254973"/>
              </p:ext>
            </p:extLst>
          </p:nvPr>
        </p:nvGraphicFramePr>
        <p:xfrm>
          <a:off x="457200" y="1196752"/>
          <a:ext cx="8568952" cy="4156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866"/>
                <a:gridCol w="1296144"/>
                <a:gridCol w="1440160"/>
                <a:gridCol w="1728192"/>
                <a:gridCol w="864096"/>
                <a:gridCol w="2664494"/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Код НП/С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Специальность/ Направление подготовки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Направленность/ профиль/ специализация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практик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РПП номер, дата, автор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Специалитет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21.05.04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Горное дело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Маркшейдерское дело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 Э.Ф. №1 от 13.09.2018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Э.Ф. №5 от 17.03.2015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 Э.Ф. №3 от 25.03.2019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21.05.04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Горное дело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Открытые горные работы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Э.Ф. №3 от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16.03.2016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Рочев В.Ф. №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от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07.03.2017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Э.Ф.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№4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04.03.2018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21.05.04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Горное дело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Подземные разработки пластовых  месторождений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Э.Ф. №1 от 13.09.2018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Рочев В.Ф. №2  от 05.03.2019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Э.Ф. №5 от 17.03.2015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21.05.04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Горное дело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Электрификация и автоматизация горного производства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Рочев В.Ф № 1 от 23.10.2016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21.05.04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Горное дело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Обогащение полезных ископаемых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Рочев В.Ф № 2 от 05.03.2019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297478"/>
              </p:ext>
            </p:extLst>
          </p:nvPr>
        </p:nvGraphicFramePr>
        <p:xfrm>
          <a:off x="467544" y="5373216"/>
          <a:ext cx="8568952" cy="852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543"/>
                <a:gridCol w="1296665"/>
                <a:gridCol w="1440160"/>
                <a:gridCol w="1728192"/>
                <a:gridCol w="864096"/>
                <a:gridCol w="2664296"/>
              </a:tblGrid>
              <a:tr h="43204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практик: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 по подразделению: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147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503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4114</TotalTime>
  <Words>2442</Words>
  <Application>Microsoft Office PowerPoint</Application>
  <PresentationFormat>Экран (4:3)</PresentationFormat>
  <Paragraphs>2115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Поток</vt:lpstr>
      <vt:lpstr>Подведение итогов прохождения практик студентами ТИ (ф) СВФУ </vt:lpstr>
      <vt:lpstr>Количество практик по учебному плану</vt:lpstr>
      <vt:lpstr>Презентация PowerPoint</vt:lpstr>
      <vt:lpstr>Место прохождения практик</vt:lpstr>
      <vt:lpstr>  Базы практик</vt:lpstr>
      <vt:lpstr>Методическое обеспечение практики</vt:lpstr>
      <vt:lpstr>Методическое обеспечение практики</vt:lpstr>
      <vt:lpstr>Методическое обеспечение практики</vt:lpstr>
      <vt:lpstr>Методическое обеспечение практики</vt:lpstr>
      <vt:lpstr>Общая успеваемость по практике</vt:lpstr>
      <vt:lpstr>Общая успеваемость по практике</vt:lpstr>
      <vt:lpstr>Общая успеваемость по практике</vt:lpstr>
      <vt:lpstr>Общая успеваемость по практике</vt:lpstr>
      <vt:lpstr>Общая успеваемость по практике</vt:lpstr>
      <vt:lpstr>Общая успеваемость по практике</vt:lpstr>
      <vt:lpstr>Общая успеваемость по практике</vt:lpstr>
      <vt:lpstr>Общая успеваемость по практике</vt:lpstr>
      <vt:lpstr>Общая успеваемость по практике</vt:lpstr>
      <vt:lpstr>Общая успеваемость по практике</vt:lpstr>
      <vt:lpstr>Общая успеваемость по практике</vt:lpstr>
      <vt:lpstr>Общая успеваемость по практике</vt:lpstr>
      <vt:lpstr>Общая успеваемость по практике</vt:lpstr>
      <vt:lpstr>Общая успеваемость по практике</vt:lpstr>
      <vt:lpstr>Результаты практик</vt:lpstr>
      <vt:lpstr>Результаты практик</vt:lpstr>
      <vt:lpstr> Предложения по совершенствованию организации практики</vt:lpstr>
      <vt:lpstr>Проблемы, связанные с организацией практик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подготовке к летним учебным практикам</dc:title>
  <dc:creator>Калитин</dc:creator>
  <cp:lastModifiedBy>Валерия Алексеевна</cp:lastModifiedBy>
  <cp:revision>222</cp:revision>
  <cp:lastPrinted>2017-11-30T03:51:23Z</cp:lastPrinted>
  <dcterms:created xsi:type="dcterms:W3CDTF">2012-05-25T02:24:59Z</dcterms:created>
  <dcterms:modified xsi:type="dcterms:W3CDTF">2020-12-09T01:27:44Z</dcterms:modified>
</cp:coreProperties>
</file>