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4" r:id="rId3"/>
    <p:sldId id="260" r:id="rId4"/>
    <p:sldId id="257" r:id="rId5"/>
    <p:sldId id="305" r:id="rId6"/>
    <p:sldId id="306" r:id="rId7"/>
    <p:sldId id="307" r:id="rId8"/>
    <p:sldId id="308" r:id="rId9"/>
    <p:sldId id="309" r:id="rId10"/>
    <p:sldId id="312" r:id="rId11"/>
    <p:sldId id="313" r:id="rId12"/>
    <p:sldId id="303" r:id="rId13"/>
    <p:sldId id="304" r:id="rId14"/>
    <p:sldId id="278" r:id="rId15"/>
    <p:sldId id="311" r:id="rId16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1A429FB-9579-4C8B-AC6E-1A325F26EF34}">
          <p14:sldIdLst>
            <p14:sldId id="256"/>
            <p14:sldId id="274"/>
            <p14:sldId id="260"/>
            <p14:sldId id="257"/>
            <p14:sldId id="305"/>
            <p14:sldId id="306"/>
            <p14:sldId id="307"/>
            <p14:sldId id="308"/>
            <p14:sldId id="309"/>
            <p14:sldId id="312"/>
            <p14:sldId id="313"/>
            <p14:sldId id="303"/>
            <p14:sldId id="304"/>
            <p14:sldId id="278"/>
            <p14:sldId id="311"/>
          </p14:sldIdLst>
        </p14:section>
        <p14:section name="Раздел без заголовка" id="{EC4DF80F-D35B-47A4-8648-C61BDB01226A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FB563-3A22-4ED2-870B-4F6A0A1899FE}" type="datetimeFigureOut">
              <a:rPr lang="ru-RU" smtClean="0"/>
              <a:pPr/>
              <a:t>22.12.2021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99A56-BBD2-481A-8A0D-7AE4789245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418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518B8-F5C2-4297-81FC-21D6012EFEDE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30259-7F3C-450D-8225-897E7EF6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898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0F582E-57F4-4113-AD90-ABF1762EB836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BFD5A-803A-4481-931E-9A495BE891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6BA2FF-F0F0-4B27-8FE3-1D966DD75302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B9E67-AC6F-47DD-93F3-C4842F91A4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262AED-A714-49CA-872A-18BD55AAD9D5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4B43B-A2CE-4700-97C1-F9EBB14784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90D5C7-604F-4284-9FAC-391D5A6336BF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4A529-5A1E-47AE-9BDF-241C2B30D5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BC445D-6A93-4213-8462-9F8B21F81488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6FB13-706A-4D72-89F1-7F03DD7571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8BB976-D86A-4684-9D69-651B15B5D5B9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DD26B-3E48-472B-A9D5-7F2EB769CF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A217BA-255C-4F4D-9EDF-5948069222E9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D11D2-E10E-463B-B684-537CF8C8BD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A0EE67-391D-456C-A3F4-FE9C313A0CB4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D5663-7574-4D92-B6F2-89A2B33B45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C210D4-0036-4958-AE13-47086C598C12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30C692-CA7B-4180-B777-1FD343F00A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CFC56F-890F-42BE-A1B9-59EAF57BC50B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99CB8-9B5D-4DCE-8E88-CB8BA4FFE1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ED8CDC-9586-4C4E-85EF-B09830388439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D8B7413C-2AA8-4018-9071-F0B6387DBF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A5FE25A-DC25-41C7-A7CF-E550968E7FD2}" type="datetimeFigureOut">
              <a:rPr lang="ru-RU" smtClean="0"/>
              <a:pPr>
                <a:defRPr/>
              </a:pPr>
              <a:t>22.12.2021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71DFF93-0F72-4AC3-BD3F-65839CD73A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Подведение итогов прохождения практик студентами ТИ (ф) СВФУ 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7854696" cy="93610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b="1" dirty="0" smtClean="0">
                <a:latin typeface="Arial" charset="0"/>
              </a:rPr>
              <a:t>2020-2021 уч. год</a:t>
            </a:r>
          </a:p>
          <a:p>
            <a:pPr eaLnBrk="1" hangingPunct="1"/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/>
              <a:t>Обеспеченность 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/>
              <a:t>Обеспеченность методическими указаниями </a:t>
            </a:r>
            <a:r>
              <a:rPr lang="ru-RU" sz="2800" dirty="0" smtClean="0"/>
              <a:t>составила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67%.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- 100%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ПиМНО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- 100%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Кафедра ГД- 56%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Кафедра СД - 87%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ЭиСГД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–25%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филологии-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ЭПиАПП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50%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631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/>
              <a:t>Разработать </a:t>
            </a:r>
            <a:r>
              <a:rPr lang="ru-RU" sz="2000" dirty="0"/>
              <a:t>методические указания по следующим практикам: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 smtClean="0"/>
              <a:t>Кафедре ГД:</a:t>
            </a:r>
          </a:p>
          <a:p>
            <a:pPr marL="0" indent="0">
              <a:buNone/>
            </a:pPr>
            <a:r>
              <a:rPr lang="ru-RU" sz="1400" dirty="0" smtClean="0"/>
              <a:t>-     I </a:t>
            </a:r>
            <a:r>
              <a:rPr lang="ru-RU" sz="1400" dirty="0"/>
              <a:t>Технологическая практика ;</a:t>
            </a:r>
            <a:endParaRPr lang="ru-RU" sz="1400" dirty="0" smtClean="0"/>
          </a:p>
          <a:p>
            <a:pPr>
              <a:buFontTx/>
              <a:buChar char="-"/>
            </a:pPr>
            <a:r>
              <a:rPr lang="ru-RU" sz="1400" dirty="0" smtClean="0"/>
              <a:t>Научно-исследовательская работа;</a:t>
            </a:r>
          </a:p>
          <a:p>
            <a:pPr>
              <a:buFontTx/>
              <a:buChar char="-"/>
            </a:pPr>
            <a:r>
              <a:rPr lang="en-US" sz="1400" dirty="0" smtClean="0"/>
              <a:t>II </a:t>
            </a:r>
            <a:r>
              <a:rPr lang="ru-RU" sz="1400" dirty="0" smtClean="0"/>
              <a:t>Технологическая; </a:t>
            </a:r>
          </a:p>
          <a:p>
            <a:pPr>
              <a:buFontTx/>
              <a:buChar char="-"/>
            </a:pPr>
            <a:r>
              <a:rPr lang="ru-RU" sz="1400" dirty="0"/>
              <a:t>Учебная практика по получению первичных профессиональных умений и навыков, в том числе первичных умений и навыков научно-исследовательской деятельности (геологическая</a:t>
            </a:r>
            <a:r>
              <a:rPr lang="ru-RU" sz="1400" dirty="0" smtClean="0"/>
              <a:t>).</a:t>
            </a:r>
          </a:p>
          <a:p>
            <a:pPr marL="0" indent="0">
              <a:buNone/>
            </a:pPr>
            <a:r>
              <a:rPr lang="ru-RU" sz="1400" b="1" dirty="0" smtClean="0"/>
              <a:t>Кафедре </a:t>
            </a:r>
            <a:r>
              <a:rPr lang="ru-RU" sz="1400" b="1" dirty="0" err="1" smtClean="0"/>
              <a:t>ЭиСГД</a:t>
            </a:r>
            <a:r>
              <a:rPr lang="ru-RU" sz="1400" b="1" dirty="0" smtClean="0"/>
              <a:t>:</a:t>
            </a:r>
          </a:p>
          <a:p>
            <a:pPr marL="0" indent="0">
              <a:buNone/>
            </a:pPr>
            <a:r>
              <a:rPr lang="ru-RU" sz="1400" dirty="0" smtClean="0"/>
              <a:t>-    </a:t>
            </a:r>
            <a:r>
              <a:rPr lang="ru-RU" sz="1400" dirty="0"/>
              <a:t>Научно-исследовательская работа;</a:t>
            </a:r>
          </a:p>
          <a:p>
            <a:pPr>
              <a:buFontTx/>
              <a:buChar char="-"/>
            </a:pPr>
            <a:r>
              <a:rPr lang="ru-RU" sz="1400" dirty="0" smtClean="0"/>
              <a:t>Преддипломная </a:t>
            </a:r>
            <a:r>
              <a:rPr lang="ru-RU" sz="1400" dirty="0"/>
              <a:t>практика для выполнения </a:t>
            </a:r>
            <a:r>
              <a:rPr lang="ru-RU" sz="1400" dirty="0" smtClean="0"/>
              <a:t>ВКР;</a:t>
            </a:r>
          </a:p>
          <a:p>
            <a:pPr>
              <a:buFontTx/>
              <a:buChar char="-"/>
            </a:pPr>
            <a:r>
              <a:rPr lang="ru-RU" sz="1400" dirty="0" smtClean="0"/>
              <a:t>Производственная технологическая.</a:t>
            </a:r>
          </a:p>
          <a:p>
            <a:pPr marL="0" indent="0">
              <a:buNone/>
            </a:pPr>
            <a:r>
              <a:rPr lang="ru-RU" sz="1400" b="1" dirty="0" smtClean="0"/>
              <a:t> Кафедра филологии:</a:t>
            </a:r>
          </a:p>
          <a:p>
            <a:pPr>
              <a:buFontTx/>
              <a:buChar char="-"/>
            </a:pPr>
            <a:r>
              <a:rPr lang="ru-RU" sz="1400" dirty="0"/>
              <a:t>Производственная </a:t>
            </a:r>
            <a:r>
              <a:rPr lang="ru-RU" sz="1400" dirty="0" smtClean="0"/>
              <a:t>практика по получению проф. умений и опыта проф. деятельности (педагогическая) (ОФ);</a:t>
            </a:r>
          </a:p>
          <a:p>
            <a:pPr>
              <a:buFontTx/>
              <a:buChar char="-"/>
            </a:pPr>
            <a:r>
              <a:rPr lang="ru-RU" sz="1400" dirty="0"/>
              <a:t>Учебная практика по получению первичных профессиональных умений и </a:t>
            </a:r>
            <a:r>
              <a:rPr lang="ru-RU" sz="1400" dirty="0" smtClean="0"/>
              <a:t>навыков.</a:t>
            </a:r>
          </a:p>
          <a:p>
            <a:pPr marL="0" indent="0">
              <a:buNone/>
            </a:pPr>
            <a:r>
              <a:rPr lang="ru-RU" sz="1400" b="1" dirty="0" smtClean="0"/>
              <a:t> Кафедре  СД:</a:t>
            </a:r>
          </a:p>
          <a:p>
            <a:pPr>
              <a:buFontTx/>
              <a:buChar char="-"/>
            </a:pPr>
            <a:r>
              <a:rPr lang="ru-RU" sz="1400" dirty="0" smtClean="0"/>
              <a:t>Производственная </a:t>
            </a:r>
            <a:r>
              <a:rPr lang="ru-RU" sz="1400" dirty="0"/>
              <a:t>практика: Научно-исследовательская </a:t>
            </a:r>
            <a:r>
              <a:rPr lang="ru-RU" sz="1400" dirty="0" smtClean="0"/>
              <a:t>работа.</a:t>
            </a:r>
          </a:p>
          <a:p>
            <a:pPr marL="0" indent="0">
              <a:buNone/>
            </a:pPr>
            <a:r>
              <a:rPr lang="ru-RU" sz="1400" b="1" dirty="0"/>
              <a:t>Кафедре </a:t>
            </a:r>
            <a:r>
              <a:rPr lang="ru-RU" sz="1400" b="1" dirty="0" err="1"/>
              <a:t>ЭПиАПП</a:t>
            </a:r>
            <a:r>
              <a:rPr lang="ru-RU" sz="1400" b="1" dirty="0"/>
              <a:t>:</a:t>
            </a:r>
          </a:p>
          <a:p>
            <a:pPr>
              <a:buFontTx/>
              <a:buChar char="-"/>
            </a:pPr>
            <a:r>
              <a:rPr lang="ru-RU" sz="1400" dirty="0"/>
              <a:t>Преддипломная практика для выполнения выпускной квалификационной работы;</a:t>
            </a:r>
          </a:p>
          <a:p>
            <a:pPr>
              <a:buFontTx/>
              <a:buChar char="-"/>
            </a:pPr>
            <a:r>
              <a:rPr lang="ru-RU" sz="1400" dirty="0"/>
              <a:t>Производственная практика по получению первичных профессиональных умений и навыков (горная);</a:t>
            </a:r>
          </a:p>
          <a:p>
            <a:pPr>
              <a:buFontTx/>
              <a:buChar char="-"/>
            </a:pPr>
            <a:r>
              <a:rPr lang="ru-RU" sz="1400" dirty="0"/>
              <a:t>Производственная II технологическая (электрификация и автоматизация по подземным  горным работам).</a:t>
            </a:r>
          </a:p>
          <a:p>
            <a:pPr>
              <a:buFontTx/>
              <a:buChar char="-"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62740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36004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Результаты практик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737784"/>
              </p:ext>
            </p:extLst>
          </p:nvPr>
        </p:nvGraphicFramePr>
        <p:xfrm>
          <a:off x="457200" y="620688"/>
          <a:ext cx="8064896" cy="6020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076"/>
                <a:gridCol w="2744372"/>
                <a:gridCol w="2238596"/>
                <a:gridCol w="1793852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Код НП/С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Специальность/ направление подготовки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 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3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08.03.01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«Строительство»,   профиль «Промышленное и гражданское строительство»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20160"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«Горное дело», специализация «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Открытые горные работы»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«Электрификация и автоматизация горного производства»,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«Маркшейдерское дело», «Подземная разработка пластовых месторождений»</a:t>
                      </a:r>
                      <a:endParaRPr lang="ru-RU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lang="ru-RU" sz="1600" b="1" i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  <a:endParaRPr lang="ru-RU" sz="16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7687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45.03.01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«Филология», профили «Отечественная филология (русский язык и литература)», «Зарубежная филология (английский язык и литература)»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lang="ru-RU" sz="1600" i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i="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lang="ru-RU" sz="1600" i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575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44.03.01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44.03.02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44.03.05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«Педагогическое образование», профиль «Начальное образование»;</a:t>
                      </a:r>
                    </a:p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«Психолого-педагогическое образование«, профиль «Общая и специальная психология и педагогика в образовании»;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Педагогическое образование (с двумя</a:t>
                      </a:r>
                      <a:r>
                        <a:rPr lang="ru-RU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профилями подготовки), профиль «Дошкольное образование и начальное образование»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516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Результаты практик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530899"/>
              </p:ext>
            </p:extLst>
          </p:nvPr>
        </p:nvGraphicFramePr>
        <p:xfrm>
          <a:off x="467544" y="476672"/>
          <a:ext cx="7777164" cy="655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938"/>
                <a:gridCol w="2664644"/>
                <a:gridCol w="1944291"/>
                <a:gridCol w="1944291"/>
              </a:tblGrid>
              <a:tr h="84239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Код НП/С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Специальность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 направление подготовки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Успеваемость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17848"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13.03.02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«Электроэнергетика и электротехника», профили «Электрооборудование и электрохозяйство предприятий организаций и учреждений»,</a:t>
                      </a:r>
                    </a:p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«Электропривод и автоматика», «Электроснабжение»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38.03.01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«Экономика», профили «Экономика труда», «Финансы и кредит», «Бухгалтерский учет, анализ и аудит»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34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09.03.03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01.03.02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«Прикладная математика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Calibri"/>
                        </a:rPr>
                        <a:t> и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информатика», профиль «Прикладная информатика в менеджменте»,</a:t>
                      </a:r>
                    </a:p>
                    <a:p>
                      <a:pPr algn="ctr"/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</a:rPr>
                        <a:t>«Системное программирование и компьютерные технологии»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/>
                </a:tc>
              </a:tr>
              <a:tr h="1861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Итого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 подразделению: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Абсолютная успеваемость по подразделению в 2021 году:  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73%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Качественная успеваемость по подразделению в 2021 году: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70%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kern="1200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Абсолютная успеваемость по подразделению в 2020 году:  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79%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Качественная успеваемость по подразделению в 2020 году: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77%</a:t>
                      </a:r>
                      <a:endParaRPr lang="ru-RU" sz="14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301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-16519" y="1340768"/>
            <a:ext cx="9144000" cy="5400600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0"/>
              </a:spcBef>
              <a:buClrTx/>
              <a:buFont typeface="+mj-lt"/>
              <a:buAutoNum type="arabicPeriod"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0"/>
              </a:spcBef>
              <a:buClrTx/>
              <a:buFont typeface="+mj-lt"/>
              <a:buAutoNum type="arabicPeriod"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Отсутствие в отчетах руководителей сведений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 проделанной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работе, проведенной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кафедрой по выполнению рекомендаций по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практике.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  Низкое качество составления отчетов некоторых руководителей. В   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отчетах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практике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 все руководители указывают номера и даты  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приказов, количество студентов, направленных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практику, сведения о        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местах прохождения практику обучающихся -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целевиков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Нарушаются сроки предоставления годового отчета по практикам.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Недостатки в годовых отчетах по практикам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36297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Проект постановления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Информацию принять к сведению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Продолжить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работу по разработке методических указаний/рекомендаций по практикам.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Разработчикам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рабочих программ практик прописывать способ и форму проведения практики.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Повысить качество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составления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годовых отчетов по практикам и оформлять строго по утвержденной форме.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Выдерживать сроки предоставления годового отчета в УМО (до 15 ноября).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Обучающихся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целевиков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направлять на практики строго на предприятия с которыми заключен договор о </a:t>
            </a: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целевом обучении.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920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49274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dirty="0" smtClean="0"/>
              <a:t>Количество практик по учебному плану</a:t>
            </a:r>
            <a:endParaRPr lang="ru-RU" sz="3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066878"/>
              </p:ext>
            </p:extLst>
          </p:nvPr>
        </p:nvGraphicFramePr>
        <p:xfrm>
          <a:off x="971600" y="1484784"/>
          <a:ext cx="7488832" cy="306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3744"/>
                <a:gridCol w="3320256"/>
                <a:gridCol w="3424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 практики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091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Учебная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Производственная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8680">
                <a:tc gridSpan="2">
                  <a:txBody>
                    <a:bodyPr/>
                    <a:lstStyle/>
                    <a:p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подразделению: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32792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/>
              <a:t>		</a:t>
            </a:r>
            <a:r>
              <a:rPr lang="ru-RU" sz="2800" b="1" dirty="0">
                <a:ea typeface="Times New Roman"/>
                <a:cs typeface="Times New Roman"/>
              </a:rPr>
              <a:t>Количество обучающихся, прошедших практику:</a:t>
            </a:r>
            <a:r>
              <a:rPr lang="ru-RU" sz="2800" b="1" dirty="0">
                <a:ea typeface="Calibri"/>
                <a:cs typeface="Times New Roman"/>
              </a:rPr>
              <a:t/>
            </a:r>
            <a:br>
              <a:rPr lang="ru-RU" sz="2800" b="1" dirty="0">
                <a:ea typeface="Calibri"/>
                <a:cs typeface="Times New Roman"/>
              </a:rPr>
            </a:br>
            <a:endParaRPr lang="ru-RU" sz="2800" b="1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643207"/>
              </p:ext>
            </p:extLst>
          </p:nvPr>
        </p:nvGraphicFramePr>
        <p:xfrm>
          <a:off x="971600" y="2492896"/>
          <a:ext cx="7488832" cy="3208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257"/>
                <a:gridCol w="870857"/>
                <a:gridCol w="870857"/>
                <a:gridCol w="870857"/>
                <a:gridCol w="870857"/>
                <a:gridCol w="870857"/>
                <a:gridCol w="1711290"/>
              </a:tblGrid>
              <a:tr h="730240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Общее</a:t>
                      </a:r>
                      <a:r>
                        <a:rPr lang="ru-RU" dirty="0" smtClean="0"/>
                        <a:t> количество обучающихся всех форм обучения, прошедших</a:t>
                      </a:r>
                      <a:r>
                        <a:rPr lang="ru-RU" baseline="0" dirty="0" smtClean="0"/>
                        <a:t> практику по подразделению (без повтора групп), в том числе: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по подразделению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19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Специалистов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Бакалавров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Магистров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Аспирантов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Интернов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Ординаторов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75936"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223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325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548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857257" y="71414"/>
            <a:ext cx="7858147" cy="765298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Место прохождения практик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238014"/>
              </p:ext>
            </p:extLst>
          </p:nvPr>
        </p:nvGraphicFramePr>
        <p:xfrm>
          <a:off x="1187624" y="1340768"/>
          <a:ext cx="7056784" cy="344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3176240"/>
                <a:gridCol w="29927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Место прохождения практики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студентов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78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г.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Нерюнгри и Нерюнгринский район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Улусы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Кафедра ТИ(ф) СВФУ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Вне республики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08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по подразделению: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699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Базы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практик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457200" y="1844824"/>
            <a:ext cx="8229600" cy="9065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751344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отчетный период практики разных видов проводились на базе организаций и предприятий Нерюнгринского района, РС(Я) и других регионов России. </a:t>
            </a:r>
          </a:p>
          <a:p>
            <a:pPr indent="45720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Основными базами практик являются следующие предприятия: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АО ХК «Якутуголь»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 «Полюс «Алдан»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ООО «Восточная техника»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УК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Колмар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Образовательные учреждения (школы, детские сады, различные структурные подразделения ТИ (ф) СВФУ)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Коммерческие и государственные банки (НФ АО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Углеметбанк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ПАО «Сбербанк России», АО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Алмазэргиенбанк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», «Азиатско-Тихоокеанский Банк» (ПАО) )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Филиал «Нерюнгринская ГРЭС»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АО «ДГК»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Нерюнгриэнергоремонт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т.д.</a:t>
            </a:r>
          </a:p>
        </p:txBody>
      </p:sp>
    </p:spTree>
    <p:extLst>
      <p:ext uri="{BB962C8B-B14F-4D97-AF65-F5344CB8AC3E}">
        <p14:creationId xmlns:p14="http://schemas.microsoft.com/office/powerpoint/2010/main" val="467942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Методическое </a:t>
            </a:r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обеспечение практики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99832"/>
              </p:ext>
            </p:extLst>
          </p:nvPr>
        </p:nvGraphicFramePr>
        <p:xfrm>
          <a:off x="755650" y="836712"/>
          <a:ext cx="806449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842"/>
                <a:gridCol w="1224136"/>
                <a:gridCol w="2304256"/>
                <a:gridCol w="1488098"/>
                <a:gridCol w="1248206"/>
                <a:gridCol w="1439960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 НП/С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Специальность/ Направление подготовки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Направленность/ профиль/ специализация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практик (вид)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Методические указания</a:t>
                      </a:r>
                      <a:r>
                        <a:rPr lang="ru-RU" sz="12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 практике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143"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endParaRPr lang="ru-R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01.03.02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Прикладная математика и информатика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Системное программирование и компьютерные технологии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Похорукова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М.Ю № 9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24.05.2017;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№ 8 от 23.05.2019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09.03.03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Прикладная информатика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Прикладная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информатика в менеджменте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Юданова В.В.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28.04.2016;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Похорукова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М.Ю №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8 от 26.04.2018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44.03.02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Психолого-педагогическое образование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Общая и специальная психология и педагогика в образовании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Мамедова Л.В.№ 11 от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29.08.2018; № 9 от 04.05.2017; Мамедова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Л.В., </a:t>
                      </a:r>
                      <a:r>
                        <a:rPr lang="ru-RU" sz="1200" baseline="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Шпиллер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Т.В.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7 от 25.04.2019;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Шахмалова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И.Ж. № 8 от 23.05.2019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Педагогическое образование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Начальное образование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Мамедова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Л.В., </a:t>
                      </a:r>
                      <a:r>
                        <a:rPr lang="ru-RU" sz="1200" baseline="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Шпиллер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Т.В.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7 от 25.04.2019;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Мамедова Л.В. № 9 от 04.05.2017;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Шахмалова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И.Ж. № 8 от 23.05.2019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53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Методическое обеспечение практики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053646"/>
              </p:ext>
            </p:extLst>
          </p:nvPr>
        </p:nvGraphicFramePr>
        <p:xfrm>
          <a:off x="457200" y="836712"/>
          <a:ext cx="8280920" cy="5630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368152"/>
                <a:gridCol w="1800200"/>
                <a:gridCol w="1544920"/>
                <a:gridCol w="975360"/>
                <a:gridCol w="2088232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 НП/С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Специальность/ Направление подготовки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Направленность/ профиль/ специализация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практик (вид)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Методические указания</a:t>
                      </a:r>
                      <a:r>
                        <a:rPr lang="ru-RU" sz="12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 практике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888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endParaRPr lang="ru-RU" sz="1600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6875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44.03.05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Педагогическое образование (с двумя профилями подготовки)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Дошкольное образование и начальное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образование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Мамедова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Л.В., </a:t>
                      </a:r>
                      <a:r>
                        <a:rPr lang="ru-RU" sz="1200" baseline="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Шпиллер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Т.В.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8 от 23.05.2019;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54204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Филология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Зарубежная филология (Английский язык и литература)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Павлова Т.Л., Иванова Н.В.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8 от 28.04.2016;  № 9 от 04.05.2017; 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18088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45.03.01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Филология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Отечественная филология (Русский язык и литература)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Игонина С.В.№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26.04.2018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673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Экономика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Бухгалтерский учет, анализ и аудит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Блайвас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Д.М. УМС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№8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28.04.2016;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№ 12 от 24.04.18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673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Экономика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Экономика труда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Блайвас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Д.М. УМС №8 от 28.04.2016;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№ 6 от 01.03.18, № 10 от 15.06.2017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697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latin typeface="Times New Roman" pitchFamily="18" charset="0"/>
                <a:ea typeface="Calibri"/>
                <a:cs typeface="Times New Roman" pitchFamily="18" charset="0"/>
              </a:rPr>
              <a:t>Методическое обеспечение практики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65936"/>
              </p:ext>
            </p:extLst>
          </p:nvPr>
        </p:nvGraphicFramePr>
        <p:xfrm>
          <a:off x="457200" y="620688"/>
          <a:ext cx="8424864" cy="5768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296"/>
                <a:gridCol w="1584176"/>
                <a:gridCol w="1800200"/>
                <a:gridCol w="1584176"/>
                <a:gridCol w="1368152"/>
                <a:gridCol w="1655864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 НП/С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Специальность/ Направление подготовки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Направленность/ профиль/ специализация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практик (вид)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Методические указания по практике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221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38.03.01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Экономика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Финансы и кредит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Блайвас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Д.М. УМС №8 от 28.04.2016;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№ 6 от 01.03.18, № 10 от 15.06.2017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92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13.03.02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Электроэнергетика и электротехника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Электроснабжение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Киушкина В.Р. № 2 от 13.10.2016,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№3 от 17.11.2016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13.03.02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Электроэнергетика и электротехника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Электропривод и автоматика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Киушкина В.Р. № 2 от 13.10.2016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4633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13.03.02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Электроэнергетика и электротехника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Электрооборудование и электрохозяйство предприятий организаций и учреждений</a:t>
                      </a:r>
                      <a:endParaRPr lang="ru-RU" sz="105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Киушкина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В.Р. № 2 от 13.10.2016</a:t>
                      </a:r>
                      <a:endParaRPr lang="ru-RU" sz="105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08.03.01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Строительство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Промышленное и гражданское строительство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Корецкая Н.А. </a:t>
                      </a:r>
                      <a:r>
                        <a:rPr lang="ru-RU" sz="12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Кулигина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Е.С. №7 от 26.03.2015 г;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Кулигина</a:t>
                      </a:r>
                      <a:r>
                        <a:rPr lang="ru-RU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Е.С. № 8 от 28.04.2016; Корецкая Н.А. № 8 от 28.04.2016, № 9 от 04.05.2017</a:t>
                      </a:r>
                      <a:endParaRPr lang="ru-RU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635574"/>
              </p:ext>
            </p:extLst>
          </p:nvPr>
        </p:nvGraphicFramePr>
        <p:xfrm>
          <a:off x="395536" y="6525344"/>
          <a:ext cx="8424936" cy="210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3888432"/>
              </a:tblGrid>
              <a:tr h="5302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практик: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8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Методическое обеспечение практики</a:t>
            </a:r>
            <a:endParaRPr lang="ru-RU" sz="4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596126"/>
              </p:ext>
            </p:extLst>
          </p:nvPr>
        </p:nvGraphicFramePr>
        <p:xfrm>
          <a:off x="457200" y="1340768"/>
          <a:ext cx="8568952" cy="4400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866"/>
                <a:gridCol w="1296144"/>
                <a:gridCol w="1440160"/>
                <a:gridCol w="1728192"/>
                <a:gridCol w="864096"/>
                <a:gridCol w="2664494"/>
              </a:tblGrid>
              <a:tr h="8640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Код НП/С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Специальность/ Направление подготовки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Направленность/ профиль/ специализация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</a:t>
                      </a: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практик (вид)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Методические указания по практике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Специалитет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178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Маркшейдерское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 Э.Ф. №1 от 13.09.2018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Э.Ф. №5 от 17.03.2015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 Э.Ф. №3 от 25.03.2019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Открытые горные работы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Э.Ф. №3 от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16.03.2016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Рочев В.Ф. №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от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07.03.2017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Э.Ф.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№4 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04.03.2018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Подземные разработки пластовых  месторождений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Э.Ф. №1 от 13.09.2018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Рочев В.Ф. №2  от 05.03.2019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Э.Ф. №5 от 17.03.2015</a:t>
                      </a:r>
                    </a:p>
                  </a:txBody>
                  <a:tcPr marL="68580" marR="68580" marT="0" marB="0"/>
                </a:tc>
              </a:tr>
              <a:tr h="67782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Электрификация и автоматизация горного производства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Рочев В.Ф № 1 от 23.10.2016;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Э.Ф. №5 от 17.03.2015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Редлих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Э.Ф. №5 от 17.03.2015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21.05.04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Горное дело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Обогащение полезных ископаемых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Рочев В.Ф № 2 от 05.03.2019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72274"/>
              </p:ext>
            </p:extLst>
          </p:nvPr>
        </p:nvGraphicFramePr>
        <p:xfrm>
          <a:off x="467544" y="5805264"/>
          <a:ext cx="8568952" cy="78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543"/>
                <a:gridCol w="1296665"/>
                <a:gridCol w="1440160"/>
                <a:gridCol w="1728192"/>
                <a:gridCol w="864096"/>
                <a:gridCol w="2664296"/>
              </a:tblGrid>
              <a:tr h="2160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практик: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Итого по подразделению: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Обеспеченность </a:t>
                      </a:r>
                      <a:r>
                        <a:rPr lang="ru-RU" sz="120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 67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503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5091</TotalTime>
  <Words>1402</Words>
  <Application>Microsoft Office PowerPoint</Application>
  <PresentationFormat>Экран (4:3)</PresentationFormat>
  <Paragraphs>384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Подведение итогов прохождения практик студентами ТИ (ф) СВФУ </vt:lpstr>
      <vt:lpstr>Количество практик по учебному плану</vt:lpstr>
      <vt:lpstr>Презентация PowerPoint</vt:lpstr>
      <vt:lpstr>Место прохождения практик</vt:lpstr>
      <vt:lpstr>  Базы практик</vt:lpstr>
      <vt:lpstr>Методическое обеспечение практики</vt:lpstr>
      <vt:lpstr>Методическое обеспечение практики</vt:lpstr>
      <vt:lpstr>Методическое обеспечение практики</vt:lpstr>
      <vt:lpstr>Методическое обеспечение практики</vt:lpstr>
      <vt:lpstr>Обеспеченность МУ</vt:lpstr>
      <vt:lpstr>Разработать методические указания по следующим практикам: </vt:lpstr>
      <vt:lpstr>Результаты практик</vt:lpstr>
      <vt:lpstr>Результаты практик</vt:lpstr>
      <vt:lpstr>Недостатки в годовых отчетах по практикам</vt:lpstr>
      <vt:lpstr>Проект постановления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подготовке к летним учебным практикам</dc:title>
  <dc:creator>Калитин</dc:creator>
  <cp:lastModifiedBy>Валерия Алексеевна</cp:lastModifiedBy>
  <cp:revision>286</cp:revision>
  <cp:lastPrinted>2020-12-24T03:37:39Z</cp:lastPrinted>
  <dcterms:created xsi:type="dcterms:W3CDTF">2012-05-25T02:24:59Z</dcterms:created>
  <dcterms:modified xsi:type="dcterms:W3CDTF">2021-12-22T05:49:24Z</dcterms:modified>
</cp:coreProperties>
</file>