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4"/>
  </p:notesMasterIdLst>
  <p:sldIdLst>
    <p:sldId id="256" r:id="rId2"/>
    <p:sldId id="412" r:id="rId3"/>
    <p:sldId id="441" r:id="rId4"/>
    <p:sldId id="442" r:id="rId5"/>
    <p:sldId id="443" r:id="rId6"/>
    <p:sldId id="444" r:id="rId7"/>
    <p:sldId id="445" r:id="rId8"/>
    <p:sldId id="447" r:id="rId9"/>
    <p:sldId id="446" r:id="rId10"/>
    <p:sldId id="459" r:id="rId11"/>
    <p:sldId id="458" r:id="rId12"/>
    <p:sldId id="460" r:id="rId13"/>
    <p:sldId id="461" r:id="rId14"/>
    <p:sldId id="438" r:id="rId15"/>
    <p:sldId id="436" r:id="rId16"/>
    <p:sldId id="448" r:id="rId17"/>
    <p:sldId id="449" r:id="rId18"/>
    <p:sldId id="450" r:id="rId19"/>
    <p:sldId id="451" r:id="rId20"/>
    <p:sldId id="452" r:id="rId21"/>
    <p:sldId id="453" r:id="rId22"/>
    <p:sldId id="454" r:id="rId23"/>
    <p:sldId id="463" r:id="rId24"/>
    <p:sldId id="464" r:id="rId25"/>
    <p:sldId id="465" r:id="rId26"/>
    <p:sldId id="466" r:id="rId27"/>
    <p:sldId id="467" r:id="rId28"/>
    <p:sldId id="468" r:id="rId29"/>
    <p:sldId id="469" r:id="rId30"/>
    <p:sldId id="470" r:id="rId31"/>
    <p:sldId id="435" r:id="rId32"/>
    <p:sldId id="471" r:id="rId33"/>
  </p:sldIdLst>
  <p:sldSz cx="10079038" cy="7559675"/>
  <p:notesSz cx="6742113" cy="9872663"/>
  <p:defaultTextStyle>
    <a:defPPr>
      <a:defRPr lang="ru-RU"/>
    </a:defPPr>
    <a:lvl1pPr marL="0" algn="l" defTabSz="9143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9" algn="l" defTabSz="9143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21" algn="l" defTabSz="9143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81" algn="l" defTabSz="9143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40" algn="l" defTabSz="9143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01" algn="l" defTabSz="9143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61" algn="l" defTabSz="9143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22" algn="l" defTabSz="9143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81" algn="l" defTabSz="9143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17" userDrawn="1">
          <p15:clr>
            <a:srgbClr val="A4A3A4"/>
          </p15:clr>
        </p15:guide>
        <p15:guide id="2" pos="3153" userDrawn="1">
          <p15:clr>
            <a:srgbClr val="A4A3A4"/>
          </p15:clr>
        </p15:guide>
        <p15:guide id="3" orient="horz" pos="567" userDrawn="1">
          <p15:clr>
            <a:srgbClr val="A4A3A4"/>
          </p15:clr>
        </p15:guide>
        <p15:guide id="4" pos="1791" userDrawn="1">
          <p15:clr>
            <a:srgbClr val="A4A3A4"/>
          </p15:clr>
        </p15:guide>
        <p15:guide id="5" orient="horz" pos="2449" userDrawn="1">
          <p15:clr>
            <a:srgbClr val="A4A3A4"/>
          </p15:clr>
        </p15:guide>
        <p15:guide id="6" orient="horz" pos="1156" userDrawn="1">
          <p15:clr>
            <a:srgbClr val="A4A3A4"/>
          </p15:clr>
        </p15:guide>
        <p15:guide id="7" orient="horz" pos="1542" userDrawn="1">
          <p15:clr>
            <a:srgbClr val="A4A3A4"/>
          </p15:clr>
        </p15:guide>
        <p15:guide id="8" pos="3379" userDrawn="1">
          <p15:clr>
            <a:srgbClr val="A4A3A4"/>
          </p15:clr>
        </p15:guide>
        <p15:guide id="9" pos="5148" userDrawn="1">
          <p15:clr>
            <a:srgbClr val="A4A3A4"/>
          </p15:clr>
        </p15:guide>
        <p15:guide id="10" orient="horz" pos="4558" userDrawn="1">
          <p15:clr>
            <a:srgbClr val="A4A3A4"/>
          </p15:clr>
        </p15:guide>
        <p15:guide id="11" pos="2811" userDrawn="1">
          <p15:clr>
            <a:srgbClr val="A4A3A4"/>
          </p15:clr>
        </p15:guide>
        <p15:guide id="12" orient="horz" pos="2812" userDrawn="1">
          <p15:clr>
            <a:srgbClr val="A4A3A4"/>
          </p15:clr>
        </p15:guide>
        <p15:guide id="13" pos="3968" userDrawn="1">
          <p15:clr>
            <a:srgbClr val="A4A3A4"/>
          </p15:clr>
        </p15:guide>
        <p15:guide id="14" pos="5012" userDrawn="1">
          <p15:clr>
            <a:srgbClr val="A4A3A4"/>
          </p15:clr>
        </p15:guide>
        <p15:guide id="15" pos="3410" userDrawn="1">
          <p15:clr>
            <a:srgbClr val="A4A3A4"/>
          </p15:clr>
        </p15:guide>
        <p15:guide id="16" orient="horz" pos="269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2D69"/>
    <a:srgbClr val="203864"/>
    <a:srgbClr val="002060"/>
    <a:srgbClr val="1F4E79"/>
    <a:srgbClr val="DEEBF7"/>
    <a:srgbClr val="F6E0F1"/>
    <a:srgbClr val="F2F2F2"/>
    <a:srgbClr val="FFFFFF"/>
    <a:srgbClr val="BDD7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138" autoAdjust="0"/>
    <p:restoredTop sz="94660"/>
  </p:normalViewPr>
  <p:slideViewPr>
    <p:cSldViewPr snapToGrid="0">
      <p:cViewPr varScale="1">
        <p:scale>
          <a:sx n="70" d="100"/>
          <a:sy n="70" d="100"/>
        </p:scale>
        <p:origin x="990" y="78"/>
      </p:cViewPr>
      <p:guideLst>
        <p:guide orient="horz" pos="4717"/>
        <p:guide pos="3153"/>
        <p:guide orient="horz" pos="567"/>
        <p:guide pos="1791"/>
        <p:guide orient="horz" pos="2449"/>
        <p:guide orient="horz" pos="1156"/>
        <p:guide orient="horz" pos="1542"/>
        <p:guide pos="3379"/>
        <p:guide pos="5148"/>
        <p:guide orient="horz" pos="4558"/>
        <p:guide pos="2811"/>
        <p:guide orient="horz" pos="2812"/>
        <p:guide pos="3968"/>
        <p:guide pos="5012"/>
        <p:guide pos="3410"/>
        <p:guide orient="horz" pos="269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9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54;&#1052;&#1050;&#1054;\&#1040;&#1085;&#1082;&#1077;&#1090;&#1080;&#1088;&#1086;&#1074;&#1072;&#1085;&#1080;&#1077;\&#1040;&#1085;&#1082;&#1077;&#1090;&#1080;&#1088;&#1086;&#1074;&#1072;&#1085;&#1080;&#1077;%20&#1089;&#1090;&#1091;&#1076;&#1077;&#1085;&#1090;&#1086;&#1074;%201-6%20&#1082;&#1091;&#1088;&#1089;\2019\&#1056;&#1077;&#1079;&#1091;&#1083;&#1100;&#1090;&#1072;&#1090;&#1099;_&#1057;&#1090;&#1091;&#1076;&#1077;&#1085;&#1090;-2019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54;&#1052;&#1050;&#1054;\&#1040;&#1085;&#1082;&#1077;&#1090;&#1080;&#1088;&#1086;&#1074;&#1072;&#1085;&#1080;&#1077;\&#1040;&#1085;&#1082;&#1077;&#1090;&#1080;&#1088;&#1086;&#1074;&#1072;&#1085;&#1080;&#1077;%20&#1089;&#1090;&#1091;&#1076;&#1077;&#1085;&#1090;&#1086;&#1074;%201-6%20&#1082;&#1091;&#1088;&#1089;\2019\&#1056;&#1077;&#1079;&#1091;&#1083;&#1100;&#1090;&#1072;&#1090;&#1099;_&#1057;&#1090;&#1091;&#1076;&#1077;&#1085;&#1090;-2019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54;&#1052;&#1050;&#1054;\&#1040;&#1085;&#1082;&#1077;&#1090;&#1080;&#1088;&#1086;&#1074;&#1072;&#1085;&#1080;&#1077;\&#1040;&#1085;&#1082;&#1077;&#1090;&#1080;&#1088;&#1086;&#1074;&#1072;&#1085;&#1080;&#1077;%20&#1089;&#1090;&#1091;&#1076;&#1077;&#1085;&#1090;&#1086;&#1074;%201-6%20&#1082;&#1091;&#1088;&#1089;\2019\&#1056;&#1077;&#1079;&#1091;&#1083;&#1100;&#1090;&#1072;&#1090;&#1099;_&#1057;&#1090;&#1091;&#1076;&#1077;&#1085;&#1090;-2019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54;&#1052;&#1050;&#1054;\&#1040;&#1085;&#1082;&#1077;&#1090;&#1080;&#1088;&#1086;&#1074;&#1072;&#1085;&#1080;&#1077;\&#1040;&#1085;&#1082;&#1077;&#1090;&#1080;&#1088;&#1086;&#1074;&#1072;&#1085;&#1080;&#1077;%20&#1089;&#1090;&#1091;&#1076;&#1077;&#1085;&#1090;&#1086;&#1074;%201-6%20&#1082;&#1091;&#1088;&#1089;\2019\&#1056;&#1077;&#1079;&#1091;&#1083;&#1100;&#1090;&#1072;&#1090;&#1099;_&#1057;&#1090;&#1091;&#1076;&#1077;&#1085;&#1090;-2019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54;&#1052;&#1050;&#1054;\&#1040;&#1085;&#1082;&#1077;&#1090;&#1080;&#1088;&#1086;&#1074;&#1072;&#1085;&#1080;&#1077;\&#1040;&#1085;&#1082;&#1077;&#1090;&#1080;&#1088;&#1086;&#1074;&#1072;&#1085;&#1080;&#1077;%20&#1089;&#1090;&#1091;&#1076;&#1077;&#1085;&#1090;&#1086;&#1074;%201-6%20&#1082;&#1091;&#1088;&#1089;\2019\&#1056;&#1077;&#1079;&#1091;&#1083;&#1100;&#1090;&#1072;&#1090;&#1099;_&#1057;&#1090;&#1091;&#1076;&#1077;&#1085;&#1090;-2019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54;&#1052;&#1050;&#1054;\&#1040;&#1085;&#1082;&#1077;&#1090;&#1080;&#1088;&#1086;&#1074;&#1072;&#1085;&#1080;&#1077;\&#1040;&#1085;&#1082;&#1077;&#1090;&#1080;&#1088;&#1086;&#1074;&#1072;&#1085;&#1080;&#1077;%20&#1089;&#1090;&#1091;&#1076;&#1077;&#1085;&#1090;&#1086;&#1074;%201-6%20&#1082;&#1091;&#1088;&#1089;\2019\&#1056;&#1077;&#1079;&#1091;&#1083;&#1100;&#1090;&#1072;&#1090;&#1099;_&#1057;&#1090;&#1091;&#1076;&#1077;&#1085;&#1090;-2019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54;&#1052;&#1050;&#1054;\&#1040;&#1085;&#1082;&#1077;&#1090;&#1080;&#1088;&#1086;&#1074;&#1072;&#1085;&#1080;&#1077;\&#1040;&#1085;&#1082;&#1077;&#1090;&#1080;&#1088;&#1086;&#1074;&#1072;&#1085;&#1080;&#1077;%20&#1089;&#1090;&#1091;&#1076;&#1077;&#1085;&#1090;&#1086;&#1074;%201-6%20&#1082;&#1091;&#1088;&#1089;\2019\&#1056;&#1077;&#1079;&#1091;&#1083;&#1100;&#1090;&#1072;&#1090;&#1099;_&#1057;&#1090;&#1091;&#1076;&#1077;&#1085;&#1090;-201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1"/>
          <c:order val="1"/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Студенты!$B$93:$E$93</c:f>
              <c:strCache>
                <c:ptCount val="4"/>
                <c:pt idx="0">
                  <c:v>Неудовлетворительно</c:v>
                </c:pt>
                <c:pt idx="1">
                  <c:v>Удовлетворительно</c:v>
                </c:pt>
                <c:pt idx="2">
                  <c:v>Хорошо</c:v>
                </c:pt>
                <c:pt idx="3">
                  <c:v>Отлично</c:v>
                </c:pt>
              </c:strCache>
            </c:strRef>
          </c:cat>
          <c:val>
            <c:numRef>
              <c:f>Студенты!$B$95:$E$95</c:f>
              <c:numCache>
                <c:formatCode>0.00%</c:formatCode>
                <c:ptCount val="4"/>
                <c:pt idx="0">
                  <c:v>1.3513513513513514E-2</c:v>
                </c:pt>
                <c:pt idx="1">
                  <c:v>0.22297297297297297</c:v>
                </c:pt>
                <c:pt idx="2">
                  <c:v>0.51351351351351349</c:v>
                </c:pt>
                <c:pt idx="3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62-456D-B5D3-B604F8DBC926}"/>
            </c:ext>
          </c:extLst>
        </c:ser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Студенты!$B$93:$E$93</c:f>
              <c:strCache>
                <c:ptCount val="4"/>
                <c:pt idx="0">
                  <c:v>Неудовлетворительно</c:v>
                </c:pt>
                <c:pt idx="1">
                  <c:v>Удовлетворительно</c:v>
                </c:pt>
                <c:pt idx="2">
                  <c:v>Хорошо</c:v>
                </c:pt>
                <c:pt idx="3">
                  <c:v>Отлично</c:v>
                </c:pt>
              </c:strCache>
            </c:strRef>
          </c:cat>
          <c:val>
            <c:numRef>
              <c:f>Студенты!$B$94:$E$94</c:f>
            </c:numRef>
          </c:val>
          <c:extLst>
            <c:ext xmlns:c16="http://schemas.microsoft.com/office/drawing/2014/chart" uri="{C3380CC4-5D6E-409C-BE32-E72D297353CC}">
              <c16:uniqueId val="{00000001-7F62-456D-B5D3-B604F8DBC92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312849162011177E-2"/>
          <c:y val="0"/>
          <c:w val="0.93854748603351956"/>
          <c:h val="0.44229446332403172"/>
        </c:manualLayout>
      </c:layout>
      <c:barChart>
        <c:barDir val="col"/>
        <c:grouping val="clustered"/>
        <c:varyColors val="0"/>
        <c:ser>
          <c:idx val="2"/>
          <c:order val="1"/>
          <c:tx>
            <c:strRef>
              <c:f>'9'!$F$3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F33CC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1"/>
              <c:layout>
                <c:manualLayout>
                  <c:x val="-8.9385474860335171E-2"/>
                  <c:y val="-1.36293616371889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3946-4E65-B15E-351738386409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'9'!$C$5:$C$9</c:f>
              <c:strCache>
                <c:ptCount val="5"/>
                <c:pt idx="0">
                  <c:v>отлично, всё устраивает</c:v>
                </c:pt>
                <c:pt idx="1">
                  <c:v>в целом хорошо, но преподавание отдельных дисциплин не устраивает</c:v>
                </c:pt>
                <c:pt idx="2">
                  <c:v>удовлетворительно, устраивает преподавание только отдельных дисциплин</c:v>
                </c:pt>
                <c:pt idx="3">
                  <c:v>неудовлетворительно, совершенно не устраивает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'9'!$G$5:$G$9</c:f>
              <c:numCache>
                <c:formatCode>0%</c:formatCode>
                <c:ptCount val="5"/>
                <c:pt idx="0">
                  <c:v>0.25183342063907804</c:v>
                </c:pt>
                <c:pt idx="1">
                  <c:v>0.58328968046097429</c:v>
                </c:pt>
                <c:pt idx="2">
                  <c:v>0.12362493452069147</c:v>
                </c:pt>
                <c:pt idx="3">
                  <c:v>1.2702985856469355E-2</c:v>
                </c:pt>
                <c:pt idx="4">
                  <c:v>2.8548978522786799E-2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46-4E65-B15E-351738386409}"/>
            </c:ext>
          </c:extLst>
        </c:ser>
        <c:ser>
          <c:idx val="3"/>
          <c:order val="2"/>
          <c:tx>
            <c:strRef>
              <c:f>'9'!$H$3:$I$3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00FF00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-1.1173184357541912E-2"/>
                  <c:y val="-4.906570189388031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946-4E65-B15E-351738386409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'9'!$C$5:$C$9</c:f>
              <c:strCache>
                <c:ptCount val="5"/>
                <c:pt idx="0">
                  <c:v>отлично, всё устраивает</c:v>
                </c:pt>
                <c:pt idx="1">
                  <c:v>в целом хорошо, но преподавание отдельных дисциплин не устраивает</c:v>
                </c:pt>
                <c:pt idx="2">
                  <c:v>удовлетворительно, устраивает преподавание только отдельных дисциплин</c:v>
                </c:pt>
                <c:pt idx="3">
                  <c:v>неудовлетворительно, совершенно не устраивает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'9'!$I$5:$I$9</c:f>
              <c:numCache>
                <c:formatCode>0%</c:formatCode>
                <c:ptCount val="5"/>
                <c:pt idx="0">
                  <c:v>0.2631931422448433</c:v>
                </c:pt>
                <c:pt idx="1">
                  <c:v>0.55223680685775511</c:v>
                </c:pt>
                <c:pt idx="2">
                  <c:v>0.13836056790784892</c:v>
                </c:pt>
                <c:pt idx="3">
                  <c:v>1.4331636753281543E-2</c:v>
                </c:pt>
                <c:pt idx="4">
                  <c:v>3.1877846236271094E-2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46-4E65-B15E-351738386409}"/>
            </c:ext>
          </c:extLst>
        </c:ser>
        <c:ser>
          <c:idx val="1"/>
          <c:order val="3"/>
          <c:tx>
            <c:strRef>
              <c:f>'9'!$J$3:$K$3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'9'!$C$5:$C$9</c:f>
              <c:strCache>
                <c:ptCount val="5"/>
                <c:pt idx="0">
                  <c:v>отлично, всё устраивает</c:v>
                </c:pt>
                <c:pt idx="1">
                  <c:v>в целом хорошо, но преподавание отдельных дисциплин не устраивает</c:v>
                </c:pt>
                <c:pt idx="2">
                  <c:v>удовлетворительно, устраивает преподавание только отдельных дисциплин</c:v>
                </c:pt>
                <c:pt idx="3">
                  <c:v>неудовлетворительно, совершенно не устраивает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'9'!$K$5:$K$9</c:f>
              <c:numCache>
                <c:formatCode>0%</c:formatCode>
                <c:ptCount val="5"/>
                <c:pt idx="0">
                  <c:v>0.45709161147902871</c:v>
                </c:pt>
                <c:pt idx="1">
                  <c:v>0.3756898454746137</c:v>
                </c:pt>
                <c:pt idx="2">
                  <c:v>0.11382450331125828</c:v>
                </c:pt>
                <c:pt idx="3">
                  <c:v>1.1037527593818985E-2</c:v>
                </c:pt>
                <c:pt idx="4">
                  <c:v>4.2356512141280354E-2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946-4E65-B15E-35173838640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5739136"/>
        <c:axId val="7574067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'9'!$D$3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spPr>
                  <a:solidFill>
                    <a:srgbClr val="0066FF"/>
                  </a:solidFill>
                  <a:ln>
                    <a:solidFill>
                      <a:sysClr val="windowText" lastClr="000000"/>
                    </a:solidFill>
                  </a:ln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'9'!$C$5:$C$9</c15:sqref>
                        </c15:formulaRef>
                      </c:ext>
                    </c:extLst>
                    <c:strCache>
                      <c:ptCount val="5"/>
                      <c:pt idx="0">
                        <c:v>отлично, всё устраивает</c:v>
                      </c:pt>
                      <c:pt idx="1">
                        <c:v>в целом хорошо, но преподавание отдельных дисциплин не устраивает</c:v>
                      </c:pt>
                      <c:pt idx="2">
                        <c:v>удовлетворительно, устраивает преподавание только отдельных дисциплин</c:v>
                      </c:pt>
                      <c:pt idx="3">
                        <c:v>неудовлетворительно, совершенно не устраивает</c:v>
                      </c:pt>
                      <c:pt idx="4">
                        <c:v>затрудняюсь ответить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'9'!$E$5:$E$9</c15:sqref>
                        </c15:formulaRef>
                      </c:ext>
                    </c:extLst>
                    <c:numCache>
                      <c:formatCode>0%</c:formatCode>
                      <c:ptCount val="5"/>
                      <c:pt idx="0">
                        <c:v>0.25393407321517308</c:v>
                      </c:pt>
                      <c:pt idx="1">
                        <c:v>0.59284412787808516</c:v>
                      </c:pt>
                      <c:pt idx="2">
                        <c:v>0.11827066423720391</c:v>
                      </c:pt>
                      <c:pt idx="3">
                        <c:v>1.1760808348517476E-2</c:v>
                      </c:pt>
                      <c:pt idx="4">
                        <c:v>2.3190326321020374E-2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3946-4E65-B15E-351738386409}"/>
                  </c:ext>
                </c:extLst>
              </c15:ser>
            </c15:filteredBarSeries>
          </c:ext>
        </c:extLst>
      </c:barChart>
      <c:catAx>
        <c:axId val="75739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000" b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5740672"/>
        <c:crosses val="autoZero"/>
        <c:auto val="1"/>
        <c:lblAlgn val="ctr"/>
        <c:lblOffset val="100"/>
        <c:noMultiLvlLbl val="0"/>
      </c:catAx>
      <c:valAx>
        <c:axId val="7574067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75739136"/>
        <c:crosses val="autoZero"/>
        <c:crossBetween val="between"/>
      </c:valAx>
    </c:plotArea>
    <c:legend>
      <c:legendPos val="b"/>
      <c:layout/>
      <c:overlay val="0"/>
      <c:spPr>
        <a:ln>
          <a:noFill/>
        </a:ln>
      </c:spPr>
      <c:txPr>
        <a:bodyPr/>
        <a:lstStyle/>
        <a:p>
          <a:pPr rtl="0">
            <a:defRPr sz="12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bg2"/>
      </a:solidFill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'9'!$BB$22</c:f>
              <c:strCache>
                <c:ptCount val="1"/>
                <c:pt idx="0">
                  <c:v>отлично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tx2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'9'!$BA$23:$BA$42</c:f>
              <c:strCache>
                <c:ptCount val="20"/>
                <c:pt idx="0">
                  <c:v>ИЗФиР</c:v>
                </c:pt>
                <c:pt idx="1">
                  <c:v>ФЭИ</c:v>
                </c:pt>
                <c:pt idx="2">
                  <c:v>ИП</c:v>
                </c:pt>
                <c:pt idx="3">
                  <c:v>ЧФ</c:v>
                </c:pt>
                <c:pt idx="4">
                  <c:v>ФЛФ</c:v>
                </c:pt>
                <c:pt idx="5">
                  <c:v>ФТИ</c:v>
                </c:pt>
                <c:pt idx="6">
                  <c:v>ИМИ</c:v>
                </c:pt>
                <c:pt idx="7">
                  <c:v>ИТИ</c:v>
                </c:pt>
                <c:pt idx="8">
                  <c:v>МИ</c:v>
                </c:pt>
                <c:pt idx="9">
                  <c:v>ИФ</c:v>
                </c:pt>
                <c:pt idx="10">
                  <c:v>ГРФ</c:v>
                </c:pt>
                <c:pt idx="11">
                  <c:v>АДФ</c:v>
                </c:pt>
                <c:pt idx="12">
                  <c:v>МПТИ</c:v>
                </c:pt>
                <c:pt idx="13">
                  <c:v>ИЕН</c:v>
                </c:pt>
                <c:pt idx="14">
                  <c:v>ГИ</c:v>
                </c:pt>
                <c:pt idx="15">
                  <c:v>НТИ</c:v>
                </c:pt>
                <c:pt idx="16">
                  <c:v>ЮФ</c:v>
                </c:pt>
                <c:pt idx="17">
                  <c:v>ПИ</c:v>
                </c:pt>
                <c:pt idx="18">
                  <c:v>ИЯиКН СВ РФ</c:v>
                </c:pt>
                <c:pt idx="19">
                  <c:v>ИФКиС</c:v>
                </c:pt>
              </c:strCache>
            </c:strRef>
          </c:cat>
          <c:val>
            <c:numRef>
              <c:f>'9'!$BB$23:$BB$42</c:f>
              <c:numCache>
                <c:formatCode>0%</c:formatCode>
                <c:ptCount val="20"/>
                <c:pt idx="0">
                  <c:v>0.31121281464530892</c:v>
                </c:pt>
                <c:pt idx="1">
                  <c:v>0.31528662420382164</c:v>
                </c:pt>
                <c:pt idx="2">
                  <c:v>0.32057416267942584</c:v>
                </c:pt>
                <c:pt idx="3">
                  <c:v>0.32432432432432434</c:v>
                </c:pt>
                <c:pt idx="4">
                  <c:v>0.33850931677018631</c:v>
                </c:pt>
                <c:pt idx="5">
                  <c:v>0.35185185185185186</c:v>
                </c:pt>
                <c:pt idx="6">
                  <c:v>0.40381791483113066</c:v>
                </c:pt>
                <c:pt idx="7">
                  <c:v>0.41964285714285715</c:v>
                </c:pt>
                <c:pt idx="8">
                  <c:v>0.43570536828963796</c:v>
                </c:pt>
                <c:pt idx="9">
                  <c:v>0.44897959183673469</c:v>
                </c:pt>
                <c:pt idx="10">
                  <c:v>0.46451612903225808</c:v>
                </c:pt>
                <c:pt idx="11">
                  <c:v>0.49615384615384617</c:v>
                </c:pt>
                <c:pt idx="12">
                  <c:v>0.50134048257372654</c:v>
                </c:pt>
                <c:pt idx="13">
                  <c:v>0.50458715596330272</c:v>
                </c:pt>
                <c:pt idx="14">
                  <c:v>0.51893095768374164</c:v>
                </c:pt>
                <c:pt idx="15">
                  <c:v>0.5446428571428571</c:v>
                </c:pt>
                <c:pt idx="16">
                  <c:v>0.57499999999999996</c:v>
                </c:pt>
                <c:pt idx="17">
                  <c:v>0.58237547892720309</c:v>
                </c:pt>
                <c:pt idx="18">
                  <c:v>0.60212201591511938</c:v>
                </c:pt>
                <c:pt idx="19">
                  <c:v>0.68817204301075274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61-4DF3-90EC-3F420102C2F7}"/>
            </c:ext>
          </c:extLst>
        </c:ser>
        <c:ser>
          <c:idx val="1"/>
          <c:order val="1"/>
          <c:tx>
            <c:strRef>
              <c:f>'9'!$BC$22</c:f>
              <c:strCache>
                <c:ptCount val="1"/>
                <c:pt idx="0">
                  <c:v>хорошо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2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'9'!$BA$23:$BA$42</c:f>
              <c:strCache>
                <c:ptCount val="20"/>
                <c:pt idx="0">
                  <c:v>ИЗФиР</c:v>
                </c:pt>
                <c:pt idx="1">
                  <c:v>ФЭИ</c:v>
                </c:pt>
                <c:pt idx="2">
                  <c:v>ИП</c:v>
                </c:pt>
                <c:pt idx="3">
                  <c:v>ЧФ</c:v>
                </c:pt>
                <c:pt idx="4">
                  <c:v>ФЛФ</c:v>
                </c:pt>
                <c:pt idx="5">
                  <c:v>ФТИ</c:v>
                </c:pt>
                <c:pt idx="6">
                  <c:v>ИМИ</c:v>
                </c:pt>
                <c:pt idx="7">
                  <c:v>ИТИ</c:v>
                </c:pt>
                <c:pt idx="8">
                  <c:v>МИ</c:v>
                </c:pt>
                <c:pt idx="9">
                  <c:v>ИФ</c:v>
                </c:pt>
                <c:pt idx="10">
                  <c:v>ГРФ</c:v>
                </c:pt>
                <c:pt idx="11">
                  <c:v>АДФ</c:v>
                </c:pt>
                <c:pt idx="12">
                  <c:v>МПТИ</c:v>
                </c:pt>
                <c:pt idx="13">
                  <c:v>ИЕН</c:v>
                </c:pt>
                <c:pt idx="14">
                  <c:v>ГИ</c:v>
                </c:pt>
                <c:pt idx="15">
                  <c:v>НТИ</c:v>
                </c:pt>
                <c:pt idx="16">
                  <c:v>ЮФ</c:v>
                </c:pt>
                <c:pt idx="17">
                  <c:v>ПИ</c:v>
                </c:pt>
                <c:pt idx="18">
                  <c:v>ИЯиКН СВ РФ</c:v>
                </c:pt>
                <c:pt idx="19">
                  <c:v>ИФКиС</c:v>
                </c:pt>
              </c:strCache>
            </c:strRef>
          </c:cat>
          <c:val>
            <c:numRef>
              <c:f>'9'!$BC$23:$BC$42</c:f>
              <c:numCache>
                <c:formatCode>0%</c:formatCode>
                <c:ptCount val="20"/>
                <c:pt idx="0">
                  <c:v>0.4805491990846682</c:v>
                </c:pt>
                <c:pt idx="1">
                  <c:v>0.41719745222929938</c:v>
                </c:pt>
                <c:pt idx="2">
                  <c:v>0.45933014354066987</c:v>
                </c:pt>
                <c:pt idx="3">
                  <c:v>0.56756756756756754</c:v>
                </c:pt>
                <c:pt idx="4">
                  <c:v>0.40993788819875776</c:v>
                </c:pt>
                <c:pt idx="5">
                  <c:v>0.43055555555555558</c:v>
                </c:pt>
                <c:pt idx="6">
                  <c:v>0.43612334801762115</c:v>
                </c:pt>
                <c:pt idx="7">
                  <c:v>0.38392857142857145</c:v>
                </c:pt>
                <c:pt idx="8">
                  <c:v>0.40948813982521848</c:v>
                </c:pt>
                <c:pt idx="9">
                  <c:v>0.40306122448979592</c:v>
                </c:pt>
                <c:pt idx="10">
                  <c:v>0.37419354838709679</c:v>
                </c:pt>
                <c:pt idx="11">
                  <c:v>0.3576923076923077</c:v>
                </c:pt>
                <c:pt idx="12">
                  <c:v>0.36729222520107241</c:v>
                </c:pt>
                <c:pt idx="13">
                  <c:v>0.34678899082568809</c:v>
                </c:pt>
                <c:pt idx="14">
                  <c:v>0.31625835189309576</c:v>
                </c:pt>
                <c:pt idx="15">
                  <c:v>0.3482142857142857</c:v>
                </c:pt>
                <c:pt idx="16">
                  <c:v>0.29642857142857143</c:v>
                </c:pt>
                <c:pt idx="17">
                  <c:v>0.27394636015325668</c:v>
                </c:pt>
                <c:pt idx="18">
                  <c:v>0.31034482758620691</c:v>
                </c:pt>
                <c:pt idx="19">
                  <c:v>0.16666666666666666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61-4DF3-90EC-3F420102C2F7}"/>
            </c:ext>
          </c:extLst>
        </c:ser>
        <c:ser>
          <c:idx val="2"/>
          <c:order val="2"/>
          <c:tx>
            <c:strRef>
              <c:f>'9'!$BD$22</c:f>
              <c:strCache>
                <c:ptCount val="1"/>
                <c:pt idx="0">
                  <c:v>удовлетворительно</c:v>
                </c:pt>
              </c:strCache>
            </c:strRef>
          </c:tx>
          <c:spPr>
            <a:ln>
              <a:solidFill>
                <a:schemeClr val="tx2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'9'!$BA$23:$BA$42</c:f>
              <c:strCache>
                <c:ptCount val="20"/>
                <c:pt idx="0">
                  <c:v>ИЗФиР</c:v>
                </c:pt>
                <c:pt idx="1">
                  <c:v>ФЭИ</c:v>
                </c:pt>
                <c:pt idx="2">
                  <c:v>ИП</c:v>
                </c:pt>
                <c:pt idx="3">
                  <c:v>ЧФ</c:v>
                </c:pt>
                <c:pt idx="4">
                  <c:v>ФЛФ</c:v>
                </c:pt>
                <c:pt idx="5">
                  <c:v>ФТИ</c:v>
                </c:pt>
                <c:pt idx="6">
                  <c:v>ИМИ</c:v>
                </c:pt>
                <c:pt idx="7">
                  <c:v>ИТИ</c:v>
                </c:pt>
                <c:pt idx="8">
                  <c:v>МИ</c:v>
                </c:pt>
                <c:pt idx="9">
                  <c:v>ИФ</c:v>
                </c:pt>
                <c:pt idx="10">
                  <c:v>ГРФ</c:v>
                </c:pt>
                <c:pt idx="11">
                  <c:v>АДФ</c:v>
                </c:pt>
                <c:pt idx="12">
                  <c:v>МПТИ</c:v>
                </c:pt>
                <c:pt idx="13">
                  <c:v>ИЕН</c:v>
                </c:pt>
                <c:pt idx="14">
                  <c:v>ГИ</c:v>
                </c:pt>
                <c:pt idx="15">
                  <c:v>НТИ</c:v>
                </c:pt>
                <c:pt idx="16">
                  <c:v>ЮФ</c:v>
                </c:pt>
                <c:pt idx="17">
                  <c:v>ПИ</c:v>
                </c:pt>
                <c:pt idx="18">
                  <c:v>ИЯиКН СВ РФ</c:v>
                </c:pt>
                <c:pt idx="19">
                  <c:v>ИФКиС</c:v>
                </c:pt>
              </c:strCache>
            </c:strRef>
          </c:cat>
          <c:val>
            <c:numRef>
              <c:f>'9'!$BD$23:$BD$42</c:f>
              <c:numCache>
                <c:formatCode>0%</c:formatCode>
                <c:ptCount val="20"/>
                <c:pt idx="0">
                  <c:v>0.14187643020594964</c:v>
                </c:pt>
                <c:pt idx="1">
                  <c:v>0.21974522292993631</c:v>
                </c:pt>
                <c:pt idx="2">
                  <c:v>0.14354066985645933</c:v>
                </c:pt>
                <c:pt idx="3">
                  <c:v>8.1081081081081086E-2</c:v>
                </c:pt>
                <c:pt idx="4">
                  <c:v>0.19254658385093168</c:v>
                </c:pt>
                <c:pt idx="5">
                  <c:v>0.14351851851851852</c:v>
                </c:pt>
                <c:pt idx="6">
                  <c:v>0.11453744493392071</c:v>
                </c:pt>
                <c:pt idx="7">
                  <c:v>0.12723214285714285</c:v>
                </c:pt>
                <c:pt idx="8">
                  <c:v>0.1111111111111111</c:v>
                </c:pt>
                <c:pt idx="9">
                  <c:v>0.11224489795918367</c:v>
                </c:pt>
                <c:pt idx="10">
                  <c:v>9.6774193548387094E-2</c:v>
                </c:pt>
                <c:pt idx="11">
                  <c:v>8.0769230769230774E-2</c:v>
                </c:pt>
                <c:pt idx="12">
                  <c:v>8.8471849865951746E-2</c:v>
                </c:pt>
                <c:pt idx="13">
                  <c:v>0.10825688073394496</c:v>
                </c:pt>
                <c:pt idx="14">
                  <c:v>0.10690423162583519</c:v>
                </c:pt>
                <c:pt idx="15">
                  <c:v>5.8035714285714288E-2</c:v>
                </c:pt>
                <c:pt idx="16">
                  <c:v>8.5714285714285715E-2</c:v>
                </c:pt>
                <c:pt idx="17">
                  <c:v>7.8544061302681989E-2</c:v>
                </c:pt>
                <c:pt idx="18">
                  <c:v>6.3660477453580902E-2</c:v>
                </c:pt>
                <c:pt idx="19">
                  <c:v>6.9892473118279563E-2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061-4DF3-90EC-3F420102C2F7}"/>
            </c:ext>
          </c:extLst>
        </c:ser>
        <c:ser>
          <c:idx val="3"/>
          <c:order val="3"/>
          <c:tx>
            <c:strRef>
              <c:f>'9'!$BE$22</c:f>
              <c:strCache>
                <c:ptCount val="1"/>
                <c:pt idx="0">
                  <c:v>неудовлетворительно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2"/>
              </a:solidFill>
            </a:ln>
          </c:spPr>
          <c:invertIfNegative val="0"/>
          <c:dLbls>
            <c:dLbl>
              <c:idx val="0"/>
              <c:layout>
                <c:manualLayout>
                  <c:x val="-1.0715668919922636E-16"/>
                  <c:y val="2.67026720543919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149-466D-9D11-03900005B3EE}"/>
                </c:ext>
              </c:extLst>
            </c:dLbl>
            <c:dLbl>
              <c:idx val="19"/>
              <c:layout>
                <c:manualLayout>
                  <c:x val="-4.9682311647314958E-2"/>
                  <c:y val="-2.67026720543921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149-466D-9D11-03900005B3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'9'!$BA$23:$BA$42</c:f>
              <c:strCache>
                <c:ptCount val="20"/>
                <c:pt idx="0">
                  <c:v>ИЗФиР</c:v>
                </c:pt>
                <c:pt idx="1">
                  <c:v>ФЭИ</c:v>
                </c:pt>
                <c:pt idx="2">
                  <c:v>ИП</c:v>
                </c:pt>
                <c:pt idx="3">
                  <c:v>ЧФ</c:v>
                </c:pt>
                <c:pt idx="4">
                  <c:v>ФЛФ</c:v>
                </c:pt>
                <c:pt idx="5">
                  <c:v>ФТИ</c:v>
                </c:pt>
                <c:pt idx="6">
                  <c:v>ИМИ</c:v>
                </c:pt>
                <c:pt idx="7">
                  <c:v>ИТИ</c:v>
                </c:pt>
                <c:pt idx="8">
                  <c:v>МИ</c:v>
                </c:pt>
                <c:pt idx="9">
                  <c:v>ИФ</c:v>
                </c:pt>
                <c:pt idx="10">
                  <c:v>ГРФ</c:v>
                </c:pt>
                <c:pt idx="11">
                  <c:v>АДФ</c:v>
                </c:pt>
                <c:pt idx="12">
                  <c:v>МПТИ</c:v>
                </c:pt>
                <c:pt idx="13">
                  <c:v>ИЕН</c:v>
                </c:pt>
                <c:pt idx="14">
                  <c:v>ГИ</c:v>
                </c:pt>
                <c:pt idx="15">
                  <c:v>НТИ</c:v>
                </c:pt>
                <c:pt idx="16">
                  <c:v>ЮФ</c:v>
                </c:pt>
                <c:pt idx="17">
                  <c:v>ПИ</c:v>
                </c:pt>
                <c:pt idx="18">
                  <c:v>ИЯиКН СВ РФ</c:v>
                </c:pt>
                <c:pt idx="19">
                  <c:v>ИФКиС</c:v>
                </c:pt>
              </c:strCache>
            </c:strRef>
          </c:cat>
          <c:val>
            <c:numRef>
              <c:f>'9'!$BE$23:$BE$42</c:f>
              <c:numCache>
                <c:formatCode>0%</c:formatCode>
                <c:ptCount val="20"/>
                <c:pt idx="0">
                  <c:v>9.1533180778032037E-3</c:v>
                </c:pt>
                <c:pt idx="1">
                  <c:v>2.5477707006369428E-2</c:v>
                </c:pt>
                <c:pt idx="2">
                  <c:v>2.8708133971291867E-2</c:v>
                </c:pt>
                <c:pt idx="3">
                  <c:v>0</c:v>
                </c:pt>
                <c:pt idx="4">
                  <c:v>1.8633540372670808E-2</c:v>
                </c:pt>
                <c:pt idx="5">
                  <c:v>2.0833333333333332E-2</c:v>
                </c:pt>
                <c:pt idx="6">
                  <c:v>1.1747430249632892E-2</c:v>
                </c:pt>
                <c:pt idx="7">
                  <c:v>1.7857142857142856E-2</c:v>
                </c:pt>
                <c:pt idx="8">
                  <c:v>3.7453183520599251E-3</c:v>
                </c:pt>
                <c:pt idx="9">
                  <c:v>5.1020408163265302E-3</c:v>
                </c:pt>
                <c:pt idx="10">
                  <c:v>1.935483870967742E-2</c:v>
                </c:pt>
                <c:pt idx="11">
                  <c:v>1.5384615384615385E-2</c:v>
                </c:pt>
                <c:pt idx="12">
                  <c:v>5.3619302949061663E-3</c:v>
                </c:pt>
                <c:pt idx="13">
                  <c:v>9.1743119266055051E-3</c:v>
                </c:pt>
                <c:pt idx="14">
                  <c:v>8.9086859688195987E-3</c:v>
                </c:pt>
                <c:pt idx="15">
                  <c:v>4.464285714285714E-3</c:v>
                </c:pt>
                <c:pt idx="16">
                  <c:v>7.1428571428571426E-3</c:v>
                </c:pt>
                <c:pt idx="17">
                  <c:v>3.8314176245210726E-3</c:v>
                </c:pt>
                <c:pt idx="18">
                  <c:v>0</c:v>
                </c:pt>
                <c:pt idx="19">
                  <c:v>2.1505376344086023E-2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061-4DF3-90EC-3F420102C2F7}"/>
            </c:ext>
          </c:extLst>
        </c:ser>
        <c:ser>
          <c:idx val="4"/>
          <c:order val="4"/>
          <c:tx>
            <c:strRef>
              <c:f>'9'!$BF$22</c:f>
              <c:strCache>
                <c:ptCount val="1"/>
                <c:pt idx="0">
                  <c:v>затрудняюсь ответить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</c:spPr>
          <c:invertIfNegative val="0"/>
          <c:dLbls>
            <c:dLbl>
              <c:idx val="0"/>
              <c:layout>
                <c:manualLayout>
                  <c:x val="-4.3837333806454375E-2"/>
                  <c:y val="8.67836841767744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372267329036126E-2"/>
                      <c:h val="8.78962955123741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1149-466D-9D11-03900005B3EE}"/>
                </c:ext>
              </c:extLst>
            </c:dLbl>
            <c:dLbl>
              <c:idx val="19"/>
              <c:layout>
                <c:manualLayout>
                  <c:x val="-5.8449778408606904E-3"/>
                  <c:y val="-2.67026720543921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149-466D-9D11-03900005B3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'9'!$BA$23:$BA$42</c:f>
              <c:strCache>
                <c:ptCount val="20"/>
                <c:pt idx="0">
                  <c:v>ИЗФиР</c:v>
                </c:pt>
                <c:pt idx="1">
                  <c:v>ФЭИ</c:v>
                </c:pt>
                <c:pt idx="2">
                  <c:v>ИП</c:v>
                </c:pt>
                <c:pt idx="3">
                  <c:v>ЧФ</c:v>
                </c:pt>
                <c:pt idx="4">
                  <c:v>ФЛФ</c:v>
                </c:pt>
                <c:pt idx="5">
                  <c:v>ФТИ</c:v>
                </c:pt>
                <c:pt idx="6">
                  <c:v>ИМИ</c:v>
                </c:pt>
                <c:pt idx="7">
                  <c:v>ИТИ</c:v>
                </c:pt>
                <c:pt idx="8">
                  <c:v>МИ</c:v>
                </c:pt>
                <c:pt idx="9">
                  <c:v>ИФ</c:v>
                </c:pt>
                <c:pt idx="10">
                  <c:v>ГРФ</c:v>
                </c:pt>
                <c:pt idx="11">
                  <c:v>АДФ</c:v>
                </c:pt>
                <c:pt idx="12">
                  <c:v>МПТИ</c:v>
                </c:pt>
                <c:pt idx="13">
                  <c:v>ИЕН</c:v>
                </c:pt>
                <c:pt idx="14">
                  <c:v>ГИ</c:v>
                </c:pt>
                <c:pt idx="15">
                  <c:v>НТИ</c:v>
                </c:pt>
                <c:pt idx="16">
                  <c:v>ЮФ</c:v>
                </c:pt>
                <c:pt idx="17">
                  <c:v>ПИ</c:v>
                </c:pt>
                <c:pt idx="18">
                  <c:v>ИЯиКН СВ РФ</c:v>
                </c:pt>
                <c:pt idx="19">
                  <c:v>ИФКиС</c:v>
                </c:pt>
              </c:strCache>
            </c:strRef>
          </c:cat>
          <c:val>
            <c:numRef>
              <c:f>'9'!$BF$23:$BF$42</c:f>
              <c:numCache>
                <c:formatCode>0%</c:formatCode>
                <c:ptCount val="20"/>
                <c:pt idx="0">
                  <c:v>5.7208237986270026E-2</c:v>
                </c:pt>
                <c:pt idx="1">
                  <c:v>2.2292993630573247E-2</c:v>
                </c:pt>
                <c:pt idx="2">
                  <c:v>4.784688995215311E-2</c:v>
                </c:pt>
                <c:pt idx="3">
                  <c:v>2.7027027027027029E-2</c:v>
                </c:pt>
                <c:pt idx="4">
                  <c:v>4.0372670807453416E-2</c:v>
                </c:pt>
                <c:pt idx="5">
                  <c:v>5.3240740740740741E-2</c:v>
                </c:pt>
                <c:pt idx="6">
                  <c:v>3.3773861967694566E-2</c:v>
                </c:pt>
                <c:pt idx="7">
                  <c:v>5.1339285714285712E-2</c:v>
                </c:pt>
                <c:pt idx="8">
                  <c:v>3.9950062421972535E-2</c:v>
                </c:pt>
                <c:pt idx="9">
                  <c:v>3.0612244897959183E-2</c:v>
                </c:pt>
                <c:pt idx="10">
                  <c:v>4.5161290322580643E-2</c:v>
                </c:pt>
                <c:pt idx="11">
                  <c:v>0.05</c:v>
                </c:pt>
                <c:pt idx="12">
                  <c:v>3.7533512064343161E-2</c:v>
                </c:pt>
                <c:pt idx="13">
                  <c:v>3.1192660550458717E-2</c:v>
                </c:pt>
                <c:pt idx="14">
                  <c:v>4.8997772828507792E-2</c:v>
                </c:pt>
                <c:pt idx="15">
                  <c:v>4.4642857142857144E-2</c:v>
                </c:pt>
                <c:pt idx="16">
                  <c:v>3.5714285714285712E-2</c:v>
                </c:pt>
                <c:pt idx="17">
                  <c:v>6.1302681992337162E-2</c:v>
                </c:pt>
                <c:pt idx="18">
                  <c:v>2.3872679045092837E-2</c:v>
                </c:pt>
                <c:pt idx="19">
                  <c:v>5.3763440860215055E-2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061-4DF3-90EC-3F420102C2F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73521024"/>
        <c:axId val="73522560"/>
      </c:barChart>
      <c:catAx>
        <c:axId val="7352102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3522560"/>
        <c:crosses val="autoZero"/>
        <c:auto val="1"/>
        <c:lblAlgn val="ctr"/>
        <c:lblOffset val="100"/>
        <c:noMultiLvlLbl val="0"/>
      </c:catAx>
      <c:valAx>
        <c:axId val="73522560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7352102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bg2"/>
      </a:solidFill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'20'!$AA$19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tx2"/>
              </a:solidFill>
            </a:ln>
          </c:spPr>
          <c:invertIfNegative val="0"/>
          <c:dLbls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'20'!$Z$20:$Z$39</c:f>
              <c:strCache>
                <c:ptCount val="20"/>
                <c:pt idx="0">
                  <c:v>ИТИ</c:v>
                </c:pt>
                <c:pt idx="1">
                  <c:v>ГРФ</c:v>
                </c:pt>
                <c:pt idx="2">
                  <c:v>АДФ</c:v>
                </c:pt>
                <c:pt idx="3">
                  <c:v>ФТИ</c:v>
                </c:pt>
                <c:pt idx="4">
                  <c:v>МПТИ</c:v>
                </c:pt>
                <c:pt idx="5">
                  <c:v>ГИ</c:v>
                </c:pt>
                <c:pt idx="6">
                  <c:v>ФЛФ</c:v>
                </c:pt>
                <c:pt idx="7">
                  <c:v>ЧФ</c:v>
                </c:pt>
                <c:pt idx="8">
                  <c:v>ФЭИ</c:v>
                </c:pt>
                <c:pt idx="9">
                  <c:v>ИФКиС</c:v>
                </c:pt>
                <c:pt idx="10">
                  <c:v>ИМИ</c:v>
                </c:pt>
                <c:pt idx="11">
                  <c:v>ИЗФиР</c:v>
                </c:pt>
                <c:pt idx="12">
                  <c:v>ИП</c:v>
                </c:pt>
                <c:pt idx="13">
                  <c:v>МИ</c:v>
                </c:pt>
                <c:pt idx="14">
                  <c:v>НТИ</c:v>
                </c:pt>
                <c:pt idx="15">
                  <c:v>ИФ</c:v>
                </c:pt>
                <c:pt idx="16">
                  <c:v>ЮФ</c:v>
                </c:pt>
                <c:pt idx="17">
                  <c:v>ИЯиКН СВ РФ</c:v>
                </c:pt>
                <c:pt idx="18">
                  <c:v>ИЕН</c:v>
                </c:pt>
                <c:pt idx="19">
                  <c:v>ПИ</c:v>
                </c:pt>
              </c:strCache>
            </c:strRef>
          </c:cat>
          <c:val>
            <c:numRef>
              <c:f>'20'!$AA$20:$AA$39</c:f>
              <c:numCache>
                <c:formatCode>0%</c:formatCode>
                <c:ptCount val="20"/>
                <c:pt idx="0">
                  <c:v>0.5200892857142857</c:v>
                </c:pt>
                <c:pt idx="1">
                  <c:v>0.54838709677419351</c:v>
                </c:pt>
                <c:pt idx="2">
                  <c:v>0.55384615384615388</c:v>
                </c:pt>
                <c:pt idx="3">
                  <c:v>0.55555555555555558</c:v>
                </c:pt>
                <c:pt idx="4">
                  <c:v>0.58176943699731909</c:v>
                </c:pt>
                <c:pt idx="5">
                  <c:v>0.60356347438752789</c:v>
                </c:pt>
                <c:pt idx="6">
                  <c:v>0.6149068322981367</c:v>
                </c:pt>
                <c:pt idx="7">
                  <c:v>0.64864864864864868</c:v>
                </c:pt>
                <c:pt idx="8">
                  <c:v>0.66878980891719741</c:v>
                </c:pt>
                <c:pt idx="9">
                  <c:v>0.67204301075268813</c:v>
                </c:pt>
                <c:pt idx="10">
                  <c:v>0.67254038179148312</c:v>
                </c:pt>
                <c:pt idx="11">
                  <c:v>0.69565217391304346</c:v>
                </c:pt>
                <c:pt idx="12">
                  <c:v>0.71770334928229662</c:v>
                </c:pt>
                <c:pt idx="13">
                  <c:v>0.72409488139825218</c:v>
                </c:pt>
                <c:pt idx="14">
                  <c:v>0.7410714285714286</c:v>
                </c:pt>
                <c:pt idx="15">
                  <c:v>0.74489795918367352</c:v>
                </c:pt>
                <c:pt idx="16">
                  <c:v>0.74642857142857144</c:v>
                </c:pt>
                <c:pt idx="17">
                  <c:v>0.77188328912466841</c:v>
                </c:pt>
                <c:pt idx="18">
                  <c:v>0.79082568807339448</c:v>
                </c:pt>
                <c:pt idx="19">
                  <c:v>0.89080459770114939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61-4DF3-90EC-3F420102C2F7}"/>
            </c:ext>
          </c:extLst>
        </c:ser>
        <c:ser>
          <c:idx val="1"/>
          <c:order val="1"/>
          <c:tx>
            <c:strRef>
              <c:f>'20'!$AB$19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2"/>
              </a:solidFill>
            </a:ln>
          </c:spPr>
          <c:invertIfNegative val="0"/>
          <c:dLbls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'20'!$Z$20:$Z$39</c:f>
              <c:strCache>
                <c:ptCount val="20"/>
                <c:pt idx="0">
                  <c:v>ИТИ</c:v>
                </c:pt>
                <c:pt idx="1">
                  <c:v>ГРФ</c:v>
                </c:pt>
                <c:pt idx="2">
                  <c:v>АДФ</c:v>
                </c:pt>
                <c:pt idx="3">
                  <c:v>ФТИ</c:v>
                </c:pt>
                <c:pt idx="4">
                  <c:v>МПТИ</c:v>
                </c:pt>
                <c:pt idx="5">
                  <c:v>ГИ</c:v>
                </c:pt>
                <c:pt idx="6">
                  <c:v>ФЛФ</c:v>
                </c:pt>
                <c:pt idx="7">
                  <c:v>ЧФ</c:v>
                </c:pt>
                <c:pt idx="8">
                  <c:v>ФЭИ</c:v>
                </c:pt>
                <c:pt idx="9">
                  <c:v>ИФКиС</c:v>
                </c:pt>
                <c:pt idx="10">
                  <c:v>ИМИ</c:v>
                </c:pt>
                <c:pt idx="11">
                  <c:v>ИЗФиР</c:v>
                </c:pt>
                <c:pt idx="12">
                  <c:v>ИП</c:v>
                </c:pt>
                <c:pt idx="13">
                  <c:v>МИ</c:v>
                </c:pt>
                <c:pt idx="14">
                  <c:v>НТИ</c:v>
                </c:pt>
                <c:pt idx="15">
                  <c:v>ИФ</c:v>
                </c:pt>
                <c:pt idx="16">
                  <c:v>ЮФ</c:v>
                </c:pt>
                <c:pt idx="17">
                  <c:v>ИЯиКН СВ РФ</c:v>
                </c:pt>
                <c:pt idx="18">
                  <c:v>ИЕН</c:v>
                </c:pt>
                <c:pt idx="19">
                  <c:v>ПИ</c:v>
                </c:pt>
              </c:strCache>
            </c:strRef>
          </c:cat>
          <c:val>
            <c:numRef>
              <c:f>'20'!$AB$20:$AB$39</c:f>
              <c:numCache>
                <c:formatCode>0%</c:formatCode>
                <c:ptCount val="20"/>
                <c:pt idx="0">
                  <c:v>0.4799107142857143</c:v>
                </c:pt>
                <c:pt idx="1">
                  <c:v>0.45161290322580644</c:v>
                </c:pt>
                <c:pt idx="2">
                  <c:v>0.44615384615384618</c:v>
                </c:pt>
                <c:pt idx="3">
                  <c:v>0.44444444444444442</c:v>
                </c:pt>
                <c:pt idx="4">
                  <c:v>0.41823056300268097</c:v>
                </c:pt>
                <c:pt idx="5">
                  <c:v>0.39643652561247217</c:v>
                </c:pt>
                <c:pt idx="6">
                  <c:v>0.38509316770186336</c:v>
                </c:pt>
                <c:pt idx="7">
                  <c:v>0.35135135135135137</c:v>
                </c:pt>
                <c:pt idx="8">
                  <c:v>0.33121019108280253</c:v>
                </c:pt>
                <c:pt idx="9">
                  <c:v>0.32795698924731181</c:v>
                </c:pt>
                <c:pt idx="10">
                  <c:v>0.32745961820851688</c:v>
                </c:pt>
                <c:pt idx="11">
                  <c:v>0.30434782608695654</c:v>
                </c:pt>
                <c:pt idx="12">
                  <c:v>0.28229665071770332</c:v>
                </c:pt>
                <c:pt idx="13">
                  <c:v>0.27590511860174782</c:v>
                </c:pt>
                <c:pt idx="14">
                  <c:v>0.25892857142857145</c:v>
                </c:pt>
                <c:pt idx="15">
                  <c:v>0.25510204081632654</c:v>
                </c:pt>
                <c:pt idx="16">
                  <c:v>0.25357142857142856</c:v>
                </c:pt>
                <c:pt idx="17">
                  <c:v>0.22811671087533156</c:v>
                </c:pt>
                <c:pt idx="18">
                  <c:v>0.20917431192660552</c:v>
                </c:pt>
                <c:pt idx="19">
                  <c:v>0.10919540229885058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61-4DF3-90EC-3F420102C2F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76987776"/>
        <c:axId val="76993664"/>
      </c:barChart>
      <c:catAx>
        <c:axId val="7698777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6993664"/>
        <c:crosses val="autoZero"/>
        <c:auto val="1"/>
        <c:lblAlgn val="ctr"/>
        <c:lblOffset val="100"/>
        <c:noMultiLvlLbl val="0"/>
      </c:catAx>
      <c:valAx>
        <c:axId val="76993664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7698777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bg2"/>
      </a:solidFill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1"/>
          <c:order val="0"/>
          <c:tx>
            <c:strRef>
              <c:f>'20'!$I$3:$J$3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  <a:effectLst/>
              <a:sp3d contourW="3175"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2AD-44E8-862C-DB3E556D943F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3175">
                <a:solidFill>
                  <a:schemeClr val="tx1"/>
                </a:solidFill>
              </a:ln>
              <a:effectLst/>
              <a:sp3d contourW="3175"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2AD-44E8-862C-DB3E556D943F}"/>
              </c:ext>
            </c:extLst>
          </c:dPt>
          <c:dLbls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'20'!$B$5:$B$6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'20'!$J$5:$J$6</c:f>
              <c:numCache>
                <c:formatCode>0%</c:formatCode>
                <c:ptCount val="2"/>
                <c:pt idx="0">
                  <c:v>0.68253311258278149</c:v>
                </c:pt>
                <c:pt idx="1">
                  <c:v>0.31746688741721857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2AD-44E8-862C-DB3E556D94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317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'23'!$E$3:$F$3</c:f>
              <c:strCache>
                <c:ptCount val="1"/>
                <c:pt idx="0">
                  <c:v>2019</c:v>
                </c:pt>
              </c:strCache>
            </c:strRef>
          </c:tx>
          <c:explosion val="6"/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0558-41C8-A097-35D414607AB0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0558-41C8-A097-35D414607AB0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0558-41C8-A097-35D414607AB0}"/>
              </c:ext>
            </c:extLst>
          </c:dPt>
          <c:dPt>
            <c:idx val="3"/>
            <c:bubble3D val="0"/>
            <c:spPr>
              <a:solidFill>
                <a:srgbClr val="0066FF"/>
              </a:solidFill>
              <a:ln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0558-41C8-A097-35D414607AB0}"/>
              </c:ext>
            </c:extLst>
          </c:dPt>
          <c:dLbls>
            <c:spPr>
              <a:solidFill>
                <a:schemeClr val="bg1"/>
              </a:solidFill>
              <a:ln>
                <a:solidFill>
                  <a:sysClr val="windowText" lastClr="000000"/>
                </a:solidFill>
              </a:ln>
            </c:spPr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'23'!$B$5:$B$7</c:f>
              <c:strCache>
                <c:ptCount val="3"/>
                <c:pt idx="0">
                  <c:v>да, всегда</c:v>
                </c:pt>
                <c:pt idx="1">
                  <c:v>нет, не всегда</c:v>
                </c:pt>
                <c:pt idx="2">
                  <c:v>затрудняюсь ответить</c:v>
                </c:pt>
              </c:strCache>
            </c:strRef>
          </c:cat>
          <c:val>
            <c:numRef>
              <c:f>'23'!$F$5:$F$7</c:f>
              <c:numCache>
                <c:formatCode>0%</c:formatCode>
                <c:ptCount val="3"/>
                <c:pt idx="0">
                  <c:v>0.7186810154525386</c:v>
                </c:pt>
                <c:pt idx="1">
                  <c:v>0.22061258278145696</c:v>
                </c:pt>
                <c:pt idx="2">
                  <c:v>6.0706401766004413E-2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558-41C8-A097-35D414607AB0}"/>
            </c:ext>
          </c:extLst>
        </c:ser>
        <c:ser>
          <c:idx val="2"/>
          <c:order val="1"/>
          <c:dLbls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'23'!$B$5:$B$7</c:f>
              <c:strCache>
                <c:ptCount val="3"/>
                <c:pt idx="0">
                  <c:v>да, всегда</c:v>
                </c:pt>
                <c:pt idx="1">
                  <c:v>нет, не всегда</c:v>
                </c:pt>
                <c:pt idx="2">
                  <c:v>затрудняюсь ответить</c:v>
                </c:pt>
              </c:strCache>
            </c:strRef>
          </c:cat>
          <c:val>
            <c:numRef>
              <c:f>'23'!$F$5:$F$7</c:f>
              <c:numCache>
                <c:formatCode>0%</c:formatCode>
                <c:ptCount val="3"/>
                <c:pt idx="0">
                  <c:v>0.7186810154525386</c:v>
                </c:pt>
                <c:pt idx="1">
                  <c:v>0.22061258278145696</c:v>
                </c:pt>
                <c:pt idx="2">
                  <c:v>6.0706401766004413E-2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558-41C8-A097-35D414607AB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'23'!$Z$20</c:f>
              <c:strCache>
                <c:ptCount val="1"/>
                <c:pt idx="0">
                  <c:v>да, всегда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'23'!$Y$21:$Y$39</c:f>
              <c:strCache>
                <c:ptCount val="19"/>
                <c:pt idx="0">
                  <c:v>ИП</c:v>
                </c:pt>
                <c:pt idx="1">
                  <c:v>ГРФ</c:v>
                </c:pt>
                <c:pt idx="2">
                  <c:v>ФЛФ</c:v>
                </c:pt>
                <c:pt idx="3">
                  <c:v>ФЭИ</c:v>
                </c:pt>
                <c:pt idx="4">
                  <c:v>ИЗФиР</c:v>
                </c:pt>
                <c:pt idx="5">
                  <c:v>ФТИ</c:v>
                </c:pt>
                <c:pt idx="6">
                  <c:v>АДФ</c:v>
                </c:pt>
                <c:pt idx="7">
                  <c:v>ИТИ</c:v>
                </c:pt>
                <c:pt idx="8">
                  <c:v>ИФКиС</c:v>
                </c:pt>
                <c:pt idx="9">
                  <c:v>НТИ</c:v>
                </c:pt>
                <c:pt idx="10">
                  <c:v>ИФ</c:v>
                </c:pt>
                <c:pt idx="11">
                  <c:v>МИ</c:v>
                </c:pt>
                <c:pt idx="12">
                  <c:v>ИМИ</c:v>
                </c:pt>
                <c:pt idx="13">
                  <c:v>ГИ</c:v>
                </c:pt>
                <c:pt idx="14">
                  <c:v>ПИ</c:v>
                </c:pt>
                <c:pt idx="15">
                  <c:v>МПТИ</c:v>
                </c:pt>
                <c:pt idx="16">
                  <c:v>ИЕН</c:v>
                </c:pt>
                <c:pt idx="17">
                  <c:v>ИЯиКН СВ РФ</c:v>
                </c:pt>
                <c:pt idx="18">
                  <c:v>ЮФ</c:v>
                </c:pt>
              </c:strCache>
            </c:strRef>
          </c:cat>
          <c:val>
            <c:numRef>
              <c:f>'23'!$Z$21:$Z$39</c:f>
              <c:numCache>
                <c:formatCode>0%</c:formatCode>
                <c:ptCount val="19"/>
                <c:pt idx="0">
                  <c:v>0.62200956937799046</c:v>
                </c:pt>
                <c:pt idx="1">
                  <c:v>0.62580645161290327</c:v>
                </c:pt>
                <c:pt idx="2">
                  <c:v>0.63043478260869568</c:v>
                </c:pt>
                <c:pt idx="3">
                  <c:v>0.6560509554140127</c:v>
                </c:pt>
                <c:pt idx="4">
                  <c:v>0.66132723112128144</c:v>
                </c:pt>
                <c:pt idx="5">
                  <c:v>0.67361111111111116</c:v>
                </c:pt>
                <c:pt idx="6">
                  <c:v>0.68461538461538463</c:v>
                </c:pt>
                <c:pt idx="7">
                  <c:v>0.6986607142857143</c:v>
                </c:pt>
                <c:pt idx="8">
                  <c:v>0.69892473118279574</c:v>
                </c:pt>
                <c:pt idx="9">
                  <c:v>0.7053571428571429</c:v>
                </c:pt>
                <c:pt idx="10">
                  <c:v>0.7142857142857143</c:v>
                </c:pt>
                <c:pt idx="11">
                  <c:v>0.71785268414481895</c:v>
                </c:pt>
                <c:pt idx="12">
                  <c:v>0.73421439060205584</c:v>
                </c:pt>
                <c:pt idx="13">
                  <c:v>0.73942093541202669</c:v>
                </c:pt>
                <c:pt idx="14">
                  <c:v>0.75670498084291182</c:v>
                </c:pt>
                <c:pt idx="15">
                  <c:v>0.76139410187667556</c:v>
                </c:pt>
                <c:pt idx="16">
                  <c:v>0.77431192660550463</c:v>
                </c:pt>
                <c:pt idx="17">
                  <c:v>0.78514588859416445</c:v>
                </c:pt>
                <c:pt idx="18">
                  <c:v>0.84285714285714286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61-4DF3-90EC-3F420102C2F7}"/>
            </c:ext>
          </c:extLst>
        </c:ser>
        <c:ser>
          <c:idx val="1"/>
          <c:order val="1"/>
          <c:tx>
            <c:strRef>
              <c:f>'23'!$AA$20</c:f>
              <c:strCache>
                <c:ptCount val="1"/>
                <c:pt idx="0">
                  <c:v>нет, не всегда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2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'23'!$Y$21:$Y$39</c:f>
              <c:strCache>
                <c:ptCount val="19"/>
                <c:pt idx="0">
                  <c:v>ИП</c:v>
                </c:pt>
                <c:pt idx="1">
                  <c:v>ГРФ</c:v>
                </c:pt>
                <c:pt idx="2">
                  <c:v>ФЛФ</c:v>
                </c:pt>
                <c:pt idx="3">
                  <c:v>ФЭИ</c:v>
                </c:pt>
                <c:pt idx="4">
                  <c:v>ИЗФиР</c:v>
                </c:pt>
                <c:pt idx="5">
                  <c:v>ФТИ</c:v>
                </c:pt>
                <c:pt idx="6">
                  <c:v>АДФ</c:v>
                </c:pt>
                <c:pt idx="7">
                  <c:v>ИТИ</c:v>
                </c:pt>
                <c:pt idx="8">
                  <c:v>ИФКиС</c:v>
                </c:pt>
                <c:pt idx="9">
                  <c:v>НТИ</c:v>
                </c:pt>
                <c:pt idx="10">
                  <c:v>ИФ</c:v>
                </c:pt>
                <c:pt idx="11">
                  <c:v>МИ</c:v>
                </c:pt>
                <c:pt idx="12">
                  <c:v>ИМИ</c:v>
                </c:pt>
                <c:pt idx="13">
                  <c:v>ГИ</c:v>
                </c:pt>
                <c:pt idx="14">
                  <c:v>ПИ</c:v>
                </c:pt>
                <c:pt idx="15">
                  <c:v>МПТИ</c:v>
                </c:pt>
                <c:pt idx="16">
                  <c:v>ИЕН</c:v>
                </c:pt>
                <c:pt idx="17">
                  <c:v>ИЯиКН СВ РФ</c:v>
                </c:pt>
                <c:pt idx="18">
                  <c:v>ЮФ</c:v>
                </c:pt>
              </c:strCache>
            </c:strRef>
          </c:cat>
          <c:val>
            <c:numRef>
              <c:f>'23'!$AA$21:$AA$39</c:f>
              <c:numCache>
                <c:formatCode>0%</c:formatCode>
                <c:ptCount val="19"/>
                <c:pt idx="0">
                  <c:v>0.26315789473684209</c:v>
                </c:pt>
                <c:pt idx="1">
                  <c:v>0.3032258064516129</c:v>
                </c:pt>
                <c:pt idx="2">
                  <c:v>0.30745341614906835</c:v>
                </c:pt>
                <c:pt idx="3">
                  <c:v>0.29617834394904458</c:v>
                </c:pt>
                <c:pt idx="4">
                  <c:v>0.27459954233409611</c:v>
                </c:pt>
                <c:pt idx="5">
                  <c:v>0.25925925925925924</c:v>
                </c:pt>
                <c:pt idx="6">
                  <c:v>0.23076923076923078</c:v>
                </c:pt>
                <c:pt idx="7">
                  <c:v>0.22321428571428573</c:v>
                </c:pt>
                <c:pt idx="8">
                  <c:v>0.19354838709677419</c:v>
                </c:pt>
                <c:pt idx="9">
                  <c:v>0.23660714285714285</c:v>
                </c:pt>
                <c:pt idx="10">
                  <c:v>0.23469387755102042</c:v>
                </c:pt>
                <c:pt idx="11">
                  <c:v>0.2247191011235955</c:v>
                </c:pt>
                <c:pt idx="12">
                  <c:v>0.19530102790014683</c:v>
                </c:pt>
                <c:pt idx="13">
                  <c:v>0.21603563474387527</c:v>
                </c:pt>
                <c:pt idx="14">
                  <c:v>0.18390804597701149</c:v>
                </c:pt>
                <c:pt idx="15">
                  <c:v>0.1876675603217158</c:v>
                </c:pt>
                <c:pt idx="16">
                  <c:v>0.1724770642201835</c:v>
                </c:pt>
                <c:pt idx="17">
                  <c:v>0.1856763925729443</c:v>
                </c:pt>
                <c:pt idx="18">
                  <c:v>0.12857142857142856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61-4DF3-90EC-3F420102C2F7}"/>
            </c:ext>
          </c:extLst>
        </c:ser>
        <c:ser>
          <c:idx val="2"/>
          <c:order val="2"/>
          <c:tx>
            <c:strRef>
              <c:f>'23'!$AB$20</c:f>
              <c:strCache>
                <c:ptCount val="1"/>
                <c:pt idx="0">
                  <c:v>затрудняюсь ответить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2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'23'!$Y$21:$Y$39</c:f>
              <c:strCache>
                <c:ptCount val="19"/>
                <c:pt idx="0">
                  <c:v>ИП</c:v>
                </c:pt>
                <c:pt idx="1">
                  <c:v>ГРФ</c:v>
                </c:pt>
                <c:pt idx="2">
                  <c:v>ФЛФ</c:v>
                </c:pt>
                <c:pt idx="3">
                  <c:v>ФЭИ</c:v>
                </c:pt>
                <c:pt idx="4">
                  <c:v>ИЗФиР</c:v>
                </c:pt>
                <c:pt idx="5">
                  <c:v>ФТИ</c:v>
                </c:pt>
                <c:pt idx="6">
                  <c:v>АДФ</c:v>
                </c:pt>
                <c:pt idx="7">
                  <c:v>ИТИ</c:v>
                </c:pt>
                <c:pt idx="8">
                  <c:v>ИФКиС</c:v>
                </c:pt>
                <c:pt idx="9">
                  <c:v>НТИ</c:v>
                </c:pt>
                <c:pt idx="10">
                  <c:v>ИФ</c:v>
                </c:pt>
                <c:pt idx="11">
                  <c:v>МИ</c:v>
                </c:pt>
                <c:pt idx="12">
                  <c:v>ИМИ</c:v>
                </c:pt>
                <c:pt idx="13">
                  <c:v>ГИ</c:v>
                </c:pt>
                <c:pt idx="14">
                  <c:v>ПИ</c:v>
                </c:pt>
                <c:pt idx="15">
                  <c:v>МПТИ</c:v>
                </c:pt>
                <c:pt idx="16">
                  <c:v>ИЕН</c:v>
                </c:pt>
                <c:pt idx="17">
                  <c:v>ИЯиКН СВ РФ</c:v>
                </c:pt>
                <c:pt idx="18">
                  <c:v>ЮФ</c:v>
                </c:pt>
              </c:strCache>
            </c:strRef>
          </c:cat>
          <c:val>
            <c:numRef>
              <c:f>'23'!$AB$21:$AB$39</c:f>
              <c:numCache>
                <c:formatCode>0%</c:formatCode>
                <c:ptCount val="19"/>
                <c:pt idx="0">
                  <c:v>0.11483253588516747</c:v>
                </c:pt>
                <c:pt idx="1">
                  <c:v>7.0967741935483872E-2</c:v>
                </c:pt>
                <c:pt idx="2">
                  <c:v>6.2111801242236024E-2</c:v>
                </c:pt>
                <c:pt idx="3">
                  <c:v>4.7770700636942678E-2</c:v>
                </c:pt>
                <c:pt idx="4">
                  <c:v>6.4073226544622428E-2</c:v>
                </c:pt>
                <c:pt idx="5">
                  <c:v>6.7129629629629636E-2</c:v>
                </c:pt>
                <c:pt idx="6">
                  <c:v>8.461538461538462E-2</c:v>
                </c:pt>
                <c:pt idx="7">
                  <c:v>7.8125E-2</c:v>
                </c:pt>
                <c:pt idx="8">
                  <c:v>0.10752688172043011</c:v>
                </c:pt>
                <c:pt idx="9">
                  <c:v>5.8035714285714288E-2</c:v>
                </c:pt>
                <c:pt idx="10">
                  <c:v>5.1020408163265307E-2</c:v>
                </c:pt>
                <c:pt idx="11">
                  <c:v>5.742821473158552E-2</c:v>
                </c:pt>
                <c:pt idx="12">
                  <c:v>7.0484581497797363E-2</c:v>
                </c:pt>
                <c:pt idx="13">
                  <c:v>4.4543429844097995E-2</c:v>
                </c:pt>
                <c:pt idx="14">
                  <c:v>5.938697318007663E-2</c:v>
                </c:pt>
                <c:pt idx="15">
                  <c:v>5.0938337801608578E-2</c:v>
                </c:pt>
                <c:pt idx="16">
                  <c:v>5.321100917431193E-2</c:v>
                </c:pt>
                <c:pt idx="17">
                  <c:v>2.9177718832891247E-2</c:v>
                </c:pt>
                <c:pt idx="18">
                  <c:v>2.8571428571428571E-2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061-4DF3-90EC-3F420102C2F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84487168"/>
        <c:axId val="84504960"/>
      </c:barChart>
      <c:catAx>
        <c:axId val="8448716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4504960"/>
        <c:crosses val="autoZero"/>
        <c:auto val="1"/>
        <c:lblAlgn val="ctr"/>
        <c:lblOffset val="100"/>
        <c:noMultiLvlLbl val="0"/>
      </c:catAx>
      <c:valAx>
        <c:axId val="84504960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8448716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bg2"/>
      </a:solidFill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'29'!$AJ$20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tx2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'29'!$AI$21:$AI$40</c:f>
              <c:strCache>
                <c:ptCount val="20"/>
                <c:pt idx="0">
                  <c:v>ИЗФиР</c:v>
                </c:pt>
                <c:pt idx="1">
                  <c:v>ФЭИ</c:v>
                </c:pt>
                <c:pt idx="2">
                  <c:v>ФЛФ</c:v>
                </c:pt>
                <c:pt idx="3">
                  <c:v>ИМИ</c:v>
                </c:pt>
                <c:pt idx="4">
                  <c:v>НТИ</c:v>
                </c:pt>
                <c:pt idx="5">
                  <c:v>ФТИ</c:v>
                </c:pt>
                <c:pt idx="6">
                  <c:v>ГРФ</c:v>
                </c:pt>
                <c:pt idx="7">
                  <c:v>МПТИ</c:v>
                </c:pt>
                <c:pt idx="8">
                  <c:v>ЧФ</c:v>
                </c:pt>
                <c:pt idx="9">
                  <c:v>ИП</c:v>
                </c:pt>
                <c:pt idx="10">
                  <c:v>ИТИ</c:v>
                </c:pt>
                <c:pt idx="11">
                  <c:v>ИФ</c:v>
                </c:pt>
                <c:pt idx="12">
                  <c:v>ЮФ</c:v>
                </c:pt>
                <c:pt idx="13">
                  <c:v>МИ</c:v>
                </c:pt>
                <c:pt idx="14">
                  <c:v>ГИ</c:v>
                </c:pt>
                <c:pt idx="15">
                  <c:v>ИЕН</c:v>
                </c:pt>
                <c:pt idx="16">
                  <c:v>АДФ</c:v>
                </c:pt>
                <c:pt idx="17">
                  <c:v>ПИ</c:v>
                </c:pt>
                <c:pt idx="18">
                  <c:v>ИФКиС</c:v>
                </c:pt>
                <c:pt idx="19">
                  <c:v>ИЯиКН СВ РФ</c:v>
                </c:pt>
              </c:strCache>
            </c:strRef>
          </c:cat>
          <c:val>
            <c:numRef>
              <c:f>'29'!$AJ$21:$AJ$40</c:f>
              <c:numCache>
                <c:formatCode>0%</c:formatCode>
                <c:ptCount val="20"/>
                <c:pt idx="0">
                  <c:v>0.56292906178489699</c:v>
                </c:pt>
                <c:pt idx="1">
                  <c:v>0.60509554140127386</c:v>
                </c:pt>
                <c:pt idx="2">
                  <c:v>0.62422360248447206</c:v>
                </c:pt>
                <c:pt idx="3">
                  <c:v>0.65638766519823788</c:v>
                </c:pt>
                <c:pt idx="4">
                  <c:v>0.6651785714285714</c:v>
                </c:pt>
                <c:pt idx="5">
                  <c:v>0.6967592592592593</c:v>
                </c:pt>
                <c:pt idx="6">
                  <c:v>0.70322580645161292</c:v>
                </c:pt>
                <c:pt idx="7">
                  <c:v>0.71045576407506705</c:v>
                </c:pt>
                <c:pt idx="8">
                  <c:v>0.72972972972972971</c:v>
                </c:pt>
                <c:pt idx="9">
                  <c:v>0.74641148325358853</c:v>
                </c:pt>
                <c:pt idx="10">
                  <c:v>0.7544642857142857</c:v>
                </c:pt>
                <c:pt idx="11">
                  <c:v>0.76020408163265307</c:v>
                </c:pt>
                <c:pt idx="12">
                  <c:v>0.7678571428571429</c:v>
                </c:pt>
                <c:pt idx="13">
                  <c:v>0.77652933832709115</c:v>
                </c:pt>
                <c:pt idx="14">
                  <c:v>0.79287305122494434</c:v>
                </c:pt>
                <c:pt idx="15">
                  <c:v>0.81834862385321105</c:v>
                </c:pt>
                <c:pt idx="16">
                  <c:v>0.86923076923076925</c:v>
                </c:pt>
                <c:pt idx="17">
                  <c:v>0.86973180076628354</c:v>
                </c:pt>
                <c:pt idx="18">
                  <c:v>0.87096774193548387</c:v>
                </c:pt>
                <c:pt idx="19">
                  <c:v>0.89655172413793105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61-4DF3-90EC-3F420102C2F7}"/>
            </c:ext>
          </c:extLst>
        </c:ser>
        <c:ser>
          <c:idx val="1"/>
          <c:order val="1"/>
          <c:tx>
            <c:strRef>
              <c:f>'29'!$AK$20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2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'29'!$AI$21:$AI$40</c:f>
              <c:strCache>
                <c:ptCount val="20"/>
                <c:pt idx="0">
                  <c:v>ИЗФиР</c:v>
                </c:pt>
                <c:pt idx="1">
                  <c:v>ФЭИ</c:v>
                </c:pt>
                <c:pt idx="2">
                  <c:v>ФЛФ</c:v>
                </c:pt>
                <c:pt idx="3">
                  <c:v>ИМИ</c:v>
                </c:pt>
                <c:pt idx="4">
                  <c:v>НТИ</c:v>
                </c:pt>
                <c:pt idx="5">
                  <c:v>ФТИ</c:v>
                </c:pt>
                <c:pt idx="6">
                  <c:v>ГРФ</c:v>
                </c:pt>
                <c:pt idx="7">
                  <c:v>МПТИ</c:v>
                </c:pt>
                <c:pt idx="8">
                  <c:v>ЧФ</c:v>
                </c:pt>
                <c:pt idx="9">
                  <c:v>ИП</c:v>
                </c:pt>
                <c:pt idx="10">
                  <c:v>ИТИ</c:v>
                </c:pt>
                <c:pt idx="11">
                  <c:v>ИФ</c:v>
                </c:pt>
                <c:pt idx="12">
                  <c:v>ЮФ</c:v>
                </c:pt>
                <c:pt idx="13">
                  <c:v>МИ</c:v>
                </c:pt>
                <c:pt idx="14">
                  <c:v>ГИ</c:v>
                </c:pt>
                <c:pt idx="15">
                  <c:v>ИЕН</c:v>
                </c:pt>
                <c:pt idx="16">
                  <c:v>АДФ</c:v>
                </c:pt>
                <c:pt idx="17">
                  <c:v>ПИ</c:v>
                </c:pt>
                <c:pt idx="18">
                  <c:v>ИФКиС</c:v>
                </c:pt>
                <c:pt idx="19">
                  <c:v>ИЯиКН СВ РФ</c:v>
                </c:pt>
              </c:strCache>
            </c:strRef>
          </c:cat>
          <c:val>
            <c:numRef>
              <c:f>'29'!$AK$21:$AK$40</c:f>
              <c:numCache>
                <c:formatCode>0%</c:formatCode>
                <c:ptCount val="20"/>
                <c:pt idx="0">
                  <c:v>9.8398169336384442E-2</c:v>
                </c:pt>
                <c:pt idx="1">
                  <c:v>9.8726114649681534E-2</c:v>
                </c:pt>
                <c:pt idx="2">
                  <c:v>0.12111801242236025</c:v>
                </c:pt>
                <c:pt idx="3">
                  <c:v>9.8384728340675479E-2</c:v>
                </c:pt>
                <c:pt idx="4">
                  <c:v>5.8035714285714288E-2</c:v>
                </c:pt>
                <c:pt idx="5">
                  <c:v>6.25E-2</c:v>
                </c:pt>
                <c:pt idx="6">
                  <c:v>9.6774193548387094E-2</c:v>
                </c:pt>
                <c:pt idx="7">
                  <c:v>0.12064343163538874</c:v>
                </c:pt>
                <c:pt idx="8">
                  <c:v>8.1081081081081086E-2</c:v>
                </c:pt>
                <c:pt idx="9">
                  <c:v>7.1770334928229665E-2</c:v>
                </c:pt>
                <c:pt idx="10">
                  <c:v>6.4732142857142863E-2</c:v>
                </c:pt>
                <c:pt idx="11">
                  <c:v>6.6326530612244902E-2</c:v>
                </c:pt>
                <c:pt idx="12">
                  <c:v>5.7142857142857141E-2</c:v>
                </c:pt>
                <c:pt idx="13">
                  <c:v>3.870162297128589E-2</c:v>
                </c:pt>
                <c:pt idx="14">
                  <c:v>6.0133630289532294E-2</c:v>
                </c:pt>
                <c:pt idx="15">
                  <c:v>5.321100917431193E-2</c:v>
                </c:pt>
                <c:pt idx="16">
                  <c:v>3.0769230769230771E-2</c:v>
                </c:pt>
                <c:pt idx="17">
                  <c:v>3.4482758620689655E-2</c:v>
                </c:pt>
                <c:pt idx="18">
                  <c:v>4.3010752688172046E-2</c:v>
                </c:pt>
                <c:pt idx="19">
                  <c:v>2.3872679045092837E-2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61-4DF3-90EC-3F420102C2F7}"/>
            </c:ext>
          </c:extLst>
        </c:ser>
        <c:ser>
          <c:idx val="2"/>
          <c:order val="2"/>
          <c:tx>
            <c:strRef>
              <c:f>'29'!$AL$20</c:f>
              <c:strCache>
                <c:ptCount val="1"/>
                <c:pt idx="0">
                  <c:v>затрудняюсь ответить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2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'29'!$AI$21:$AI$40</c:f>
              <c:strCache>
                <c:ptCount val="20"/>
                <c:pt idx="0">
                  <c:v>ИЗФиР</c:v>
                </c:pt>
                <c:pt idx="1">
                  <c:v>ФЭИ</c:v>
                </c:pt>
                <c:pt idx="2">
                  <c:v>ФЛФ</c:v>
                </c:pt>
                <c:pt idx="3">
                  <c:v>ИМИ</c:v>
                </c:pt>
                <c:pt idx="4">
                  <c:v>НТИ</c:v>
                </c:pt>
                <c:pt idx="5">
                  <c:v>ФТИ</c:v>
                </c:pt>
                <c:pt idx="6">
                  <c:v>ГРФ</c:v>
                </c:pt>
                <c:pt idx="7">
                  <c:v>МПТИ</c:v>
                </c:pt>
                <c:pt idx="8">
                  <c:v>ЧФ</c:v>
                </c:pt>
                <c:pt idx="9">
                  <c:v>ИП</c:v>
                </c:pt>
                <c:pt idx="10">
                  <c:v>ИТИ</c:v>
                </c:pt>
                <c:pt idx="11">
                  <c:v>ИФ</c:v>
                </c:pt>
                <c:pt idx="12">
                  <c:v>ЮФ</c:v>
                </c:pt>
                <c:pt idx="13">
                  <c:v>МИ</c:v>
                </c:pt>
                <c:pt idx="14">
                  <c:v>ГИ</c:v>
                </c:pt>
                <c:pt idx="15">
                  <c:v>ИЕН</c:v>
                </c:pt>
                <c:pt idx="16">
                  <c:v>АДФ</c:v>
                </c:pt>
                <c:pt idx="17">
                  <c:v>ПИ</c:v>
                </c:pt>
                <c:pt idx="18">
                  <c:v>ИФКиС</c:v>
                </c:pt>
                <c:pt idx="19">
                  <c:v>ИЯиКН СВ РФ</c:v>
                </c:pt>
              </c:strCache>
            </c:strRef>
          </c:cat>
          <c:val>
            <c:numRef>
              <c:f>'29'!$AL$21:$AL$40</c:f>
              <c:numCache>
                <c:formatCode>0%</c:formatCode>
                <c:ptCount val="20"/>
                <c:pt idx="0">
                  <c:v>0.33867276887871856</c:v>
                </c:pt>
                <c:pt idx="1">
                  <c:v>0.29617834394904458</c:v>
                </c:pt>
                <c:pt idx="2">
                  <c:v>0.25465838509316768</c:v>
                </c:pt>
                <c:pt idx="3">
                  <c:v>0.24522760646108663</c:v>
                </c:pt>
                <c:pt idx="4">
                  <c:v>0.2767857142857143</c:v>
                </c:pt>
                <c:pt idx="5">
                  <c:v>0.24074074074074073</c:v>
                </c:pt>
                <c:pt idx="6">
                  <c:v>0.2</c:v>
                </c:pt>
                <c:pt idx="7">
                  <c:v>0.16890080428954424</c:v>
                </c:pt>
                <c:pt idx="8">
                  <c:v>0.1891891891891892</c:v>
                </c:pt>
                <c:pt idx="9">
                  <c:v>0.18181818181818182</c:v>
                </c:pt>
                <c:pt idx="10">
                  <c:v>0.18080357142857142</c:v>
                </c:pt>
                <c:pt idx="11">
                  <c:v>0.17346938775510204</c:v>
                </c:pt>
                <c:pt idx="12">
                  <c:v>0.17499999999999999</c:v>
                </c:pt>
                <c:pt idx="13">
                  <c:v>0.18476903870162298</c:v>
                </c:pt>
                <c:pt idx="14">
                  <c:v>0.14699331848552338</c:v>
                </c:pt>
                <c:pt idx="15">
                  <c:v>0.12844036697247707</c:v>
                </c:pt>
                <c:pt idx="16">
                  <c:v>0.1</c:v>
                </c:pt>
                <c:pt idx="17">
                  <c:v>9.5785440613026823E-2</c:v>
                </c:pt>
                <c:pt idx="18">
                  <c:v>8.6021505376344093E-2</c:v>
                </c:pt>
                <c:pt idx="19">
                  <c:v>7.9575596816976124E-2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061-4DF3-90EC-3F420102C2F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84945152"/>
        <c:axId val="84967424"/>
      </c:barChart>
      <c:catAx>
        <c:axId val="8494515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4967424"/>
        <c:crosses val="autoZero"/>
        <c:auto val="1"/>
        <c:lblAlgn val="ctr"/>
        <c:lblOffset val="100"/>
        <c:noMultiLvlLbl val="0"/>
      </c:catAx>
      <c:valAx>
        <c:axId val="84967424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8494515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bg2"/>
      </a:solidFill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348"/>
          </a:xfrm>
          <a:prstGeom prst="rect">
            <a:avLst/>
          </a:prstGeom>
        </p:spPr>
        <p:txBody>
          <a:bodyPr vert="horz" lIns="90397" tIns="45199" rIns="90397" bIns="4519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0397" tIns="45199" rIns="90397" bIns="45199" rtlCol="0"/>
          <a:lstStyle>
            <a:lvl1pPr algn="r">
              <a:defRPr sz="1200"/>
            </a:lvl1pPr>
          </a:lstStyle>
          <a:p>
            <a:fld id="{B557D2F0-84C6-4D96-BE11-1DD6E10A151C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43413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97" tIns="45199" rIns="90397" bIns="4519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4212" y="4751220"/>
            <a:ext cx="5393690" cy="3887361"/>
          </a:xfrm>
          <a:prstGeom prst="rect">
            <a:avLst/>
          </a:prstGeom>
        </p:spPr>
        <p:txBody>
          <a:bodyPr vert="horz" lIns="90397" tIns="45199" rIns="90397" bIns="4519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21582" cy="495347"/>
          </a:xfrm>
          <a:prstGeom prst="rect">
            <a:avLst/>
          </a:prstGeom>
        </p:spPr>
        <p:txBody>
          <a:bodyPr vert="horz" lIns="90397" tIns="45199" rIns="90397" bIns="4519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8971" y="9377317"/>
            <a:ext cx="2921582" cy="495347"/>
          </a:xfrm>
          <a:prstGeom prst="rect">
            <a:avLst/>
          </a:prstGeom>
        </p:spPr>
        <p:txBody>
          <a:bodyPr vert="horz" lIns="90397" tIns="45199" rIns="90397" bIns="45199" rtlCol="0" anchor="b"/>
          <a:lstStyle>
            <a:lvl1pPr algn="r">
              <a:defRPr sz="1200"/>
            </a:lvl1pPr>
          </a:lstStyle>
          <a:p>
            <a:fld id="{827B2057-7553-4595-9BE3-68E356D5BE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387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9" algn="l" defTabSz="9143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21" algn="l" defTabSz="9143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81" algn="l" defTabSz="9143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40" algn="l" defTabSz="9143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01" algn="l" defTabSz="9143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61" algn="l" defTabSz="9143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22" algn="l" defTabSz="9143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81" algn="l" defTabSz="9143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9350" y="1233488"/>
            <a:ext cx="4443413" cy="33337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B2057-7553-4595-9BE3-68E356D5BE1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6994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Пользуясь случаем, хотелось бы остановиться на результатах социологического исследования Студент -2019, которое было проведено весной 2019-2019 </a:t>
            </a:r>
            <a:r>
              <a:rPr lang="ru-RU" dirty="0" err="1"/>
              <a:t>уч.г</a:t>
            </a:r>
            <a:r>
              <a:rPr lang="ru-RU" dirty="0"/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2959A-EFD2-4D78-9B05-5392C52E5366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936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0938" y="1233488"/>
            <a:ext cx="4440237" cy="33321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2019 году увеличилось число студентов, которых устраивает качество преподавания дисциплин (с 25-46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%)</a:t>
            </a:r>
            <a:r>
              <a:rPr lang="ru-RU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на отлично качество преподавания дисциплин оценили больше студентов студенты ИФКИС, ИЯКН, ПИ, больше свое неудовлетворение показали студенты ФЭИ, ФЛФ, ФТИ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E22CFC-FE2D-4E02-A237-636EFC0B9E17}" type="slidenum">
              <a:rPr lang="ru-RU" altLang="ru-RU" smtClean="0"/>
              <a:pPr>
                <a:defRPr/>
              </a:pPr>
              <a:t>24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982283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0938" y="1233488"/>
            <a:ext cx="4440237" cy="33321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 уровню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ознакомленности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студентов с учебно-метод. документацией, сопровождающих ОПОП, студенты ПИ, ИЕН, ИФКН, ЮФ показали лучший результат, студенты, обучающиеся на технических подразделениях ознакомлены хуже.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E22CFC-FE2D-4E02-A237-636EFC0B9E17}" type="slidenum">
              <a:rPr lang="ru-RU" altLang="ru-RU" smtClean="0"/>
              <a:pPr>
                <a:defRPr/>
              </a:pPr>
              <a:t>25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259009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0938" y="1233488"/>
            <a:ext cx="4440237" cy="33321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 доступности необходимой информации, касающегося учебного процесса, больше студентов ЮФ, ИЯКН, ИЕН, ПИ, ИМИ ответили , что данная информация им доступна.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E22CFC-FE2D-4E02-A237-636EFC0B9E17}" type="slidenum">
              <a:rPr lang="ru-RU" altLang="ru-RU" smtClean="0"/>
              <a:pPr>
                <a:defRPr/>
              </a:pPr>
              <a:t>26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22169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0938" y="1233488"/>
            <a:ext cx="4440237" cy="33321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 вопрос готовы ли рекомендовать СВФУ для получения высшего образования больше студентов ответили да – ИЯКН, ИФКИС, ПИ, АДФ, ГИ…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E22CFC-FE2D-4E02-A237-636EFC0B9E17}" type="slidenum">
              <a:rPr lang="ru-RU" altLang="ru-RU" smtClean="0"/>
              <a:pPr>
                <a:defRPr/>
              </a:pPr>
              <a:t>27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94627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928" y="1237198"/>
            <a:ext cx="8567182" cy="2631887"/>
          </a:xfrm>
        </p:spPr>
        <p:txBody>
          <a:bodyPr anchor="b"/>
          <a:lstStyle>
            <a:lvl1pPr algn="ctr">
              <a:defRPr sz="623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880" y="3970583"/>
            <a:ext cx="7559279" cy="1825171"/>
          </a:xfrm>
        </p:spPr>
        <p:txBody>
          <a:bodyPr/>
          <a:lstStyle>
            <a:lvl1pPr marL="0" indent="0" algn="ctr">
              <a:buNone/>
              <a:defRPr sz="2494"/>
            </a:lvl1pPr>
            <a:lvl2pPr marL="475094" indent="0" algn="ctr">
              <a:buNone/>
              <a:defRPr sz="2079"/>
            </a:lvl2pPr>
            <a:lvl3pPr marL="950188" indent="0" algn="ctr">
              <a:buNone/>
              <a:defRPr sz="1870"/>
            </a:lvl3pPr>
            <a:lvl4pPr marL="1425282" indent="0" algn="ctr">
              <a:buNone/>
              <a:defRPr sz="1663"/>
            </a:lvl4pPr>
            <a:lvl5pPr marL="1900376" indent="0" algn="ctr">
              <a:buNone/>
              <a:defRPr sz="1663"/>
            </a:lvl5pPr>
            <a:lvl6pPr marL="2375470" indent="0" algn="ctr">
              <a:buNone/>
              <a:defRPr sz="1663"/>
            </a:lvl6pPr>
            <a:lvl7pPr marL="2850564" indent="0" algn="ctr">
              <a:buNone/>
              <a:defRPr sz="1663"/>
            </a:lvl7pPr>
            <a:lvl8pPr marL="3325658" indent="0" algn="ctr">
              <a:buNone/>
              <a:defRPr sz="1663"/>
            </a:lvl8pPr>
            <a:lvl9pPr marL="3800751" indent="0" algn="ctr">
              <a:buNone/>
              <a:defRPr sz="1663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EB741-431D-4E9B-996A-6FA2567562A3}" type="datetime1">
              <a:rPr lang="ru-RU" smtClean="0"/>
              <a:t>21.10.2022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AAB30-4ED3-4515-8C90-F98710D4E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888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C6DC4-C8D7-476C-8EA6-FEDE5031FCBF}" type="datetime1">
              <a:rPr lang="ru-RU" smtClean="0"/>
              <a:t>21.10.2022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AAB30-4ED3-4515-8C90-F98710D4E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908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2814" y="402486"/>
            <a:ext cx="2173292" cy="64064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2939" y="402486"/>
            <a:ext cx="6393890" cy="64064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BF968-77D6-4C29-B638-DD250CFFAF2D}" type="datetime1">
              <a:rPr lang="ru-RU" smtClean="0"/>
              <a:t>21.10.2022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AAB30-4ED3-4515-8C90-F98710D4E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2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6B8BD-BB0A-43F2-AE64-930A2C7E0847}" type="datetime1">
              <a:rPr lang="ru-RU" smtClean="0"/>
              <a:t>21.10.2022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AAB30-4ED3-4515-8C90-F98710D4E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737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688" y="1884671"/>
            <a:ext cx="8693171" cy="3144614"/>
          </a:xfrm>
        </p:spPr>
        <p:txBody>
          <a:bodyPr anchor="b"/>
          <a:lstStyle>
            <a:lvl1pPr>
              <a:defRPr sz="623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688" y="5059037"/>
            <a:ext cx="8693171" cy="1653678"/>
          </a:xfrm>
        </p:spPr>
        <p:txBody>
          <a:bodyPr/>
          <a:lstStyle>
            <a:lvl1pPr marL="0" indent="0">
              <a:buNone/>
              <a:defRPr sz="2494">
                <a:solidFill>
                  <a:schemeClr val="tx1"/>
                </a:solidFill>
              </a:defRPr>
            </a:lvl1pPr>
            <a:lvl2pPr marL="475094" indent="0">
              <a:buNone/>
              <a:defRPr sz="2079">
                <a:solidFill>
                  <a:schemeClr val="tx1">
                    <a:tint val="75000"/>
                  </a:schemeClr>
                </a:solidFill>
              </a:defRPr>
            </a:lvl2pPr>
            <a:lvl3pPr marL="950188" indent="0">
              <a:buNone/>
              <a:defRPr sz="1870">
                <a:solidFill>
                  <a:schemeClr val="tx1">
                    <a:tint val="75000"/>
                  </a:schemeClr>
                </a:solidFill>
              </a:defRPr>
            </a:lvl3pPr>
            <a:lvl4pPr marL="1425282" indent="0">
              <a:buNone/>
              <a:defRPr sz="1663">
                <a:solidFill>
                  <a:schemeClr val="tx1">
                    <a:tint val="75000"/>
                  </a:schemeClr>
                </a:solidFill>
              </a:defRPr>
            </a:lvl4pPr>
            <a:lvl5pPr marL="1900376" indent="0">
              <a:buNone/>
              <a:defRPr sz="1663">
                <a:solidFill>
                  <a:schemeClr val="tx1">
                    <a:tint val="75000"/>
                  </a:schemeClr>
                </a:solidFill>
              </a:defRPr>
            </a:lvl5pPr>
            <a:lvl6pPr marL="2375470" indent="0">
              <a:buNone/>
              <a:defRPr sz="1663">
                <a:solidFill>
                  <a:schemeClr val="tx1">
                    <a:tint val="75000"/>
                  </a:schemeClr>
                </a:solidFill>
              </a:defRPr>
            </a:lvl6pPr>
            <a:lvl7pPr marL="2850564" indent="0">
              <a:buNone/>
              <a:defRPr sz="1663">
                <a:solidFill>
                  <a:schemeClr val="tx1">
                    <a:tint val="75000"/>
                  </a:schemeClr>
                </a:solidFill>
              </a:defRPr>
            </a:lvl7pPr>
            <a:lvl8pPr marL="3325658" indent="0">
              <a:buNone/>
              <a:defRPr sz="1663">
                <a:solidFill>
                  <a:schemeClr val="tx1">
                    <a:tint val="75000"/>
                  </a:schemeClr>
                </a:solidFill>
              </a:defRPr>
            </a:lvl8pPr>
            <a:lvl9pPr marL="3800751" indent="0">
              <a:buNone/>
              <a:defRPr sz="166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BC2AC-51A4-423C-AB54-ED8F57F6D445}" type="datetime1">
              <a:rPr lang="ru-RU" smtClean="0"/>
              <a:t>21.10.2022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AAB30-4ED3-4515-8C90-F98710D4E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159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2934" y="2012414"/>
            <a:ext cx="4283592" cy="47965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516" y="2012414"/>
            <a:ext cx="4283592" cy="47965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A418-B491-440F-B4E8-C8BBC893D63B}" type="datetime1">
              <a:rPr lang="ru-RU" smtClean="0"/>
              <a:t>21.10.2022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AAB30-4ED3-4515-8C90-F98710D4E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6537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251" y="402484"/>
            <a:ext cx="8693171" cy="14611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4252" y="1853171"/>
            <a:ext cx="4263905" cy="908210"/>
          </a:xfrm>
        </p:spPr>
        <p:txBody>
          <a:bodyPr anchor="b"/>
          <a:lstStyle>
            <a:lvl1pPr marL="0" indent="0">
              <a:buNone/>
              <a:defRPr sz="2494" b="1"/>
            </a:lvl1pPr>
            <a:lvl2pPr marL="475094" indent="0">
              <a:buNone/>
              <a:defRPr sz="2079" b="1"/>
            </a:lvl2pPr>
            <a:lvl3pPr marL="950188" indent="0">
              <a:buNone/>
              <a:defRPr sz="1870" b="1"/>
            </a:lvl3pPr>
            <a:lvl4pPr marL="1425282" indent="0">
              <a:buNone/>
              <a:defRPr sz="1663" b="1"/>
            </a:lvl4pPr>
            <a:lvl5pPr marL="1900376" indent="0">
              <a:buNone/>
              <a:defRPr sz="1663" b="1"/>
            </a:lvl5pPr>
            <a:lvl6pPr marL="2375470" indent="0">
              <a:buNone/>
              <a:defRPr sz="1663" b="1"/>
            </a:lvl6pPr>
            <a:lvl7pPr marL="2850564" indent="0">
              <a:buNone/>
              <a:defRPr sz="1663" b="1"/>
            </a:lvl7pPr>
            <a:lvl8pPr marL="3325658" indent="0">
              <a:buNone/>
              <a:defRPr sz="1663" b="1"/>
            </a:lvl8pPr>
            <a:lvl9pPr marL="3800751" indent="0">
              <a:buNone/>
              <a:defRPr sz="166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252" y="2761381"/>
            <a:ext cx="4263905" cy="40615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2517" y="1853171"/>
            <a:ext cx="4284904" cy="908210"/>
          </a:xfrm>
        </p:spPr>
        <p:txBody>
          <a:bodyPr anchor="b"/>
          <a:lstStyle>
            <a:lvl1pPr marL="0" indent="0">
              <a:buNone/>
              <a:defRPr sz="2494" b="1"/>
            </a:lvl1pPr>
            <a:lvl2pPr marL="475094" indent="0">
              <a:buNone/>
              <a:defRPr sz="2079" b="1"/>
            </a:lvl2pPr>
            <a:lvl3pPr marL="950188" indent="0">
              <a:buNone/>
              <a:defRPr sz="1870" b="1"/>
            </a:lvl3pPr>
            <a:lvl4pPr marL="1425282" indent="0">
              <a:buNone/>
              <a:defRPr sz="1663" b="1"/>
            </a:lvl4pPr>
            <a:lvl5pPr marL="1900376" indent="0">
              <a:buNone/>
              <a:defRPr sz="1663" b="1"/>
            </a:lvl5pPr>
            <a:lvl6pPr marL="2375470" indent="0">
              <a:buNone/>
              <a:defRPr sz="1663" b="1"/>
            </a:lvl6pPr>
            <a:lvl7pPr marL="2850564" indent="0">
              <a:buNone/>
              <a:defRPr sz="1663" b="1"/>
            </a:lvl7pPr>
            <a:lvl8pPr marL="3325658" indent="0">
              <a:buNone/>
              <a:defRPr sz="1663" b="1"/>
            </a:lvl8pPr>
            <a:lvl9pPr marL="3800751" indent="0">
              <a:buNone/>
              <a:defRPr sz="166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2517" y="2761381"/>
            <a:ext cx="4284904" cy="40615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01009-1FD5-4F61-B4C9-8904C890EC04}" type="datetime1">
              <a:rPr lang="ru-RU" smtClean="0"/>
              <a:t>21.10.2022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AAB30-4ED3-4515-8C90-F98710D4E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332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65564-6908-4F3E-92A5-4224906C2B1E}" type="datetime1">
              <a:rPr lang="ru-RU" smtClean="0"/>
              <a:t>21.10.2022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AAB30-4ED3-4515-8C90-F98710D4E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6095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BC1-24F4-4A14-ACFC-93E1699BAD3C}" type="datetime1">
              <a:rPr lang="ru-RU" smtClean="0"/>
              <a:t>21.10.2022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AAB30-4ED3-4515-8C90-F98710D4E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970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250" y="503978"/>
            <a:ext cx="3250752" cy="1763924"/>
          </a:xfrm>
        </p:spPr>
        <p:txBody>
          <a:bodyPr anchor="b"/>
          <a:lstStyle>
            <a:lvl1pPr>
              <a:defRPr sz="332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4904" y="1088459"/>
            <a:ext cx="5102513" cy="5372269"/>
          </a:xfrm>
        </p:spPr>
        <p:txBody>
          <a:bodyPr/>
          <a:lstStyle>
            <a:lvl1pPr>
              <a:defRPr sz="3325"/>
            </a:lvl1pPr>
            <a:lvl2pPr>
              <a:defRPr sz="2909"/>
            </a:lvl2pPr>
            <a:lvl3pPr>
              <a:defRPr sz="2494"/>
            </a:lvl3pPr>
            <a:lvl4pPr>
              <a:defRPr sz="2079"/>
            </a:lvl4pPr>
            <a:lvl5pPr>
              <a:defRPr sz="2079"/>
            </a:lvl5pPr>
            <a:lvl6pPr>
              <a:defRPr sz="2079"/>
            </a:lvl6pPr>
            <a:lvl7pPr>
              <a:defRPr sz="2079"/>
            </a:lvl7pPr>
            <a:lvl8pPr>
              <a:defRPr sz="2079"/>
            </a:lvl8pPr>
            <a:lvl9pPr>
              <a:defRPr sz="2079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250" y="2267902"/>
            <a:ext cx="3250752" cy="4201570"/>
          </a:xfrm>
        </p:spPr>
        <p:txBody>
          <a:bodyPr/>
          <a:lstStyle>
            <a:lvl1pPr marL="0" indent="0">
              <a:buNone/>
              <a:defRPr sz="1663"/>
            </a:lvl1pPr>
            <a:lvl2pPr marL="475094" indent="0">
              <a:buNone/>
              <a:defRPr sz="1455"/>
            </a:lvl2pPr>
            <a:lvl3pPr marL="950188" indent="0">
              <a:buNone/>
              <a:defRPr sz="1247"/>
            </a:lvl3pPr>
            <a:lvl4pPr marL="1425282" indent="0">
              <a:buNone/>
              <a:defRPr sz="1039"/>
            </a:lvl4pPr>
            <a:lvl5pPr marL="1900376" indent="0">
              <a:buNone/>
              <a:defRPr sz="1039"/>
            </a:lvl5pPr>
            <a:lvl6pPr marL="2375470" indent="0">
              <a:buNone/>
              <a:defRPr sz="1039"/>
            </a:lvl6pPr>
            <a:lvl7pPr marL="2850564" indent="0">
              <a:buNone/>
              <a:defRPr sz="1039"/>
            </a:lvl7pPr>
            <a:lvl8pPr marL="3325658" indent="0">
              <a:buNone/>
              <a:defRPr sz="1039"/>
            </a:lvl8pPr>
            <a:lvl9pPr marL="3800751" indent="0">
              <a:buNone/>
              <a:defRPr sz="103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5E5B0-2603-420E-89C5-201990A3391B}" type="datetime1">
              <a:rPr lang="ru-RU" smtClean="0"/>
              <a:t>21.10.2022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AAB30-4ED3-4515-8C90-F98710D4E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628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250" y="503978"/>
            <a:ext cx="3250752" cy="1763924"/>
          </a:xfrm>
        </p:spPr>
        <p:txBody>
          <a:bodyPr anchor="b"/>
          <a:lstStyle>
            <a:lvl1pPr>
              <a:defRPr sz="332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84904" y="1088459"/>
            <a:ext cx="5102513" cy="5372269"/>
          </a:xfrm>
        </p:spPr>
        <p:txBody>
          <a:bodyPr anchor="t"/>
          <a:lstStyle>
            <a:lvl1pPr marL="0" indent="0">
              <a:buNone/>
              <a:defRPr sz="3325"/>
            </a:lvl1pPr>
            <a:lvl2pPr marL="475094" indent="0">
              <a:buNone/>
              <a:defRPr sz="2909"/>
            </a:lvl2pPr>
            <a:lvl3pPr marL="950188" indent="0">
              <a:buNone/>
              <a:defRPr sz="2494"/>
            </a:lvl3pPr>
            <a:lvl4pPr marL="1425282" indent="0">
              <a:buNone/>
              <a:defRPr sz="2079"/>
            </a:lvl4pPr>
            <a:lvl5pPr marL="1900376" indent="0">
              <a:buNone/>
              <a:defRPr sz="2079"/>
            </a:lvl5pPr>
            <a:lvl6pPr marL="2375470" indent="0">
              <a:buNone/>
              <a:defRPr sz="2079"/>
            </a:lvl6pPr>
            <a:lvl7pPr marL="2850564" indent="0">
              <a:buNone/>
              <a:defRPr sz="2079"/>
            </a:lvl7pPr>
            <a:lvl8pPr marL="3325658" indent="0">
              <a:buNone/>
              <a:defRPr sz="2079"/>
            </a:lvl8pPr>
            <a:lvl9pPr marL="3800751" indent="0">
              <a:buNone/>
              <a:defRPr sz="2079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250" y="2267902"/>
            <a:ext cx="3250752" cy="4201570"/>
          </a:xfrm>
        </p:spPr>
        <p:txBody>
          <a:bodyPr/>
          <a:lstStyle>
            <a:lvl1pPr marL="0" indent="0">
              <a:buNone/>
              <a:defRPr sz="1663"/>
            </a:lvl1pPr>
            <a:lvl2pPr marL="475094" indent="0">
              <a:buNone/>
              <a:defRPr sz="1455"/>
            </a:lvl2pPr>
            <a:lvl3pPr marL="950188" indent="0">
              <a:buNone/>
              <a:defRPr sz="1247"/>
            </a:lvl3pPr>
            <a:lvl4pPr marL="1425282" indent="0">
              <a:buNone/>
              <a:defRPr sz="1039"/>
            </a:lvl4pPr>
            <a:lvl5pPr marL="1900376" indent="0">
              <a:buNone/>
              <a:defRPr sz="1039"/>
            </a:lvl5pPr>
            <a:lvl6pPr marL="2375470" indent="0">
              <a:buNone/>
              <a:defRPr sz="1039"/>
            </a:lvl6pPr>
            <a:lvl7pPr marL="2850564" indent="0">
              <a:buNone/>
              <a:defRPr sz="1039"/>
            </a:lvl7pPr>
            <a:lvl8pPr marL="3325658" indent="0">
              <a:buNone/>
              <a:defRPr sz="1039"/>
            </a:lvl8pPr>
            <a:lvl9pPr marL="3800751" indent="0">
              <a:buNone/>
              <a:defRPr sz="103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AAFD3-DFA3-4E31-8189-F407425E2AE1}" type="datetime1">
              <a:rPr lang="ru-RU" smtClean="0"/>
              <a:t>21.10.2022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AAB30-4ED3-4515-8C90-F98710D4E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21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2937" y="402484"/>
            <a:ext cx="8693171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937" y="2012414"/>
            <a:ext cx="8693171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2934" y="7006705"/>
            <a:ext cx="2267784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3CC71-11D3-4749-98C5-43F13A009740}" type="datetime1">
              <a:rPr lang="ru-RU" smtClean="0"/>
              <a:t>21.10.2022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8685" y="7006705"/>
            <a:ext cx="3401675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18320" y="7006705"/>
            <a:ext cx="2267784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AAB30-4ED3-4515-8C90-F98710D4E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61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50188" rtl="0" eaLnBrk="1" latinLnBrk="0" hangingPunct="1">
        <a:lnSpc>
          <a:spcPct val="90000"/>
        </a:lnSpc>
        <a:spcBef>
          <a:spcPct val="0"/>
        </a:spcBef>
        <a:buNone/>
        <a:defRPr sz="457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7547" indent="-237547" algn="l" defTabSz="950188" rtl="0" eaLnBrk="1" latinLnBrk="0" hangingPunct="1">
        <a:lnSpc>
          <a:spcPct val="90000"/>
        </a:lnSpc>
        <a:spcBef>
          <a:spcPts val="1039"/>
        </a:spcBef>
        <a:buFont typeface="Arial" panose="020B0604020202020204" pitchFamily="34" charset="0"/>
        <a:buChar char="•"/>
        <a:defRPr sz="2909" kern="1200">
          <a:solidFill>
            <a:schemeClr val="tx1"/>
          </a:solidFill>
          <a:latin typeface="+mn-lt"/>
          <a:ea typeface="+mn-ea"/>
          <a:cs typeface="+mn-cs"/>
        </a:defRPr>
      </a:lvl1pPr>
      <a:lvl2pPr marL="712641" indent="-237547" algn="l" defTabSz="950188" rtl="0" eaLnBrk="1" latinLnBrk="0" hangingPunct="1">
        <a:lnSpc>
          <a:spcPct val="90000"/>
        </a:lnSpc>
        <a:spcBef>
          <a:spcPts val="519"/>
        </a:spcBef>
        <a:buFont typeface="Arial" panose="020B0604020202020204" pitchFamily="34" charset="0"/>
        <a:buChar char="•"/>
        <a:defRPr sz="2494" kern="1200">
          <a:solidFill>
            <a:schemeClr val="tx1"/>
          </a:solidFill>
          <a:latin typeface="+mn-lt"/>
          <a:ea typeface="+mn-ea"/>
          <a:cs typeface="+mn-cs"/>
        </a:defRPr>
      </a:lvl2pPr>
      <a:lvl3pPr marL="1187735" indent="-237547" algn="l" defTabSz="950188" rtl="0" eaLnBrk="1" latinLnBrk="0" hangingPunct="1">
        <a:lnSpc>
          <a:spcPct val="90000"/>
        </a:lnSpc>
        <a:spcBef>
          <a:spcPts val="519"/>
        </a:spcBef>
        <a:buFont typeface="Arial" panose="020B0604020202020204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3pPr>
      <a:lvl4pPr marL="1662829" indent="-237547" algn="l" defTabSz="950188" rtl="0" eaLnBrk="1" latinLnBrk="0" hangingPunct="1">
        <a:lnSpc>
          <a:spcPct val="90000"/>
        </a:lnSpc>
        <a:spcBef>
          <a:spcPts val="519"/>
        </a:spcBef>
        <a:buFont typeface="Arial" panose="020B0604020202020204" pitchFamily="34" charset="0"/>
        <a:buChar char="•"/>
        <a:defRPr sz="1870" kern="1200">
          <a:solidFill>
            <a:schemeClr val="tx1"/>
          </a:solidFill>
          <a:latin typeface="+mn-lt"/>
          <a:ea typeface="+mn-ea"/>
          <a:cs typeface="+mn-cs"/>
        </a:defRPr>
      </a:lvl4pPr>
      <a:lvl5pPr marL="2137923" indent="-237547" algn="l" defTabSz="950188" rtl="0" eaLnBrk="1" latinLnBrk="0" hangingPunct="1">
        <a:lnSpc>
          <a:spcPct val="90000"/>
        </a:lnSpc>
        <a:spcBef>
          <a:spcPts val="519"/>
        </a:spcBef>
        <a:buFont typeface="Arial" panose="020B0604020202020204" pitchFamily="34" charset="0"/>
        <a:buChar char="•"/>
        <a:defRPr sz="1870" kern="1200">
          <a:solidFill>
            <a:schemeClr val="tx1"/>
          </a:solidFill>
          <a:latin typeface="+mn-lt"/>
          <a:ea typeface="+mn-ea"/>
          <a:cs typeface="+mn-cs"/>
        </a:defRPr>
      </a:lvl5pPr>
      <a:lvl6pPr marL="2613017" indent="-237547" algn="l" defTabSz="950188" rtl="0" eaLnBrk="1" latinLnBrk="0" hangingPunct="1">
        <a:lnSpc>
          <a:spcPct val="90000"/>
        </a:lnSpc>
        <a:spcBef>
          <a:spcPts val="519"/>
        </a:spcBef>
        <a:buFont typeface="Arial" panose="020B0604020202020204" pitchFamily="34" charset="0"/>
        <a:buChar char="•"/>
        <a:defRPr sz="1870" kern="1200">
          <a:solidFill>
            <a:schemeClr val="tx1"/>
          </a:solidFill>
          <a:latin typeface="+mn-lt"/>
          <a:ea typeface="+mn-ea"/>
          <a:cs typeface="+mn-cs"/>
        </a:defRPr>
      </a:lvl6pPr>
      <a:lvl7pPr marL="3088111" indent="-237547" algn="l" defTabSz="950188" rtl="0" eaLnBrk="1" latinLnBrk="0" hangingPunct="1">
        <a:lnSpc>
          <a:spcPct val="90000"/>
        </a:lnSpc>
        <a:spcBef>
          <a:spcPts val="519"/>
        </a:spcBef>
        <a:buFont typeface="Arial" panose="020B0604020202020204" pitchFamily="34" charset="0"/>
        <a:buChar char="•"/>
        <a:defRPr sz="1870" kern="1200">
          <a:solidFill>
            <a:schemeClr val="tx1"/>
          </a:solidFill>
          <a:latin typeface="+mn-lt"/>
          <a:ea typeface="+mn-ea"/>
          <a:cs typeface="+mn-cs"/>
        </a:defRPr>
      </a:lvl7pPr>
      <a:lvl8pPr marL="3563205" indent="-237547" algn="l" defTabSz="950188" rtl="0" eaLnBrk="1" latinLnBrk="0" hangingPunct="1">
        <a:lnSpc>
          <a:spcPct val="90000"/>
        </a:lnSpc>
        <a:spcBef>
          <a:spcPts val="519"/>
        </a:spcBef>
        <a:buFont typeface="Arial" panose="020B0604020202020204" pitchFamily="34" charset="0"/>
        <a:buChar char="•"/>
        <a:defRPr sz="1870" kern="1200">
          <a:solidFill>
            <a:schemeClr val="tx1"/>
          </a:solidFill>
          <a:latin typeface="+mn-lt"/>
          <a:ea typeface="+mn-ea"/>
          <a:cs typeface="+mn-cs"/>
        </a:defRPr>
      </a:lvl8pPr>
      <a:lvl9pPr marL="4038299" indent="-237547" algn="l" defTabSz="950188" rtl="0" eaLnBrk="1" latinLnBrk="0" hangingPunct="1">
        <a:lnSpc>
          <a:spcPct val="90000"/>
        </a:lnSpc>
        <a:spcBef>
          <a:spcPts val="519"/>
        </a:spcBef>
        <a:buFont typeface="Arial" panose="020B0604020202020204" pitchFamily="34" charset="0"/>
        <a:buChar char="•"/>
        <a:defRPr sz="18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0188" rtl="0" eaLnBrk="1" latinLnBrk="0" hangingPunct="1">
        <a:defRPr sz="1870" kern="1200">
          <a:solidFill>
            <a:schemeClr val="tx1"/>
          </a:solidFill>
          <a:latin typeface="+mn-lt"/>
          <a:ea typeface="+mn-ea"/>
          <a:cs typeface="+mn-cs"/>
        </a:defRPr>
      </a:lvl1pPr>
      <a:lvl2pPr marL="475094" algn="l" defTabSz="950188" rtl="0" eaLnBrk="1" latinLnBrk="0" hangingPunct="1">
        <a:defRPr sz="1870" kern="1200">
          <a:solidFill>
            <a:schemeClr val="tx1"/>
          </a:solidFill>
          <a:latin typeface="+mn-lt"/>
          <a:ea typeface="+mn-ea"/>
          <a:cs typeface="+mn-cs"/>
        </a:defRPr>
      </a:lvl2pPr>
      <a:lvl3pPr marL="950188" algn="l" defTabSz="950188" rtl="0" eaLnBrk="1" latinLnBrk="0" hangingPunct="1">
        <a:defRPr sz="1870" kern="1200">
          <a:solidFill>
            <a:schemeClr val="tx1"/>
          </a:solidFill>
          <a:latin typeface="+mn-lt"/>
          <a:ea typeface="+mn-ea"/>
          <a:cs typeface="+mn-cs"/>
        </a:defRPr>
      </a:lvl3pPr>
      <a:lvl4pPr marL="1425282" algn="l" defTabSz="950188" rtl="0" eaLnBrk="1" latinLnBrk="0" hangingPunct="1">
        <a:defRPr sz="1870" kern="1200">
          <a:solidFill>
            <a:schemeClr val="tx1"/>
          </a:solidFill>
          <a:latin typeface="+mn-lt"/>
          <a:ea typeface="+mn-ea"/>
          <a:cs typeface="+mn-cs"/>
        </a:defRPr>
      </a:lvl4pPr>
      <a:lvl5pPr marL="1900376" algn="l" defTabSz="950188" rtl="0" eaLnBrk="1" latinLnBrk="0" hangingPunct="1">
        <a:defRPr sz="1870" kern="1200">
          <a:solidFill>
            <a:schemeClr val="tx1"/>
          </a:solidFill>
          <a:latin typeface="+mn-lt"/>
          <a:ea typeface="+mn-ea"/>
          <a:cs typeface="+mn-cs"/>
        </a:defRPr>
      </a:lvl5pPr>
      <a:lvl6pPr marL="2375470" algn="l" defTabSz="950188" rtl="0" eaLnBrk="1" latinLnBrk="0" hangingPunct="1">
        <a:defRPr sz="1870" kern="1200">
          <a:solidFill>
            <a:schemeClr val="tx1"/>
          </a:solidFill>
          <a:latin typeface="+mn-lt"/>
          <a:ea typeface="+mn-ea"/>
          <a:cs typeface="+mn-cs"/>
        </a:defRPr>
      </a:lvl6pPr>
      <a:lvl7pPr marL="2850564" algn="l" defTabSz="950188" rtl="0" eaLnBrk="1" latinLnBrk="0" hangingPunct="1">
        <a:defRPr sz="1870" kern="1200">
          <a:solidFill>
            <a:schemeClr val="tx1"/>
          </a:solidFill>
          <a:latin typeface="+mn-lt"/>
          <a:ea typeface="+mn-ea"/>
          <a:cs typeface="+mn-cs"/>
        </a:defRPr>
      </a:lvl7pPr>
      <a:lvl8pPr marL="3325658" algn="l" defTabSz="950188" rtl="0" eaLnBrk="1" latinLnBrk="0" hangingPunct="1">
        <a:defRPr sz="1870" kern="1200">
          <a:solidFill>
            <a:schemeClr val="tx1"/>
          </a:solidFill>
          <a:latin typeface="+mn-lt"/>
          <a:ea typeface="+mn-ea"/>
          <a:cs typeface="+mn-cs"/>
        </a:defRPr>
      </a:lvl8pPr>
      <a:lvl9pPr marL="3800751" algn="l" defTabSz="950188" rtl="0" eaLnBrk="1" latinLnBrk="0" hangingPunct="1">
        <a:defRPr sz="18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467154" y="2908110"/>
            <a:ext cx="9108646" cy="1727389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Итоги 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анкетирования обучающихся и ППС по вопросу качества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образования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ноябрь 2019</a:t>
            </a:r>
            <a:endParaRPr lang="ru-RU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90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10"/>
          <p:cNvSpPr txBox="1">
            <a:spLocks noChangeArrowheads="1"/>
          </p:cNvSpPr>
          <p:nvPr/>
        </p:nvSpPr>
        <p:spPr bwMode="auto">
          <a:xfrm>
            <a:off x="664029" y="313602"/>
            <a:ext cx="8937171" cy="906658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646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15a</a:t>
            </a:r>
            <a:r>
              <a:rPr lang="ru-RU" sz="2646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Обучаются ли с Вами инвалиды и лица с ограниченными возможностями здоровья?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081934" y="882043"/>
            <a:ext cx="7737844" cy="3779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2000">
                <a:schemeClr val="accent1">
                  <a:lumMod val="50000"/>
                </a:schemeClr>
              </a:gs>
              <a:gs pos="14000">
                <a:schemeClr val="accent1">
                  <a:lumMod val="75000"/>
                </a:schemeClr>
              </a:gs>
              <a:gs pos="86000">
                <a:schemeClr val="accent1">
                  <a:lumMod val="75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88"/>
          </a:p>
        </p:txBody>
      </p:sp>
      <p:sp>
        <p:nvSpPr>
          <p:cNvPr id="7" name="TextBox 10"/>
          <p:cNvSpPr txBox="1">
            <a:spLocks noChangeArrowheads="1"/>
          </p:cNvSpPr>
          <p:nvPr/>
        </p:nvSpPr>
        <p:spPr bwMode="auto">
          <a:xfrm>
            <a:off x="816428" y="3464035"/>
            <a:ext cx="8937171" cy="906658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646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15b</a:t>
            </a:r>
            <a:r>
              <a:rPr lang="ru-RU" sz="2646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Если да, то созданы ли для них специальные условия для обучения</a:t>
            </a:r>
            <a:r>
              <a:rPr lang="ru-RU" sz="2646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ru-RU" sz="2646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402828"/>
              </p:ext>
            </p:extLst>
          </p:nvPr>
        </p:nvGraphicFramePr>
        <p:xfrm>
          <a:off x="554636" y="1671105"/>
          <a:ext cx="9046563" cy="155257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3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02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4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Варианты ответа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Да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Нет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Не знаю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Количество участников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26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77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39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Процент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18,31%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54,23%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27,46%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9354791"/>
              </p:ext>
            </p:extLst>
          </p:nvPr>
        </p:nvGraphicFramePr>
        <p:xfrm>
          <a:off x="569626" y="4763841"/>
          <a:ext cx="9031575" cy="10668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593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83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62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Варианты ответа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Да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Нет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Не знаю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Количество участников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15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23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92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Процент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11,54%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17,69%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70,77%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4291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10"/>
          <p:cNvSpPr txBox="1">
            <a:spLocks noChangeArrowheads="1"/>
          </p:cNvSpPr>
          <p:nvPr/>
        </p:nvSpPr>
        <p:spPr bwMode="auto">
          <a:xfrm>
            <a:off x="664029" y="313602"/>
            <a:ext cx="8937171" cy="1313821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646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16. Влияет ли Ваше мнение на повышение качества образовательных ресурсов, используемых при реализации программы?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081934" y="882043"/>
            <a:ext cx="7737844" cy="3779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2000">
                <a:schemeClr val="accent1">
                  <a:lumMod val="50000"/>
                </a:schemeClr>
              </a:gs>
              <a:gs pos="14000">
                <a:schemeClr val="accent1">
                  <a:lumMod val="75000"/>
                </a:schemeClr>
              </a:gs>
              <a:gs pos="86000">
                <a:schemeClr val="accent1">
                  <a:lumMod val="75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88"/>
          </a:p>
        </p:txBody>
      </p:sp>
      <p:sp>
        <p:nvSpPr>
          <p:cNvPr id="7" name="TextBox 10"/>
          <p:cNvSpPr txBox="1">
            <a:spLocks noChangeArrowheads="1"/>
          </p:cNvSpPr>
          <p:nvPr/>
        </p:nvSpPr>
        <p:spPr bwMode="auto">
          <a:xfrm>
            <a:off x="664029" y="3314133"/>
            <a:ext cx="8937171" cy="1313821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646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17. Удовлетворены ли Вы тем, что обучаетесь в данном вузе и на данном направлении подготовки (специальности)?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881607"/>
              </p:ext>
            </p:extLst>
          </p:nvPr>
        </p:nvGraphicFramePr>
        <p:xfrm>
          <a:off x="389744" y="1627423"/>
          <a:ext cx="9211456" cy="131445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323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34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19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025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Варианты ответа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Да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Нет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Затрудняюсь ответить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Количество участников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32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24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86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Процент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22,54%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16,90%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60,56%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447583"/>
              </p:ext>
            </p:extLst>
          </p:nvPr>
        </p:nvGraphicFramePr>
        <p:xfrm>
          <a:off x="434715" y="4744088"/>
          <a:ext cx="9278911" cy="131445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098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29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83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90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Варианты ответа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Полностью удовлетворен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Частично удовлетворен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Не знаю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Количество участников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80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55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Процент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56,34%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38,73%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4,93%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5894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10"/>
          <p:cNvSpPr txBox="1">
            <a:spLocks noChangeArrowheads="1"/>
          </p:cNvSpPr>
          <p:nvPr/>
        </p:nvSpPr>
        <p:spPr bwMode="auto">
          <a:xfrm>
            <a:off x="664029" y="313602"/>
            <a:ext cx="8937171" cy="1313821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646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16. Влияет ли Ваше мнение на повышение качества образовательных ресурсов, используемых при реализации программы?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081934" y="882043"/>
            <a:ext cx="7737844" cy="3779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2000">
                <a:schemeClr val="accent1">
                  <a:lumMod val="50000"/>
                </a:schemeClr>
              </a:gs>
              <a:gs pos="14000">
                <a:schemeClr val="accent1">
                  <a:lumMod val="75000"/>
                </a:schemeClr>
              </a:gs>
              <a:gs pos="86000">
                <a:schemeClr val="accent1">
                  <a:lumMod val="75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88"/>
          </a:p>
        </p:txBody>
      </p:sp>
      <p:sp>
        <p:nvSpPr>
          <p:cNvPr id="7" name="TextBox 10"/>
          <p:cNvSpPr txBox="1">
            <a:spLocks noChangeArrowheads="1"/>
          </p:cNvSpPr>
          <p:nvPr/>
        </p:nvSpPr>
        <p:spPr bwMode="auto">
          <a:xfrm>
            <a:off x="664029" y="3314133"/>
            <a:ext cx="8937171" cy="1313821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646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17. Удовлетворены ли Вы тем, что обучаетесь в данном вузе и на данном направлении подготовки (специальности)?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965662"/>
              </p:ext>
            </p:extLst>
          </p:nvPr>
        </p:nvGraphicFramePr>
        <p:xfrm>
          <a:off x="479685" y="1761558"/>
          <a:ext cx="9121516" cy="131445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1286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26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761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Варианты ответа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Да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Нет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Затрудняюсь ответить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Количество участников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32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24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86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Процент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22,54%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16,90%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60,56%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469585"/>
              </p:ext>
            </p:extLst>
          </p:nvPr>
        </p:nvGraphicFramePr>
        <p:xfrm>
          <a:off x="509666" y="4908980"/>
          <a:ext cx="9091534" cy="155257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0686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3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83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14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Варианты ответа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Полностью удовлетворен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Частично удовлетворен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Не знаю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Количество участников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80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55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7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Процент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56,34%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38,73%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4,93%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1243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10"/>
          <p:cNvSpPr txBox="1">
            <a:spLocks noChangeArrowheads="1"/>
          </p:cNvSpPr>
          <p:nvPr/>
        </p:nvSpPr>
        <p:spPr bwMode="auto">
          <a:xfrm>
            <a:off x="664029" y="313602"/>
            <a:ext cx="8937171" cy="906658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646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18. Оцените, пожалуйста, качество образования по программе в целом.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081934" y="882043"/>
            <a:ext cx="7737844" cy="3779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2000">
                <a:schemeClr val="accent1">
                  <a:lumMod val="50000"/>
                </a:schemeClr>
              </a:gs>
              <a:gs pos="14000">
                <a:schemeClr val="accent1">
                  <a:lumMod val="75000"/>
                </a:schemeClr>
              </a:gs>
              <a:gs pos="86000">
                <a:schemeClr val="accent1">
                  <a:lumMod val="75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88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2351480"/>
              </p:ext>
            </p:extLst>
          </p:nvPr>
        </p:nvGraphicFramePr>
        <p:xfrm>
          <a:off x="664028" y="1469036"/>
          <a:ext cx="8704823" cy="5381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79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10"/>
          <p:cNvSpPr txBox="1">
            <a:spLocks noChangeArrowheads="1"/>
          </p:cNvSpPr>
          <p:nvPr/>
        </p:nvSpPr>
        <p:spPr bwMode="auto">
          <a:xfrm>
            <a:off x="1238908" y="313602"/>
            <a:ext cx="7811256" cy="499496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646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ОПРОС ППС ТИ (ф) СВФУ</a:t>
            </a:r>
            <a:endParaRPr lang="ru-RU" sz="2646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081934" y="882043"/>
            <a:ext cx="7737844" cy="3779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2000">
                <a:schemeClr val="accent1">
                  <a:lumMod val="50000"/>
                </a:schemeClr>
              </a:gs>
              <a:gs pos="14000">
                <a:schemeClr val="accent1">
                  <a:lumMod val="75000"/>
                </a:schemeClr>
              </a:gs>
              <a:gs pos="86000">
                <a:schemeClr val="accent1">
                  <a:lumMod val="75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88"/>
          </a:p>
        </p:txBody>
      </p:sp>
      <p:sp>
        <p:nvSpPr>
          <p:cNvPr id="6" name="Прямоугольник 5"/>
          <p:cNvSpPr/>
          <p:nvPr/>
        </p:nvSpPr>
        <p:spPr>
          <a:xfrm>
            <a:off x="813930" y="2174109"/>
            <a:ext cx="893717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/>
            <a:r>
              <a:rPr lang="ru-RU" sz="2400" dirty="0" smtClean="0"/>
              <a:t>Анкетирование ППС проводилось в период с 14 по 24 ноября 2019 г. </a:t>
            </a:r>
          </a:p>
          <a:p>
            <a:pPr indent="450000" algn="just"/>
            <a:r>
              <a:rPr lang="ru-RU" sz="2400" dirty="0" smtClean="0"/>
              <a:t>В опросе приняли участие 17 человек из 45 штатных ППС (37,7%). </a:t>
            </a:r>
          </a:p>
          <a:p>
            <a:pPr indent="450000" algn="just"/>
            <a:r>
              <a:rPr lang="ru-RU" sz="2400" dirty="0" smtClean="0"/>
              <a:t>Опрос преподавателей проводился в форме электронного опроса через систему ДО </a:t>
            </a:r>
            <a:r>
              <a:rPr lang="en-US" sz="2400" dirty="0" smtClean="0"/>
              <a:t>Moodle</a:t>
            </a:r>
            <a:r>
              <a:rPr lang="ru-RU" sz="2400" dirty="0" smtClean="0"/>
              <a:t>.</a:t>
            </a:r>
          </a:p>
          <a:p>
            <a:pPr indent="450000" algn="just"/>
            <a:r>
              <a:rPr lang="ru-RU" sz="2400" dirty="0" smtClean="0"/>
              <a:t>Анкета включала 16 вопросов о качестве обучения в ТИ (ф) СВФУ.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04282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10"/>
          <p:cNvSpPr txBox="1">
            <a:spLocks noChangeArrowheads="1"/>
          </p:cNvSpPr>
          <p:nvPr/>
        </p:nvSpPr>
        <p:spPr bwMode="auto">
          <a:xfrm>
            <a:off x="1418790" y="313602"/>
            <a:ext cx="7811256" cy="906658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646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1. Являетесь ли Вы штатным </a:t>
            </a:r>
            <a:r>
              <a:rPr lang="ru-RU" sz="2646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сотрудником?</a:t>
            </a:r>
            <a:endParaRPr lang="ru-RU" sz="2646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081934" y="882043"/>
            <a:ext cx="7737844" cy="3779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2000">
                <a:schemeClr val="accent1">
                  <a:lumMod val="50000"/>
                </a:schemeClr>
              </a:gs>
              <a:gs pos="14000">
                <a:schemeClr val="accent1">
                  <a:lumMod val="75000"/>
                </a:schemeClr>
              </a:gs>
              <a:gs pos="86000">
                <a:schemeClr val="accent1">
                  <a:lumMod val="75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88" dirty="0"/>
          </a:p>
        </p:txBody>
      </p:sp>
      <p:sp>
        <p:nvSpPr>
          <p:cNvPr id="5" name="TextBox 10"/>
          <p:cNvSpPr txBox="1">
            <a:spLocks noChangeArrowheads="1"/>
          </p:cNvSpPr>
          <p:nvPr/>
        </p:nvSpPr>
        <p:spPr bwMode="auto">
          <a:xfrm>
            <a:off x="1238908" y="3164231"/>
            <a:ext cx="7811256" cy="906658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646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Имеете ли Вы ученую степень, ученое звание?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52417"/>
              </p:ext>
            </p:extLst>
          </p:nvPr>
        </p:nvGraphicFramePr>
        <p:xfrm>
          <a:off x="629587" y="1476232"/>
          <a:ext cx="9039068" cy="155257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027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8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83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44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Варианты ответа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Да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Нет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Внутренний совместитель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Количество участников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17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0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Процент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100,00%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0,00%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0,00%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538372"/>
              </p:ext>
            </p:extLst>
          </p:nvPr>
        </p:nvGraphicFramePr>
        <p:xfrm>
          <a:off x="689547" y="4639157"/>
          <a:ext cx="8964118" cy="155257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952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88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33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89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Варианты ответа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Да. Кандидат, доктор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Да. Доцент, профессор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Нет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Количество участников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10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4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Процент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58,82%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17,65%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23,53%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2297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10"/>
          <p:cNvSpPr txBox="1">
            <a:spLocks noChangeArrowheads="1"/>
          </p:cNvSpPr>
          <p:nvPr/>
        </p:nvSpPr>
        <p:spPr bwMode="auto">
          <a:xfrm>
            <a:off x="1238908" y="313602"/>
            <a:ext cx="7811256" cy="906658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646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Имеете ли Вы опыт практической работы по профилю преподаваемых дисциплин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081934" y="882043"/>
            <a:ext cx="7737844" cy="3779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2000">
                <a:schemeClr val="accent1">
                  <a:lumMod val="50000"/>
                </a:schemeClr>
              </a:gs>
              <a:gs pos="14000">
                <a:schemeClr val="accent1">
                  <a:lumMod val="75000"/>
                </a:schemeClr>
              </a:gs>
              <a:gs pos="86000">
                <a:schemeClr val="accent1">
                  <a:lumMod val="75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88"/>
          </a:p>
        </p:txBody>
      </p:sp>
      <p:sp>
        <p:nvSpPr>
          <p:cNvPr id="5" name="TextBox 10"/>
          <p:cNvSpPr txBox="1">
            <a:spLocks noChangeArrowheads="1"/>
          </p:cNvSpPr>
          <p:nvPr/>
        </p:nvSpPr>
        <p:spPr bwMode="auto">
          <a:xfrm>
            <a:off x="1238908" y="3164231"/>
            <a:ext cx="7811256" cy="906658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646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Какие технологии при проведении занятий Вы используете?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611727"/>
              </p:ext>
            </p:extLst>
          </p:nvPr>
        </p:nvGraphicFramePr>
        <p:xfrm>
          <a:off x="599607" y="1590264"/>
          <a:ext cx="8994098" cy="155257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843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85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9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45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79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53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Варианты ответа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Да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Нет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Работаю в данное время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Было давно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Количество участников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16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Процент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94,12%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5,88%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0,00%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0,00%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121831"/>
              </p:ext>
            </p:extLst>
          </p:nvPr>
        </p:nvGraphicFramePr>
        <p:xfrm>
          <a:off x="614597" y="4373550"/>
          <a:ext cx="9054059" cy="135255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0312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16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29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82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91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Варианты ответа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Активные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Интерактивные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Другие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Количество участников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7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0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Процент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56,25%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43,75%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0,00%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1662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10"/>
          <p:cNvSpPr txBox="1">
            <a:spLocks noChangeArrowheads="1"/>
          </p:cNvSpPr>
          <p:nvPr/>
        </p:nvSpPr>
        <p:spPr bwMode="auto">
          <a:xfrm>
            <a:off x="1238908" y="313602"/>
            <a:ext cx="7811256" cy="1313821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646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Реализуется ли в Вашей ОО учебные курсы с применением информационных технологий (ИТ)? 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081934" y="882043"/>
            <a:ext cx="7737844" cy="3779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2000">
                <a:schemeClr val="accent1">
                  <a:lumMod val="50000"/>
                </a:schemeClr>
              </a:gs>
              <a:gs pos="14000">
                <a:schemeClr val="accent1">
                  <a:lumMod val="75000"/>
                </a:schemeClr>
              </a:gs>
              <a:gs pos="86000">
                <a:schemeClr val="accent1">
                  <a:lumMod val="75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88" dirty="0" smtClean="0"/>
              <a:t>5</a:t>
            </a:r>
            <a:endParaRPr lang="ru-RU" sz="1488" dirty="0"/>
          </a:p>
        </p:txBody>
      </p:sp>
      <p:sp>
        <p:nvSpPr>
          <p:cNvPr id="5" name="TextBox 10"/>
          <p:cNvSpPr txBox="1">
            <a:spLocks noChangeArrowheads="1"/>
          </p:cNvSpPr>
          <p:nvPr/>
        </p:nvSpPr>
        <p:spPr bwMode="auto">
          <a:xfrm>
            <a:off x="1238908" y="3104270"/>
            <a:ext cx="7811256" cy="906658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646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Создана ли в Вашей ОО электронная информационно-образовательная среда?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7159234"/>
              </p:ext>
            </p:extLst>
          </p:nvPr>
        </p:nvGraphicFramePr>
        <p:xfrm>
          <a:off x="774903" y="1782204"/>
          <a:ext cx="8739265" cy="112395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8331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88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34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38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Варианты ответа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Да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Нет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Не знаю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Количество участников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16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Процент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94,12%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0,00%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5,88%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935645"/>
              </p:ext>
            </p:extLst>
          </p:nvPr>
        </p:nvGraphicFramePr>
        <p:xfrm>
          <a:off x="794478" y="4523452"/>
          <a:ext cx="8859188" cy="142875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713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3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38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85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81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Варианты ответа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Да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Нет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Затрудняюсь ответить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Количество участников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16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Процент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94,12%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0,00%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5,88%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6327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10"/>
          <p:cNvSpPr txBox="1">
            <a:spLocks noChangeArrowheads="1"/>
          </p:cNvSpPr>
          <p:nvPr/>
        </p:nvSpPr>
        <p:spPr bwMode="auto">
          <a:xfrm>
            <a:off x="1238908" y="313602"/>
            <a:ext cx="7811256" cy="906658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646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Как бы Вы оценили информационную наполненность сайта программы?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081934" y="882043"/>
            <a:ext cx="7737844" cy="3779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2000">
                <a:schemeClr val="accent1">
                  <a:lumMod val="50000"/>
                </a:schemeClr>
              </a:gs>
              <a:gs pos="14000">
                <a:schemeClr val="accent1">
                  <a:lumMod val="75000"/>
                </a:schemeClr>
              </a:gs>
              <a:gs pos="86000">
                <a:schemeClr val="accent1">
                  <a:lumMod val="75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88"/>
          </a:p>
        </p:txBody>
      </p:sp>
      <p:sp>
        <p:nvSpPr>
          <p:cNvPr id="5" name="TextBox 10"/>
          <p:cNvSpPr txBox="1">
            <a:spLocks noChangeArrowheads="1"/>
          </p:cNvSpPr>
          <p:nvPr/>
        </p:nvSpPr>
        <p:spPr bwMode="auto">
          <a:xfrm>
            <a:off x="1238908" y="3104270"/>
            <a:ext cx="7811256" cy="1313821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646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Есть ли у Вас возможность пройти курсы повышения квалификации, обучающие семинары, стажировки?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015536"/>
              </p:ext>
            </p:extLst>
          </p:nvPr>
        </p:nvGraphicFramePr>
        <p:xfrm>
          <a:off x="475101" y="1379095"/>
          <a:ext cx="9338870" cy="155257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676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58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89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108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668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02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Варианты ответа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2-не удовлетворен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3-не в полной мере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4-в большей степени удовлетворен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5-удовлетворен полностью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Количество участников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11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Процент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0,00%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6,25%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68,75%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25,00%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26864"/>
              </p:ext>
            </p:extLst>
          </p:nvPr>
        </p:nvGraphicFramePr>
        <p:xfrm>
          <a:off x="599607" y="4695058"/>
          <a:ext cx="9099029" cy="135255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041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1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68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197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91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Варианты ответа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Да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Нет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Всего: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Количество участников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15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16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Процент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93,75%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6,25%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100,00%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3924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10"/>
          <p:cNvSpPr txBox="1">
            <a:spLocks noChangeArrowheads="1"/>
          </p:cNvSpPr>
          <p:nvPr/>
        </p:nvSpPr>
        <p:spPr bwMode="auto">
          <a:xfrm>
            <a:off x="1238908" y="313602"/>
            <a:ext cx="7811256" cy="906658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646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С какой периодичностью Вы проходите повышение квалификации?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081934" y="882043"/>
            <a:ext cx="7737844" cy="3779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2000">
                <a:schemeClr val="accent1">
                  <a:lumMod val="50000"/>
                </a:schemeClr>
              </a:gs>
              <a:gs pos="14000">
                <a:schemeClr val="accent1">
                  <a:lumMod val="75000"/>
                </a:schemeClr>
              </a:gs>
              <a:gs pos="86000">
                <a:schemeClr val="accent1">
                  <a:lumMod val="75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88"/>
          </a:p>
        </p:txBody>
      </p:sp>
      <p:sp>
        <p:nvSpPr>
          <p:cNvPr id="5" name="TextBox 10"/>
          <p:cNvSpPr txBox="1">
            <a:spLocks noChangeArrowheads="1"/>
          </p:cNvSpPr>
          <p:nvPr/>
        </p:nvSpPr>
        <p:spPr bwMode="auto">
          <a:xfrm>
            <a:off x="1238908" y="3104270"/>
            <a:ext cx="7811256" cy="906658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646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 Являетесь ли Вы научным руководителем магистерских программ?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102792"/>
              </p:ext>
            </p:extLst>
          </p:nvPr>
        </p:nvGraphicFramePr>
        <p:xfrm>
          <a:off x="509666" y="1423142"/>
          <a:ext cx="9203960" cy="127635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0648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34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9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464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Варианты ответа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Раз в пять лет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Раз в три года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Ежегодно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Количество участников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1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6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Процент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6,25%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56,25%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37,50%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54043"/>
              </p:ext>
            </p:extLst>
          </p:nvPr>
        </p:nvGraphicFramePr>
        <p:xfrm>
          <a:off x="599607" y="4624712"/>
          <a:ext cx="9024078" cy="101917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7172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0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362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Варианты ответа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Да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Нет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Количество участников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16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Процент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0,00%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100,00%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7730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10"/>
          <p:cNvSpPr txBox="1">
            <a:spLocks noChangeArrowheads="1"/>
          </p:cNvSpPr>
          <p:nvPr/>
        </p:nvSpPr>
        <p:spPr bwMode="auto">
          <a:xfrm>
            <a:off x="1238908" y="313602"/>
            <a:ext cx="7811256" cy="499496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646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ОПРОС СТУДЕНТОВ </a:t>
            </a:r>
            <a:endParaRPr lang="ru-RU" sz="2646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081934" y="882043"/>
            <a:ext cx="7737844" cy="3779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2000">
                <a:schemeClr val="accent1">
                  <a:lumMod val="50000"/>
                </a:schemeClr>
              </a:gs>
              <a:gs pos="14000">
                <a:schemeClr val="accent1">
                  <a:lumMod val="75000"/>
                </a:schemeClr>
              </a:gs>
              <a:gs pos="86000">
                <a:schemeClr val="accent1">
                  <a:lumMod val="75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88"/>
          </a:p>
        </p:txBody>
      </p:sp>
      <p:sp>
        <p:nvSpPr>
          <p:cNvPr id="3" name="Прямоугольник 2"/>
          <p:cNvSpPr/>
          <p:nvPr/>
        </p:nvSpPr>
        <p:spPr>
          <a:xfrm>
            <a:off x="675950" y="1349650"/>
            <a:ext cx="893717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/>
            <a:r>
              <a:rPr lang="ru-RU" sz="2400" dirty="0" smtClean="0"/>
              <a:t>Анкетирование проводилось в период с  14 по 24 ноября 2019 г. </a:t>
            </a:r>
          </a:p>
          <a:p>
            <a:pPr indent="450000" algn="just"/>
            <a:r>
              <a:rPr lang="ru-RU" sz="2400" dirty="0" smtClean="0"/>
              <a:t>В опросе приняли участие 157 студентов из 404 обучающихся (39%). </a:t>
            </a:r>
          </a:p>
          <a:p>
            <a:pPr indent="450000" algn="just"/>
            <a:r>
              <a:rPr lang="ru-RU" sz="2400" dirty="0" smtClean="0"/>
              <a:t>Опрос студентов проводился в форме электронного опроса через систему ДО </a:t>
            </a:r>
            <a:r>
              <a:rPr lang="en-US" sz="2400" dirty="0" smtClean="0"/>
              <a:t>Moodle</a:t>
            </a:r>
            <a:r>
              <a:rPr lang="ru-RU" sz="2400" dirty="0" smtClean="0"/>
              <a:t>.</a:t>
            </a:r>
          </a:p>
          <a:p>
            <a:pPr indent="450000" algn="just"/>
            <a:r>
              <a:rPr lang="ru-RU" sz="2400" dirty="0" smtClean="0"/>
              <a:t>Анкета включала 18 вопросов о качестве обучения в ТИ (ф) СВФУ.</a:t>
            </a:r>
            <a:endParaRPr lang="ru-RU" sz="2400" dirty="0"/>
          </a:p>
        </p:txBody>
      </p:sp>
      <p:pic>
        <p:nvPicPr>
          <p:cNvPr id="3074" name="Picture 2" descr="C:\Users\User\Desktop\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478" y="4152648"/>
            <a:ext cx="8499424" cy="2742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4143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10"/>
          <p:cNvSpPr txBox="1">
            <a:spLocks noChangeArrowheads="1"/>
          </p:cNvSpPr>
          <p:nvPr/>
        </p:nvSpPr>
        <p:spPr bwMode="auto">
          <a:xfrm>
            <a:off x="1238908" y="313602"/>
            <a:ext cx="7811256" cy="906658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646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 В каких изданиях у Вас имеются публикации за последние 5 лет?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081934" y="882043"/>
            <a:ext cx="7737844" cy="3779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2000">
                <a:schemeClr val="accent1">
                  <a:lumMod val="50000"/>
                </a:schemeClr>
              </a:gs>
              <a:gs pos="14000">
                <a:schemeClr val="accent1">
                  <a:lumMod val="75000"/>
                </a:schemeClr>
              </a:gs>
              <a:gs pos="86000">
                <a:schemeClr val="accent1">
                  <a:lumMod val="75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88"/>
          </a:p>
        </p:txBody>
      </p:sp>
      <p:sp>
        <p:nvSpPr>
          <p:cNvPr id="5" name="TextBox 10"/>
          <p:cNvSpPr txBox="1">
            <a:spLocks noChangeArrowheads="1"/>
          </p:cNvSpPr>
          <p:nvPr/>
        </p:nvSpPr>
        <p:spPr bwMode="auto">
          <a:xfrm>
            <a:off x="1358830" y="3926412"/>
            <a:ext cx="7811256" cy="906658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646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 Принимаете ли Вы участие в научных семинарах, конференциях?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728955"/>
              </p:ext>
            </p:extLst>
          </p:nvPr>
        </p:nvGraphicFramePr>
        <p:xfrm>
          <a:off x="348875" y="1448124"/>
          <a:ext cx="9394731" cy="216217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4497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5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4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911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38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39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52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Варианты ответа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В научных рецензируемых изданиях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В журналах, индексируемых в Российском индексе научного цитирования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В журналах, индексируемых в базах данных </a:t>
                      </a:r>
                      <a:r>
                        <a:rPr lang="ru-RU" sz="2000" u="none" strike="noStrike" dirty="0" err="1">
                          <a:effectLst/>
                        </a:rPr>
                        <a:t>Web</a:t>
                      </a:r>
                      <a:r>
                        <a:rPr lang="ru-RU" sz="2000" u="none" strike="noStrike" dirty="0">
                          <a:effectLst/>
                        </a:rPr>
                        <a:t> </a:t>
                      </a:r>
                      <a:r>
                        <a:rPr lang="ru-RU" sz="2000" u="none" strike="noStrike" dirty="0" err="1">
                          <a:effectLst/>
                        </a:rPr>
                        <a:t>of</a:t>
                      </a:r>
                      <a:r>
                        <a:rPr lang="ru-RU" sz="2000" u="none" strike="noStrike" dirty="0">
                          <a:effectLst/>
                        </a:rPr>
                        <a:t> </a:t>
                      </a:r>
                      <a:r>
                        <a:rPr lang="ru-RU" sz="2000" u="none" strike="noStrike" dirty="0" err="1">
                          <a:effectLst/>
                        </a:rPr>
                        <a:t>Science</a:t>
                      </a:r>
                      <a:r>
                        <a:rPr lang="ru-RU" sz="2000" u="none" strike="noStrike" dirty="0">
                          <a:effectLst/>
                        </a:rPr>
                        <a:t> или </a:t>
                      </a:r>
                      <a:r>
                        <a:rPr lang="ru-RU" sz="2000" u="none" strike="noStrike" dirty="0" err="1">
                          <a:effectLst/>
                        </a:rPr>
                        <a:t>Scopus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Нет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Другое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Количество участников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2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1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Процент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13,33%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26,67%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53,33%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0,00%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6,67%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4345"/>
              </p:ext>
            </p:extLst>
          </p:nvPr>
        </p:nvGraphicFramePr>
        <p:xfrm>
          <a:off x="467604" y="4968237"/>
          <a:ext cx="9353864" cy="155257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679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83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86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9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698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24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Варианты ответа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Да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Нет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Редко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Не знаю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Количество участников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14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0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Процент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87,50%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0,00%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12,50%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0,00%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0064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10"/>
          <p:cNvSpPr txBox="1">
            <a:spLocks noChangeArrowheads="1"/>
          </p:cNvSpPr>
          <p:nvPr/>
        </p:nvSpPr>
        <p:spPr bwMode="auto">
          <a:xfrm>
            <a:off x="1238908" y="313602"/>
            <a:ext cx="7811256" cy="1720984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646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13. Всегда ли доступна Вам вся необходимая информация, касающаяся учебного процесса, </a:t>
            </a:r>
            <a:r>
              <a:rPr lang="ru-RU" sz="2646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внеучебных</a:t>
            </a:r>
            <a:r>
              <a:rPr lang="ru-RU" sz="2646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мероприятий?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081934" y="882043"/>
            <a:ext cx="7737844" cy="3779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2000">
                <a:schemeClr val="accent1">
                  <a:lumMod val="50000"/>
                </a:schemeClr>
              </a:gs>
              <a:gs pos="14000">
                <a:schemeClr val="accent1">
                  <a:lumMod val="75000"/>
                </a:schemeClr>
              </a:gs>
              <a:gs pos="86000">
                <a:schemeClr val="accent1">
                  <a:lumMod val="75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88"/>
          </a:p>
        </p:txBody>
      </p:sp>
      <p:sp>
        <p:nvSpPr>
          <p:cNvPr id="5" name="TextBox 10"/>
          <p:cNvSpPr txBox="1">
            <a:spLocks noChangeArrowheads="1"/>
          </p:cNvSpPr>
          <p:nvPr/>
        </p:nvSpPr>
        <p:spPr bwMode="auto">
          <a:xfrm>
            <a:off x="452615" y="3731200"/>
            <a:ext cx="9383842" cy="1313821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646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 Удовлетворены ли Вы качеством аудиторий, помещений кафедр, учебных лабораторий и оборудования?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636457"/>
              </p:ext>
            </p:extLst>
          </p:nvPr>
        </p:nvGraphicFramePr>
        <p:xfrm>
          <a:off x="452617" y="2015589"/>
          <a:ext cx="9096117" cy="155257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632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4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0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35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41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Варианты ответа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Да, всегда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Нет, не всегда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Затрудняюсь ответить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Другое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Количество участников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7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7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2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0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Процент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43,75%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43,75%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12,50%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0,00%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188004"/>
              </p:ext>
            </p:extLst>
          </p:nvPr>
        </p:nvGraphicFramePr>
        <p:xfrm>
          <a:off x="521526" y="5209913"/>
          <a:ext cx="9246019" cy="155257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659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62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84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34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82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Варианты ответа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Полностью удовлетворен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Удовлетворен в большей мере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Не в полной мере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Не удовлетворен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Количество участников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7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Процент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6,25%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43,75%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43,75%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6,25%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9562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10"/>
          <p:cNvSpPr txBox="1">
            <a:spLocks noChangeArrowheads="1"/>
          </p:cNvSpPr>
          <p:nvPr/>
        </p:nvSpPr>
        <p:spPr bwMode="auto">
          <a:xfrm>
            <a:off x="1081934" y="3446546"/>
            <a:ext cx="7811256" cy="1313821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646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16. Оцените, пожалуйста, условия организации образовательного процесса по программе в целом.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081934" y="882043"/>
            <a:ext cx="7737844" cy="3779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2000">
                <a:schemeClr val="accent1">
                  <a:lumMod val="50000"/>
                </a:schemeClr>
              </a:gs>
              <a:gs pos="14000">
                <a:schemeClr val="accent1">
                  <a:lumMod val="75000"/>
                </a:schemeClr>
              </a:gs>
              <a:gs pos="86000">
                <a:schemeClr val="accent1">
                  <a:lumMod val="75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88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803712"/>
              </p:ext>
            </p:extLst>
          </p:nvPr>
        </p:nvGraphicFramePr>
        <p:xfrm>
          <a:off x="419725" y="5093169"/>
          <a:ext cx="9383843" cy="155257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6844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3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6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40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58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Варианты ответа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Неудовлетворительно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Удовлетворительно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Хорошо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Отлично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Количество участников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0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10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0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Процент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0,00%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37,50%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62,50%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0,00%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Box 10"/>
          <p:cNvSpPr txBox="1">
            <a:spLocks noChangeArrowheads="1"/>
          </p:cNvSpPr>
          <p:nvPr/>
        </p:nvSpPr>
        <p:spPr bwMode="auto">
          <a:xfrm>
            <a:off x="1403800" y="466509"/>
            <a:ext cx="7811256" cy="906658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646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15. Удовлетворяет ли Вас качество фондов читального зала и библиотеки?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640021"/>
              </p:ext>
            </p:extLst>
          </p:nvPr>
        </p:nvGraphicFramePr>
        <p:xfrm>
          <a:off x="494676" y="1589171"/>
          <a:ext cx="9293902" cy="185737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6682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44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7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57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78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148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Варианты ответа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2-не удовлетворяют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3-не в полной мере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4-в большей степени удовлетворяют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5-удовлетворяют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5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Количество участников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3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10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4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2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Процент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0,00%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17,65%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58,82%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23,53%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4921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794897" y="2751649"/>
            <a:ext cx="6668733" cy="907373"/>
          </a:xfrm>
          <a:prstGeom prst="rect">
            <a:avLst/>
          </a:prstGeom>
          <a:noFill/>
        </p:spPr>
        <p:txBody>
          <a:bodyPr vert="horz" lIns="100785" tIns="50393" rIns="100785" bIns="50393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100" b="1" cap="none" dirty="0">
                <a:ln w="0"/>
                <a:solidFill>
                  <a:srgbClr val="D3214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Результаты социологического исследования «Студент-2019»</a:t>
            </a:r>
          </a:p>
        </p:txBody>
      </p:sp>
    </p:spTree>
    <p:extLst>
      <p:ext uri="{BB962C8B-B14F-4D97-AF65-F5344CB8AC3E}">
        <p14:creationId xmlns:p14="http://schemas.microsoft.com/office/powerpoint/2010/main" val="27563477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33526" y="110461"/>
            <a:ext cx="8567603" cy="750144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ru-RU" sz="2200" b="1" dirty="0">
                <a:solidFill>
                  <a:srgbClr val="820000"/>
                </a:solidFill>
              </a:rPr>
              <a:t>Качество преподавания дисциплин (модулей) оцениваете на: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019875"/>
              </p:ext>
            </p:extLst>
          </p:nvPr>
        </p:nvGraphicFramePr>
        <p:xfrm>
          <a:off x="1" y="1189949"/>
          <a:ext cx="5011522" cy="5135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00000000-0008-0000-18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1326608"/>
              </p:ext>
            </p:extLst>
          </p:nvPr>
        </p:nvGraphicFramePr>
        <p:xfrm>
          <a:off x="5135510" y="860605"/>
          <a:ext cx="4789980" cy="6291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144518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33526" y="124321"/>
            <a:ext cx="8567603" cy="966481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rgbClr val="820000"/>
                </a:solidFill>
              </a:rPr>
              <a:t>Ознакомлены ли Вы с основной учебно-методической документацией </a:t>
            </a:r>
            <a:br>
              <a:rPr lang="ru-RU" sz="2000" b="1" dirty="0">
                <a:solidFill>
                  <a:srgbClr val="820000"/>
                </a:solidFill>
              </a:rPr>
            </a:br>
            <a:r>
              <a:rPr lang="ru-RU" sz="2000" b="1" dirty="0">
                <a:solidFill>
                  <a:srgbClr val="820000"/>
                </a:solidFill>
              </a:rPr>
              <a:t>(ФГОС, ООП, РУП) и знаете ли, где можете их посмотреть?</a:t>
            </a: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00000000-0008-0000-18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614274"/>
              </p:ext>
            </p:extLst>
          </p:nvPr>
        </p:nvGraphicFramePr>
        <p:xfrm>
          <a:off x="5385815" y="1301089"/>
          <a:ext cx="4378254" cy="6048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4058943"/>
              </p:ext>
            </p:extLst>
          </p:nvPr>
        </p:nvGraphicFramePr>
        <p:xfrm>
          <a:off x="254428" y="2157657"/>
          <a:ext cx="5131386" cy="2866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827075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01158" y="162545"/>
            <a:ext cx="9359566" cy="693529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rgbClr val="820000"/>
                </a:solidFill>
              </a:rPr>
              <a:t>Всегда ли доступна Вам вся необходимая информация, касающаяся учебного процесса?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9089513"/>
              </p:ext>
            </p:extLst>
          </p:nvPr>
        </p:nvGraphicFramePr>
        <p:xfrm>
          <a:off x="401157" y="1432250"/>
          <a:ext cx="3486415" cy="38475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0000000-0008-0000-18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4145302"/>
              </p:ext>
            </p:extLst>
          </p:nvPr>
        </p:nvGraphicFramePr>
        <p:xfrm>
          <a:off x="3887573" y="856073"/>
          <a:ext cx="5873153" cy="6437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657442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01157" y="190695"/>
            <a:ext cx="9359566" cy="1058752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Вы готовы рекомендовать СВФУ своим родственникам и знакомым для получения высшего образования?</a:t>
            </a: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00000000-0008-0000-18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1887085"/>
              </p:ext>
            </p:extLst>
          </p:nvPr>
        </p:nvGraphicFramePr>
        <p:xfrm>
          <a:off x="401157" y="1592449"/>
          <a:ext cx="9359566" cy="5658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910926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2937" y="402484"/>
            <a:ext cx="8693171" cy="1021582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C00000"/>
                </a:solidFill>
              </a:rPr>
              <a:t>Анкетирование</a:t>
            </a:r>
            <a:br>
              <a:rPr lang="ru-RU" sz="2400" dirty="0">
                <a:solidFill>
                  <a:srgbClr val="C00000"/>
                </a:solidFill>
              </a:rPr>
            </a:br>
            <a:r>
              <a:rPr lang="ru-RU" sz="2400" dirty="0">
                <a:solidFill>
                  <a:srgbClr val="C00000"/>
                </a:solidFill>
              </a:rPr>
              <a:t>обучающихся и научно-педагогических работников</a:t>
            </a:r>
            <a:br>
              <a:rPr lang="ru-RU" sz="2400" dirty="0">
                <a:solidFill>
                  <a:srgbClr val="C00000"/>
                </a:solidFill>
              </a:rPr>
            </a:br>
            <a:r>
              <a:rPr lang="ru-RU" sz="2400" dirty="0">
                <a:solidFill>
                  <a:srgbClr val="C00000"/>
                </a:solidFill>
              </a:rPr>
              <a:t>по программам высшего образования – программам </a:t>
            </a:r>
            <a:r>
              <a:rPr lang="ru-RU" sz="2400" dirty="0" err="1">
                <a:solidFill>
                  <a:srgbClr val="C00000"/>
                </a:solidFill>
              </a:rPr>
              <a:t>бакалавриата</a:t>
            </a:r>
            <a:r>
              <a:rPr lang="ru-RU" sz="2400" dirty="0">
                <a:solidFill>
                  <a:srgbClr val="C00000"/>
                </a:solidFill>
              </a:rPr>
              <a:t> и </a:t>
            </a:r>
            <a:r>
              <a:rPr lang="ru-RU" sz="2400" dirty="0" err="1">
                <a:solidFill>
                  <a:srgbClr val="C00000"/>
                </a:solidFill>
              </a:rPr>
              <a:t>специалитета</a:t>
            </a:r>
            <a:r>
              <a:rPr lang="ru-RU" sz="2400" dirty="0">
                <a:solidFill>
                  <a:srgbClr val="C00000"/>
                </a:solidFill>
              </a:rPr>
              <a:t/>
            </a:r>
            <a:br>
              <a:rPr lang="ru-RU" sz="2400" dirty="0">
                <a:solidFill>
                  <a:srgbClr val="C00000"/>
                </a:solidFill>
              </a:rPr>
            </a:b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4754" y="1364104"/>
            <a:ext cx="9263921" cy="655070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sz="3800" dirty="0"/>
              <a:t>При проведении </a:t>
            </a:r>
            <a:r>
              <a:rPr lang="ru-RU" sz="3800" dirty="0" err="1"/>
              <a:t>аккредитационной</a:t>
            </a:r>
            <a:r>
              <a:rPr lang="ru-RU" sz="3800" dirty="0"/>
              <a:t> экспертизы образовательной программы эксперт проводит: </a:t>
            </a:r>
          </a:p>
          <a:p>
            <a:pPr algn="just"/>
            <a:r>
              <a:rPr lang="ru-RU" sz="3800" dirty="0"/>
              <a:t>1.	Анкетирование обучающихся по вопросам удовлетворенности качеством получаемых образовательных услуг. В анкетировании принимают участие все обучающиеся (не менее 80% от контингента по программе). Если курс составляет от 50 человек и более, эксперт может воспользоваться электронными анкетами. Результаты анкетирования оформляются протоколом, подписываются экспертом и представителем ОО, ответственным за проведение государственной аккредитации программ образовательной организации (подпись представителя заверяется ОО) и прикладываются к отчету эксперта.  </a:t>
            </a:r>
          </a:p>
          <a:p>
            <a:pPr algn="just"/>
            <a:r>
              <a:rPr lang="ru-RU" sz="3800" dirty="0"/>
              <a:t>2.	Анкетирование научно-педагогических работников (НПР) по вопросам удовлетворенности условиями организации образовательного процесса. В анкетировании принимают участие НПР, участвующие в реализации аккредитуемой программы. Результаты анкетирования оформляются протоколом, подписываются экспертом и представителем ОО, ответственным за проведение государственной аккредитации программ образовательной организации (подпись представителя заверяется ОО) и прикладываются к отчету эксперта.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AAB30-4ED3-4515-8C90-F98710D4E977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0073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2937" y="402484"/>
            <a:ext cx="9035679" cy="1471286"/>
          </a:xfrm>
        </p:spPr>
        <p:txBody>
          <a:bodyPr>
            <a:noAutofit/>
          </a:bodyPr>
          <a:lstStyle/>
          <a:p>
            <a:r>
              <a:rPr lang="ru-RU" sz="2650" dirty="0" smtClean="0">
                <a:solidFill>
                  <a:srgbClr val="C00000"/>
                </a:solidFill>
              </a:rPr>
              <a:t>Протокол анкетирования </a:t>
            </a:r>
            <a:r>
              <a:rPr lang="ru-RU" sz="2650" dirty="0">
                <a:solidFill>
                  <a:srgbClr val="C00000"/>
                </a:solidFill>
              </a:rPr>
              <a:t>студентов программ </a:t>
            </a:r>
            <a:r>
              <a:rPr lang="ru-RU" sz="2650" dirty="0" err="1">
                <a:solidFill>
                  <a:srgbClr val="C00000"/>
                </a:solidFill>
              </a:rPr>
              <a:t>бакалавриата</a:t>
            </a:r>
            <a:r>
              <a:rPr lang="ru-RU" sz="2650" dirty="0">
                <a:solidFill>
                  <a:srgbClr val="C00000"/>
                </a:solidFill>
              </a:rPr>
              <a:t>, </a:t>
            </a:r>
            <a:r>
              <a:rPr lang="ru-RU" sz="2650" dirty="0" err="1" smtClean="0">
                <a:solidFill>
                  <a:srgbClr val="C00000"/>
                </a:solidFill>
              </a:rPr>
              <a:t>специалитета</a:t>
            </a:r>
            <a:r>
              <a:rPr lang="ru-RU" sz="2650" dirty="0">
                <a:solidFill>
                  <a:srgbClr val="C00000"/>
                </a:solidFill>
              </a:rPr>
              <a:t/>
            </a:r>
            <a:br>
              <a:rPr lang="ru-RU" sz="2650" dirty="0">
                <a:solidFill>
                  <a:srgbClr val="C00000"/>
                </a:solidFill>
              </a:rPr>
            </a:br>
            <a:r>
              <a:rPr lang="ru-RU" sz="1800" dirty="0">
                <a:solidFill>
                  <a:srgbClr val="000000"/>
                </a:solidFill>
              </a:rPr>
              <a:t>В анкетировании приняли участие </a:t>
            </a:r>
            <a:r>
              <a:rPr lang="ru-RU" sz="1800" dirty="0" smtClean="0">
                <a:solidFill>
                  <a:srgbClr val="000000"/>
                </a:solidFill>
              </a:rPr>
              <a:t>_</a:t>
            </a:r>
            <a:r>
              <a:rPr lang="ru-RU" sz="1800" u="sng" dirty="0" smtClean="0">
                <a:solidFill>
                  <a:srgbClr val="000000"/>
                </a:solidFill>
              </a:rPr>
              <a:t>157</a:t>
            </a:r>
            <a:r>
              <a:rPr lang="ru-RU" sz="1800" dirty="0" smtClean="0">
                <a:solidFill>
                  <a:srgbClr val="000000"/>
                </a:solidFill>
              </a:rPr>
              <a:t>_ </a:t>
            </a:r>
            <a:r>
              <a:rPr lang="ru-RU" sz="1800" dirty="0">
                <a:solidFill>
                  <a:srgbClr val="000000"/>
                </a:solidFill>
              </a:rPr>
              <a:t>студентов, что составило </a:t>
            </a:r>
            <a:r>
              <a:rPr lang="ru-RU" sz="1800" dirty="0" smtClean="0">
                <a:solidFill>
                  <a:srgbClr val="000000"/>
                </a:solidFill>
              </a:rPr>
              <a:t>_</a:t>
            </a:r>
            <a:r>
              <a:rPr lang="ru-RU" sz="1800" u="sng" dirty="0" smtClean="0">
                <a:solidFill>
                  <a:srgbClr val="000000"/>
                </a:solidFill>
              </a:rPr>
              <a:t>39</a:t>
            </a:r>
            <a:r>
              <a:rPr lang="ru-RU" sz="1800" dirty="0" smtClean="0">
                <a:solidFill>
                  <a:srgbClr val="000000"/>
                </a:solidFill>
              </a:rPr>
              <a:t>_% </a:t>
            </a:r>
            <a:r>
              <a:rPr lang="ru-RU" sz="1800" dirty="0">
                <a:solidFill>
                  <a:srgbClr val="000000"/>
                </a:solidFill>
              </a:rPr>
              <a:t>от количества обучающихся по программе. </a:t>
            </a:r>
            <a:br>
              <a:rPr lang="ru-RU" sz="1800" dirty="0">
                <a:solidFill>
                  <a:srgbClr val="000000"/>
                </a:solidFill>
              </a:rPr>
            </a:br>
            <a:endParaRPr lang="ru-RU" sz="2650" dirty="0">
              <a:solidFill>
                <a:srgbClr val="0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2937" y="3882452"/>
            <a:ext cx="8915758" cy="2926506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Общие выводы эксперта.</a:t>
            </a:r>
          </a:p>
          <a:p>
            <a:r>
              <a:rPr lang="ru-RU" dirty="0"/>
              <a:t>1.	Удовлетворенность структурой программы (вопросы 1-7) </a:t>
            </a:r>
            <a:r>
              <a:rPr lang="ru-RU" dirty="0" smtClean="0"/>
              <a:t>______</a:t>
            </a:r>
            <a:r>
              <a:rPr lang="ru-RU" u="sng" dirty="0" smtClean="0"/>
              <a:t>75,32%_-___частичная удовлетверенность____________________________________________________________</a:t>
            </a:r>
            <a:endParaRPr lang="ru-RU" u="sng" dirty="0"/>
          </a:p>
          <a:p>
            <a:r>
              <a:rPr lang="ru-RU" dirty="0"/>
              <a:t>2.	Удовлетворенность общесистемными требования к реализации программы (вопросы 8,9, 14</a:t>
            </a:r>
            <a:r>
              <a:rPr lang="ru-RU" dirty="0" smtClean="0"/>
              <a:t>)__</a:t>
            </a:r>
            <a:r>
              <a:rPr lang="ru-RU" u="sng" dirty="0" smtClean="0"/>
              <a:t>68,71% - частичная удовлетворенность</a:t>
            </a:r>
            <a:r>
              <a:rPr lang="ru-RU" dirty="0" smtClean="0"/>
              <a:t>_______________________________________</a:t>
            </a:r>
            <a:endParaRPr lang="ru-RU" dirty="0"/>
          </a:p>
          <a:p>
            <a:r>
              <a:rPr lang="ru-RU" dirty="0"/>
              <a:t>3.	Удовлетворенность учебно-методическим обеспечением программы (вопросы 10,11</a:t>
            </a:r>
            <a:r>
              <a:rPr lang="ru-RU" dirty="0" smtClean="0"/>
              <a:t>)_ </a:t>
            </a:r>
            <a:r>
              <a:rPr lang="ru-RU" u="sng" dirty="0"/>
              <a:t>92,15 </a:t>
            </a:r>
            <a:r>
              <a:rPr lang="ru-RU" u="sng" dirty="0" smtClean="0"/>
              <a:t>–полная удовлетворенность</a:t>
            </a:r>
            <a:r>
              <a:rPr lang="ru-RU" dirty="0" smtClean="0"/>
              <a:t>____________________________________________________</a:t>
            </a:r>
            <a:endParaRPr lang="ru-RU" dirty="0"/>
          </a:p>
          <a:p>
            <a:r>
              <a:rPr lang="ru-RU" dirty="0"/>
              <a:t>4.	Удовлетворенность материально-техническим обеспечением программы (вопросы 12,13) </a:t>
            </a:r>
            <a:r>
              <a:rPr lang="ru-RU" dirty="0" smtClean="0"/>
              <a:t>__</a:t>
            </a:r>
            <a:r>
              <a:rPr lang="ru-RU" u="sng" dirty="0" smtClean="0"/>
              <a:t>64,33 – частичная неудовлетворенность</a:t>
            </a:r>
            <a:r>
              <a:rPr lang="ru-RU" dirty="0" smtClean="0"/>
              <a:t>_______________________________________</a:t>
            </a:r>
            <a:endParaRPr lang="ru-RU" dirty="0"/>
          </a:p>
          <a:p>
            <a:r>
              <a:rPr lang="ru-RU" dirty="0"/>
              <a:t>5.	Общая удовлетворенность качеством предоставления образовательных услуг по программе (вопросы 15,16,17</a:t>
            </a:r>
            <a:r>
              <a:rPr lang="ru-RU" dirty="0" smtClean="0"/>
              <a:t>)_</a:t>
            </a:r>
            <a:r>
              <a:rPr lang="ru-RU" u="sng" dirty="0" smtClean="0"/>
              <a:t>51,74 – частичная  неудовлетворенность</a:t>
            </a:r>
            <a:r>
              <a:rPr lang="ru-RU" dirty="0" smtClean="0"/>
              <a:t>____________________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AAB30-4ED3-4515-8C90-F98710D4E977}" type="slidenum">
              <a:rPr lang="ru-RU" smtClean="0"/>
              <a:t>29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245015"/>
              </p:ext>
            </p:extLst>
          </p:nvPr>
        </p:nvGraphicFramePr>
        <p:xfrm>
          <a:off x="764498" y="1770351"/>
          <a:ext cx="8814216" cy="1962912"/>
        </p:xfrm>
        <a:graphic>
          <a:graphicData uri="http://schemas.openxmlformats.org/drawingml/2006/table">
            <a:tbl>
              <a:tblPr firstRow="1" firstCol="1" bandRow="1"/>
              <a:tblGrid>
                <a:gridCol w="44820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32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Степень удовлетворенности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Процентный интервал удовлетворенности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Неудовлетворенность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2520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До 50%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Частичная неудовлетворенность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 50% до 65%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Частичная удовлетворенность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 65% до 80%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Полная 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2520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удовлетворенность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 80% до 100%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2520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6479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10"/>
          <p:cNvSpPr txBox="1">
            <a:spLocks noChangeArrowheads="1"/>
          </p:cNvSpPr>
          <p:nvPr/>
        </p:nvSpPr>
        <p:spPr bwMode="auto">
          <a:xfrm>
            <a:off x="664029" y="313602"/>
            <a:ext cx="8937171" cy="906658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646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1. По какой форме обучения Вы получаете образование?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081934" y="882043"/>
            <a:ext cx="7737844" cy="3779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2000">
                <a:schemeClr val="accent1">
                  <a:lumMod val="50000"/>
                </a:schemeClr>
              </a:gs>
              <a:gs pos="14000">
                <a:schemeClr val="accent1">
                  <a:lumMod val="75000"/>
                </a:schemeClr>
              </a:gs>
              <a:gs pos="86000">
                <a:schemeClr val="accent1">
                  <a:lumMod val="75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88"/>
          </a:p>
        </p:txBody>
      </p:sp>
      <p:sp>
        <p:nvSpPr>
          <p:cNvPr id="7" name="TextBox 10"/>
          <p:cNvSpPr txBox="1">
            <a:spLocks noChangeArrowheads="1"/>
          </p:cNvSpPr>
          <p:nvPr/>
        </p:nvSpPr>
        <p:spPr bwMode="auto">
          <a:xfrm>
            <a:off x="816428" y="3104270"/>
            <a:ext cx="8937171" cy="906658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646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Каков срок получения образования по Вашей программе?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662621"/>
              </p:ext>
            </p:extLst>
          </p:nvPr>
        </p:nvGraphicFramePr>
        <p:xfrm>
          <a:off x="1199213" y="4547264"/>
          <a:ext cx="8401987" cy="155257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484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66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1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87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11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Варианты ответа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2 года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3 года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 4 года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4,5 года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Количество участников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2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2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91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47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Процент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1,41%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1,41%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64,08%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33,10%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174033"/>
              </p:ext>
            </p:extLst>
          </p:nvPr>
        </p:nvGraphicFramePr>
        <p:xfrm>
          <a:off x="1081934" y="1535646"/>
          <a:ext cx="8519266" cy="113347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8155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1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119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Варианты ответа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По очной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заочной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Количество участников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141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16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Процент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81,50%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9,25%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0605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2937" y="402484"/>
            <a:ext cx="9035679" cy="1471286"/>
          </a:xfrm>
        </p:spPr>
        <p:txBody>
          <a:bodyPr>
            <a:noAutofit/>
          </a:bodyPr>
          <a:lstStyle/>
          <a:p>
            <a:r>
              <a:rPr lang="ru-RU" sz="2650" dirty="0" smtClean="0">
                <a:solidFill>
                  <a:srgbClr val="C00000"/>
                </a:solidFill>
              </a:rPr>
              <a:t>Протокол анкетирования НПР, реализующих программы </a:t>
            </a:r>
            <a:r>
              <a:rPr lang="ru-RU" sz="2650" dirty="0" err="1" smtClean="0">
                <a:solidFill>
                  <a:srgbClr val="C00000"/>
                </a:solidFill>
              </a:rPr>
              <a:t>бакалавриата</a:t>
            </a:r>
            <a:r>
              <a:rPr lang="ru-RU" sz="2650" dirty="0" smtClean="0">
                <a:solidFill>
                  <a:srgbClr val="C00000"/>
                </a:solidFill>
              </a:rPr>
              <a:t>, </a:t>
            </a:r>
            <a:r>
              <a:rPr lang="ru-RU" sz="2650" dirty="0" err="1" smtClean="0">
                <a:solidFill>
                  <a:srgbClr val="C00000"/>
                </a:solidFill>
              </a:rPr>
              <a:t>специалитета</a:t>
            </a:r>
            <a:r>
              <a:rPr lang="ru-RU" sz="2650" dirty="0">
                <a:solidFill>
                  <a:srgbClr val="C00000"/>
                </a:solidFill>
              </a:rPr>
              <a:t/>
            </a:r>
            <a:br>
              <a:rPr lang="ru-RU" sz="2650" dirty="0">
                <a:solidFill>
                  <a:srgbClr val="C00000"/>
                </a:solidFill>
              </a:rPr>
            </a:br>
            <a:r>
              <a:rPr lang="ru-RU" sz="1800" dirty="0">
                <a:solidFill>
                  <a:srgbClr val="000000"/>
                </a:solidFill>
              </a:rPr>
              <a:t>В анкетировании приняли участие ______ преподавателей, что составило ____% от количества научно-педагогических работников, реализующих программу.. </a:t>
            </a:r>
            <a:br>
              <a:rPr lang="ru-RU" sz="1800" dirty="0">
                <a:solidFill>
                  <a:srgbClr val="000000"/>
                </a:solidFill>
              </a:rPr>
            </a:br>
            <a:endParaRPr lang="ru-RU" sz="2650" dirty="0">
              <a:solidFill>
                <a:srgbClr val="0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2937" y="3882452"/>
            <a:ext cx="8915758" cy="2926506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Общие выводы эксперта.</a:t>
            </a:r>
          </a:p>
          <a:p>
            <a:pPr algn="just"/>
            <a:r>
              <a:rPr lang="ru-RU" dirty="0"/>
              <a:t>1.	Удовлетворенность структурой программы (</a:t>
            </a:r>
            <a:r>
              <a:rPr lang="ru-RU" i="1" dirty="0"/>
              <a:t>вопросы 4,5</a:t>
            </a:r>
            <a:r>
              <a:rPr lang="ru-RU" dirty="0"/>
              <a:t>) </a:t>
            </a:r>
            <a:r>
              <a:rPr lang="ru-RU" dirty="0" smtClean="0"/>
              <a:t>__</a:t>
            </a:r>
            <a:r>
              <a:rPr lang="ru-RU" u="sng" dirty="0" smtClean="0"/>
              <a:t>68,93-частичная удовлетворенность</a:t>
            </a:r>
            <a:r>
              <a:rPr lang="ru-RU" dirty="0" smtClean="0"/>
              <a:t>________________________________________________________________</a:t>
            </a:r>
            <a:endParaRPr lang="ru-RU" dirty="0"/>
          </a:p>
          <a:p>
            <a:r>
              <a:rPr lang="ru-RU" dirty="0"/>
              <a:t>2.	Удовлетворенность общесистемными требования к реализации программы (</a:t>
            </a:r>
            <a:r>
              <a:rPr lang="ru-RU" i="1" dirty="0"/>
              <a:t>вопросы 1,6,7,8,9</a:t>
            </a:r>
            <a:r>
              <a:rPr lang="ru-RU" dirty="0" smtClean="0"/>
              <a:t>)__</a:t>
            </a:r>
            <a:r>
              <a:rPr lang="ru-RU" u="sng" dirty="0" smtClean="0"/>
              <a:t>87,54 – полная удовлетворенность</a:t>
            </a:r>
            <a:r>
              <a:rPr lang="ru-RU" dirty="0" smtClean="0"/>
              <a:t>_________________________________________</a:t>
            </a:r>
            <a:endParaRPr lang="ru-RU" dirty="0"/>
          </a:p>
          <a:p>
            <a:r>
              <a:rPr lang="ru-RU" dirty="0"/>
              <a:t>3.	Удовлетворенность кадровым обеспечением программы (</a:t>
            </a:r>
            <a:r>
              <a:rPr lang="ru-RU" i="1" dirty="0"/>
              <a:t>вопросы 2,3,10,11,12</a:t>
            </a:r>
            <a:r>
              <a:rPr lang="ru-RU" u="sng" dirty="0" smtClean="0"/>
              <a:t>)_____81,18 – полная удовлетворенность__________________________________</a:t>
            </a:r>
            <a:endParaRPr lang="ru-RU" u="sng" dirty="0"/>
          </a:p>
          <a:p>
            <a:r>
              <a:rPr lang="ru-RU" dirty="0"/>
              <a:t>4.	Удовлетворенность материально-техническим обеспечением программы (вопросы </a:t>
            </a:r>
            <a:r>
              <a:rPr lang="ru-RU" i="1" dirty="0"/>
              <a:t>13,14,15</a:t>
            </a:r>
            <a:r>
              <a:rPr lang="ru-RU" dirty="0"/>
              <a:t>) </a:t>
            </a:r>
            <a:r>
              <a:rPr lang="ru-RU" u="sng" dirty="0" smtClean="0"/>
              <a:t>____58,71 – частичная неудовлетворенность__________________________________</a:t>
            </a:r>
            <a:endParaRPr lang="ru-RU" u="sng" dirty="0"/>
          </a:p>
          <a:p>
            <a:r>
              <a:rPr lang="ru-RU" dirty="0"/>
              <a:t>5.	Общая удовлетворенность условиями организации образовательного процесса по программе (вопрос 16</a:t>
            </a:r>
            <a:r>
              <a:rPr lang="ru-RU" u="sng" dirty="0" smtClean="0"/>
              <a:t>)___62,5 – частичная неудовлетворенность________________________</a:t>
            </a:r>
            <a:endParaRPr lang="ru-RU" u="sng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AAB30-4ED3-4515-8C90-F98710D4E977}" type="slidenum">
              <a:rPr lang="ru-RU" smtClean="0"/>
              <a:t>30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87750"/>
              </p:ext>
            </p:extLst>
          </p:nvPr>
        </p:nvGraphicFramePr>
        <p:xfrm>
          <a:off x="764498" y="1770351"/>
          <a:ext cx="8814216" cy="1962912"/>
        </p:xfrm>
        <a:graphic>
          <a:graphicData uri="http://schemas.openxmlformats.org/drawingml/2006/table">
            <a:tbl>
              <a:tblPr firstRow="1" firstCol="1" bandRow="1"/>
              <a:tblGrid>
                <a:gridCol w="44820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32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Степень удовлетворенности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Процентный интервал удовлетворенности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Неудовлетворенность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2520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До 50%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Частичная неудовлетворенность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 50% до 65%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Частичная удовлетворенность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 65% до 80%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Полная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2520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удовлетворенность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 80% до 100%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2520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44875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AAB30-4ED3-4515-8C90-F98710D4E977}" type="slidenum">
              <a:rPr lang="ru-RU" smtClean="0"/>
              <a:t>31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879504" y="529184"/>
            <a:ext cx="8735166" cy="489364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ВЫВОДЫ:</a:t>
            </a:r>
          </a:p>
          <a:p>
            <a:pPr algn="just" eaLnBrk="1" hangingPunct="1">
              <a:defRPr/>
            </a:pPr>
            <a:endParaRPr lang="ru-RU" sz="2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pPr marL="457200" indent="-457200" algn="just">
              <a:buAutoNum type="arabicPeriod"/>
              <a:defRPr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И у студентов, и у ППС отмечается частичная неудовлетворенность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материально-техническим обеспечением программы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и условиями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организации образовательного процесса по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программе. </a:t>
            </a:r>
          </a:p>
          <a:p>
            <a:pPr marL="457200" indent="-457200" algn="just">
              <a:buFontTx/>
              <a:buAutoNum type="arabicPeriod"/>
              <a:defRPr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У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обучающихся также выявлена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частичная неудовлетворенность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качеством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предоставления образовательных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услуг. 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just">
              <a:buAutoNum type="arabicPeriod"/>
              <a:defRPr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Полная удовлетворенность у обучающихся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отмечается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по учебно-методическому обеспечению программы, у НПР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- 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по кадровому обеспечению и общесистемным требованиям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к реализации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программы.</a:t>
            </a:r>
          </a:p>
        </p:txBody>
      </p:sp>
    </p:spTree>
    <p:extLst>
      <p:ext uri="{BB962C8B-B14F-4D97-AF65-F5344CB8AC3E}">
        <p14:creationId xmlns:p14="http://schemas.microsoft.com/office/powerpoint/2010/main" val="32204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AAB30-4ED3-4515-8C90-F98710D4E977}" type="slidenum">
              <a:rPr lang="ru-RU" smtClean="0"/>
              <a:t>32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879504" y="529184"/>
            <a:ext cx="8735166" cy="34163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ПРОЕКТ ПОСТАНОВЛЕНИЯ:</a:t>
            </a:r>
          </a:p>
          <a:p>
            <a:pPr algn="just" eaLnBrk="1" hangingPunct="1">
              <a:defRPr/>
            </a:pPr>
            <a:endParaRPr lang="ru-RU" sz="2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pPr marL="457200" indent="-457200" algn="just">
              <a:buAutoNum type="arabicPeriod"/>
              <a:defRPr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Информацию принять к сведению.</a:t>
            </a:r>
          </a:p>
          <a:p>
            <a:pPr marL="457200" indent="-457200" algn="just">
              <a:buAutoNum type="arabicPeriod"/>
              <a:defRPr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Принять меры по улучшению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качества предоставления образовательных услуг по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реализуемым образовательным программам, в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т.ч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. по материально-техническому обеспечению и условиям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организации образовательного процесса по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программе. </a:t>
            </a:r>
          </a:p>
          <a:p>
            <a:pPr marL="457200" indent="-457200" algn="just">
              <a:buAutoNum type="arabicPeriod"/>
              <a:defRPr/>
            </a:pPr>
            <a:endParaRPr lang="ru-RU" sz="24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29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10"/>
          <p:cNvSpPr txBox="1">
            <a:spLocks noChangeArrowheads="1"/>
          </p:cNvSpPr>
          <p:nvPr/>
        </p:nvSpPr>
        <p:spPr bwMode="auto">
          <a:xfrm>
            <a:off x="664029" y="313602"/>
            <a:ext cx="8937171" cy="906658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646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3. Соответствует ли структура программы Вашим ожиданиям</a:t>
            </a:r>
            <a:r>
              <a:rPr lang="ru-RU" sz="2646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646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081934" y="882043"/>
            <a:ext cx="7737844" cy="3779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2000">
                <a:schemeClr val="accent1">
                  <a:lumMod val="50000"/>
                </a:schemeClr>
              </a:gs>
              <a:gs pos="14000">
                <a:schemeClr val="accent1">
                  <a:lumMod val="75000"/>
                </a:schemeClr>
              </a:gs>
              <a:gs pos="86000">
                <a:schemeClr val="accent1">
                  <a:lumMod val="75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88" dirty="0"/>
              <a:t>3. Соответствует ли структура программы Вашим ожиданиям?</a:t>
            </a:r>
          </a:p>
        </p:txBody>
      </p:sp>
      <p:sp>
        <p:nvSpPr>
          <p:cNvPr id="7" name="TextBox 10"/>
          <p:cNvSpPr txBox="1">
            <a:spLocks noChangeArrowheads="1"/>
          </p:cNvSpPr>
          <p:nvPr/>
        </p:nvSpPr>
        <p:spPr bwMode="auto">
          <a:xfrm>
            <a:off x="664028" y="3805996"/>
            <a:ext cx="8937171" cy="906658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646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4. Предоставлялась ли Вам возможность выбора дисциплин?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482574"/>
              </p:ext>
            </p:extLst>
          </p:nvPr>
        </p:nvGraphicFramePr>
        <p:xfrm>
          <a:off x="487104" y="1526668"/>
          <a:ext cx="9291017" cy="185737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489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4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2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11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Варианты ответа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Полностью соответствует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В основном, соответствует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В большей мере, не соответствует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 Не соответствует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Затрудняюсь ответить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Количество участников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44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89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Процент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28,95%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58,55%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5,92%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0,66%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5,92%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894461"/>
              </p:ext>
            </p:extLst>
          </p:nvPr>
        </p:nvGraphicFramePr>
        <p:xfrm>
          <a:off x="494675" y="5105153"/>
          <a:ext cx="9106526" cy="155257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580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61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81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717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Варианты ответа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Да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Нет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Затрудняюсь ответить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Количество участников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79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44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27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Процент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52,67%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29,33%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18,00%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369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10"/>
          <p:cNvSpPr txBox="1">
            <a:spLocks noChangeArrowheads="1"/>
          </p:cNvSpPr>
          <p:nvPr/>
        </p:nvSpPr>
        <p:spPr bwMode="auto">
          <a:xfrm>
            <a:off x="664029" y="313602"/>
            <a:ext cx="8937171" cy="906658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646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5. Проводились ли у Вас занятия по физической </a:t>
            </a:r>
            <a:r>
              <a:rPr lang="ru-RU" sz="2646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культуре?</a:t>
            </a:r>
            <a:endParaRPr lang="ru-RU" sz="2646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081934" y="882043"/>
            <a:ext cx="7737844" cy="3779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2000">
                <a:schemeClr val="accent1">
                  <a:lumMod val="50000"/>
                </a:schemeClr>
              </a:gs>
              <a:gs pos="14000">
                <a:schemeClr val="accent1">
                  <a:lumMod val="75000"/>
                </a:schemeClr>
              </a:gs>
              <a:gs pos="86000">
                <a:schemeClr val="accent1">
                  <a:lumMod val="75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88"/>
          </a:p>
        </p:txBody>
      </p:sp>
      <p:sp>
        <p:nvSpPr>
          <p:cNvPr id="7" name="TextBox 10"/>
          <p:cNvSpPr txBox="1">
            <a:spLocks noChangeArrowheads="1"/>
          </p:cNvSpPr>
          <p:nvPr/>
        </p:nvSpPr>
        <p:spPr bwMode="auto">
          <a:xfrm>
            <a:off x="816428" y="3104270"/>
            <a:ext cx="8937171" cy="906658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646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6. В какой форме проводятся занятия по физической культуре?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13027"/>
              </p:ext>
            </p:extLst>
          </p:nvPr>
        </p:nvGraphicFramePr>
        <p:xfrm>
          <a:off x="664028" y="1446252"/>
          <a:ext cx="9089571" cy="107632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543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86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34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3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Варианты ответа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Да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Нет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Редко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Количество участников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143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Процент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96,62%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2,70%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0,68%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922569"/>
              </p:ext>
            </p:extLst>
          </p:nvPr>
        </p:nvGraphicFramePr>
        <p:xfrm>
          <a:off x="664029" y="4489256"/>
          <a:ext cx="9089570" cy="155257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244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5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3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667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Варианты ответа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Лекции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Практические занятия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Лекции и практические занятия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Количество участников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30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107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Процент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4,86%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20,83%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74,31%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6081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10"/>
          <p:cNvSpPr txBox="1">
            <a:spLocks noChangeArrowheads="1"/>
          </p:cNvSpPr>
          <p:nvPr/>
        </p:nvSpPr>
        <p:spPr bwMode="auto">
          <a:xfrm>
            <a:off x="664029" y="313602"/>
            <a:ext cx="8937171" cy="906658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646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Каким образом проходит организация практик, стажировок? Места практик определяются вузом?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081934" y="882043"/>
            <a:ext cx="7737844" cy="3779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2000">
                <a:schemeClr val="accent1">
                  <a:lumMod val="50000"/>
                </a:schemeClr>
              </a:gs>
              <a:gs pos="14000">
                <a:schemeClr val="accent1">
                  <a:lumMod val="75000"/>
                </a:schemeClr>
              </a:gs>
              <a:gs pos="86000">
                <a:schemeClr val="accent1">
                  <a:lumMod val="75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88"/>
          </a:p>
        </p:txBody>
      </p:sp>
      <p:sp>
        <p:nvSpPr>
          <p:cNvPr id="7" name="TextBox 10"/>
          <p:cNvSpPr txBox="1">
            <a:spLocks noChangeArrowheads="1"/>
          </p:cNvSpPr>
          <p:nvPr/>
        </p:nvSpPr>
        <p:spPr bwMode="auto">
          <a:xfrm>
            <a:off x="816428" y="3104270"/>
            <a:ext cx="8937171" cy="1313821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646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8. Всегда ли доступна Вам вся необходимая информация, касающаяся учебного процесса, </a:t>
            </a:r>
            <a:r>
              <a:rPr lang="ru-RU" sz="2646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внеучебных</a:t>
            </a:r>
            <a:r>
              <a:rPr lang="ru-RU" sz="2646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мероприятий?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531986"/>
              </p:ext>
            </p:extLst>
          </p:nvPr>
        </p:nvGraphicFramePr>
        <p:xfrm>
          <a:off x="664029" y="1611144"/>
          <a:ext cx="8937171" cy="107632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3248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8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37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62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Варианты ответа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Вузом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Находим сами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Другое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Количество участников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95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20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30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Процент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65,52%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13,79%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20,69%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175261"/>
              </p:ext>
            </p:extLst>
          </p:nvPr>
        </p:nvGraphicFramePr>
        <p:xfrm>
          <a:off x="816427" y="4879000"/>
          <a:ext cx="8784772" cy="155257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100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7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28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40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04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Варианты ответа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Да, всегда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Нет, не всегда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Затрудняюсь ответить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Другое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Количество участников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95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31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19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Процент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65,07%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21,23%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13,01%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0,68%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3845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10"/>
          <p:cNvSpPr txBox="1">
            <a:spLocks noChangeArrowheads="1"/>
          </p:cNvSpPr>
          <p:nvPr/>
        </p:nvSpPr>
        <p:spPr bwMode="auto">
          <a:xfrm>
            <a:off x="664029" y="313602"/>
            <a:ext cx="8937171" cy="1313821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646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Есть ли у Вас возможность подключения к электронно-библиотечной системе вуза из любой точки, где есть сеть Интернет?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081934" y="882043"/>
            <a:ext cx="7737844" cy="3779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2000">
                <a:schemeClr val="accent1">
                  <a:lumMod val="50000"/>
                </a:schemeClr>
              </a:gs>
              <a:gs pos="14000">
                <a:schemeClr val="accent1">
                  <a:lumMod val="75000"/>
                </a:schemeClr>
              </a:gs>
              <a:gs pos="86000">
                <a:schemeClr val="accent1">
                  <a:lumMod val="75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88"/>
          </a:p>
        </p:txBody>
      </p:sp>
      <p:sp>
        <p:nvSpPr>
          <p:cNvPr id="7" name="TextBox 10"/>
          <p:cNvSpPr txBox="1">
            <a:spLocks noChangeArrowheads="1"/>
          </p:cNvSpPr>
          <p:nvPr/>
        </p:nvSpPr>
        <p:spPr bwMode="auto">
          <a:xfrm>
            <a:off x="951339" y="3778828"/>
            <a:ext cx="8937171" cy="1313821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646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 Доступны ли Вам учебники, методические пособия, лекции и т.д. в электронной и печатной формах? 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309976"/>
              </p:ext>
            </p:extLst>
          </p:nvPr>
        </p:nvGraphicFramePr>
        <p:xfrm>
          <a:off x="664029" y="1927238"/>
          <a:ext cx="8937171" cy="100965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7687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8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33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65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Варианты ответа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Да, всегда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Не всегда получается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Нет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Количество участников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92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28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25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Процент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63,45%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19,31%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17,24%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331045"/>
              </p:ext>
            </p:extLst>
          </p:nvPr>
        </p:nvGraphicFramePr>
        <p:xfrm>
          <a:off x="664029" y="5343694"/>
          <a:ext cx="8937171" cy="107632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3533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8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757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Варианты ответа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Да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Нет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Количество участников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136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10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Процент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93,15%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6,85%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5327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10"/>
          <p:cNvSpPr txBox="1">
            <a:spLocks noChangeArrowheads="1"/>
          </p:cNvSpPr>
          <p:nvPr/>
        </p:nvSpPr>
        <p:spPr bwMode="auto">
          <a:xfrm>
            <a:off x="664029" y="313602"/>
            <a:ext cx="8937171" cy="499496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646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 Как Вы можете оценить их качество?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081934" y="882043"/>
            <a:ext cx="7737844" cy="3779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2000">
                <a:schemeClr val="accent1">
                  <a:lumMod val="50000"/>
                </a:schemeClr>
              </a:gs>
              <a:gs pos="14000">
                <a:schemeClr val="accent1">
                  <a:lumMod val="75000"/>
                </a:schemeClr>
              </a:gs>
              <a:gs pos="86000">
                <a:schemeClr val="accent1">
                  <a:lumMod val="75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88"/>
          </a:p>
        </p:txBody>
      </p:sp>
      <p:sp>
        <p:nvSpPr>
          <p:cNvPr id="7" name="TextBox 10"/>
          <p:cNvSpPr txBox="1">
            <a:spLocks noChangeArrowheads="1"/>
          </p:cNvSpPr>
          <p:nvPr/>
        </p:nvSpPr>
        <p:spPr bwMode="auto">
          <a:xfrm>
            <a:off x="912345" y="3089280"/>
            <a:ext cx="8937171" cy="906658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646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 Удовлетворяет ли Вашим потребностям компьютерное обеспечение учебного процесса?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354474"/>
              </p:ext>
            </p:extLst>
          </p:nvPr>
        </p:nvGraphicFramePr>
        <p:xfrm>
          <a:off x="664029" y="1086488"/>
          <a:ext cx="8937171" cy="155257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779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38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3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21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80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Варианты ответа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Полностью удовлетворен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Удовлетворен в большей мере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Не в полной мере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Не удовлетворен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Количество участников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51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77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13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1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Процент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35,92%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54,23%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9,15%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0,70%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733616"/>
              </p:ext>
            </p:extLst>
          </p:nvPr>
        </p:nvGraphicFramePr>
        <p:xfrm>
          <a:off x="664029" y="4399315"/>
          <a:ext cx="8937171" cy="107632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3428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8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8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14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Варианты ответа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Да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Нет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Не знаю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Количество участников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89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30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24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Процент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62,24%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20,98%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16,78%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5882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10"/>
          <p:cNvSpPr txBox="1">
            <a:spLocks noChangeArrowheads="1"/>
          </p:cNvSpPr>
          <p:nvPr/>
        </p:nvSpPr>
        <p:spPr bwMode="auto">
          <a:xfrm>
            <a:off x="664029" y="313602"/>
            <a:ext cx="8937171" cy="1720984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646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13. Удовлетворяет ли Вас качество аудиторий, помещений кафедр, фондов читального зала и библиотеки, учебных лаборатории и оборудования?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081934" y="882043"/>
            <a:ext cx="7737844" cy="3779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2000">
                <a:schemeClr val="accent1">
                  <a:lumMod val="50000"/>
                </a:schemeClr>
              </a:gs>
              <a:gs pos="14000">
                <a:schemeClr val="accent1">
                  <a:lumMod val="75000"/>
                </a:schemeClr>
              </a:gs>
              <a:gs pos="86000">
                <a:schemeClr val="accent1">
                  <a:lumMod val="75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88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169170"/>
              </p:ext>
            </p:extLst>
          </p:nvPr>
        </p:nvGraphicFramePr>
        <p:xfrm>
          <a:off x="524655" y="1940569"/>
          <a:ext cx="9228943" cy="185737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4433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89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74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08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Варианты ответа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2-не удовлетворяют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3-не в полной мере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4-в большей степени удовлетворяют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5-удовлетворяют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Количество участников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6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42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67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28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Процент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4,20%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29,37%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46,85%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19,58%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10"/>
          <p:cNvSpPr txBox="1">
            <a:spLocks noChangeArrowheads="1"/>
          </p:cNvSpPr>
          <p:nvPr/>
        </p:nvSpPr>
        <p:spPr bwMode="auto">
          <a:xfrm>
            <a:off x="816427" y="3808809"/>
            <a:ext cx="8937171" cy="1313821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646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 Оцените, как организована самостоятельная работа в вузе: есть ли для этого помещения, компьютерное обеспечение и т.д.?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911376"/>
              </p:ext>
            </p:extLst>
          </p:nvPr>
        </p:nvGraphicFramePr>
        <p:xfrm>
          <a:off x="465677" y="5122630"/>
          <a:ext cx="9333873" cy="185737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3266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4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0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26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898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Варианты ответа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2-не удовлетворен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3-не в полной мере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4-в большей степени удовлетворен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5-удовлетворен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Количество участников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27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71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44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Процент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0,70%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18,88%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49,65%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30,77%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4166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11097</TotalTime>
  <Words>1870</Words>
  <Application>Microsoft Office PowerPoint</Application>
  <PresentationFormat>Произвольный</PresentationFormat>
  <Paragraphs>601</Paragraphs>
  <Slides>32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Times New Roman</vt:lpstr>
      <vt:lpstr>Тема Office</vt:lpstr>
      <vt:lpstr>Итоги анкетирования обучающихся и ППС по вопросу качества образования  ноябрь 2019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Качество преподавания дисциплин (модулей) оцениваете на:</vt:lpstr>
      <vt:lpstr>Ознакомлены ли Вы с основной учебно-методической документацией  (ФГОС, ООП, РУП) и знаете ли, где можете их посмотреть?</vt:lpstr>
      <vt:lpstr>Всегда ли доступна Вам вся необходимая информация, касающаяся учебного процесса?</vt:lpstr>
      <vt:lpstr>Вы готовы рекомендовать СВФУ своим родственникам и знакомым для получения высшего образования?</vt:lpstr>
      <vt:lpstr>Анкетирование обучающихся и научно-педагогических работников по программам высшего образования – программам бакалавриата и специалитета </vt:lpstr>
      <vt:lpstr>Протокол анкетирования студентов программ бакалавриата, специалитета В анкетировании приняли участие _157_ студентов, что составило _39_% от количества обучающихся по программе.  </vt:lpstr>
      <vt:lpstr>Протокол анкетирования НПР, реализующих программы бакалавриата, специалитета В анкетировании приняли участие ______ преподавателей, что составило ____% от количества научно-педагогических работников, реализующих программу.. 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УЛК215-5</dc:creator>
  <cp:lastModifiedBy>Лидия Дмитриевна Ядреева</cp:lastModifiedBy>
  <cp:revision>542</cp:revision>
  <cp:lastPrinted>2015-10-05T15:18:07Z</cp:lastPrinted>
  <dcterms:created xsi:type="dcterms:W3CDTF">2015-06-21T02:48:48Z</dcterms:created>
  <dcterms:modified xsi:type="dcterms:W3CDTF">2022-10-21T05:47:37Z</dcterms:modified>
</cp:coreProperties>
</file>