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6" r:id="rId1"/>
  </p:sldMasterIdLst>
  <p:sldIdLst>
    <p:sldId id="256" r:id="rId2"/>
    <p:sldId id="257" r:id="rId3"/>
    <p:sldId id="258" r:id="rId4"/>
    <p:sldId id="259" r:id="rId5"/>
    <p:sldId id="263" r:id="rId6"/>
    <p:sldId id="282" r:id="rId7"/>
    <p:sldId id="283" r:id="rId8"/>
    <p:sldId id="264" r:id="rId9"/>
    <p:sldId id="284" r:id="rId10"/>
    <p:sldId id="273" r:id="rId11"/>
    <p:sldId id="285" r:id="rId12"/>
    <p:sldId id="286" r:id="rId13"/>
    <p:sldId id="276" r:id="rId14"/>
    <p:sldId id="277" r:id="rId15"/>
    <p:sldId id="268" r:id="rId16"/>
    <p:sldId id="278" r:id="rId17"/>
    <p:sldId id="28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FF66CC"/>
    <a:srgbClr val="CC00CC"/>
    <a:srgbClr val="0000FF"/>
    <a:srgbClr val="008000"/>
    <a:srgbClr val="CC6600"/>
    <a:srgbClr val="3333FF"/>
    <a:srgbClr val="66FF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18-2019\&#1054;&#1090;&#1095;&#1077;&#1090;%20&#1087;&#1086;%20&#1086;&#1083;&#1080;&#1084;&#1087;&#1080;&#1072;&#1076;&#1072;&#1084;%202018-2019%20&#1091;&#1095;.&#1075;&#1086;&#1076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18-2019\&#1054;&#1090;&#1095;&#1077;&#1090;%20&#1087;&#1086;%20&#1086;&#1083;&#1080;&#1084;&#1087;&#1080;&#1072;&#1076;&#1072;&#1084;%202018-2019%20&#1091;&#1095;.&#1075;&#1086;&#107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18-2019\&#1054;&#1090;&#1095;&#1077;&#1090;%20&#1087;&#1086;%20&#1086;&#1083;&#1080;&#1084;&#1087;&#1080;&#1072;&#1076;&#1072;&#1084;%202018-2019%20&#1091;&#1095;.&#1075;&#1086;&#107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18-2019\&#1054;&#1090;&#1095;&#1077;&#1090;%20&#1087;&#1086;%20&#1086;&#1083;&#1080;&#1084;&#1087;&#1080;&#1072;&#1076;&#1072;&#1084;%202018-2019%20&#1091;&#1095;.&#1075;&#1086;&#1076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18-2019\&#1054;&#1090;&#1095;&#1077;&#1090;%20&#1087;&#1086;%20&#1086;&#1083;&#1080;&#1084;&#1087;&#1080;&#1072;&#1076;&#1072;&#1084;%202018-2019%20&#1091;&#1095;.&#1075;&#1086;&#1076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18-2019\&#1054;&#1090;&#1095;&#1077;&#1090;%20&#1087;&#1086;%20&#1086;&#1083;&#1080;&#1084;&#1087;&#1080;&#1072;&#1076;&#1072;&#1084;%202018-2019%20&#1091;&#1095;.&#1075;&#1086;&#1076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18-2019\&#1054;&#1090;&#1095;&#1077;&#1090;%20&#1087;&#1086;%20&#1086;&#1083;&#1080;&#1084;&#1087;&#1080;&#1072;&#1076;&#1072;&#1084;%202018-2019%20&#1091;&#1095;.&#1075;&#1086;&#107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965251335710174"/>
          <c:y val="2.8252405949256341E-2"/>
          <c:w val="0.75359739643253587"/>
          <c:h val="0.836173263853483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'Итоги за ,,,, уч.год'!$B$38</c:f>
              <c:strCache>
                <c:ptCount val="1"/>
                <c:pt idx="0">
                  <c:v>Количество участников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660779656254906E-2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203182199223042E-2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879872851593164E-3"/>
                  <c:y val="-2.4160177027514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4063643984460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'Итоги за ,,,, уч.год'!$A$39:$A$42</c:f>
              <c:strCache>
                <c:ptCount val="4"/>
                <c:pt idx="0">
                  <c:v>Внутривузовские</c:v>
                </c:pt>
                <c:pt idx="1">
                  <c:v>Республиканские</c:v>
                </c:pt>
                <c:pt idx="2">
                  <c:v>Всероссийские</c:v>
                </c:pt>
                <c:pt idx="3">
                  <c:v>Международные</c:v>
                </c:pt>
              </c:strCache>
            </c:strRef>
          </c:cat>
          <c:val>
            <c:numRef>
              <c:f>'Итоги за ,,,, уч.год'!$E$39:$E$42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75</c:v>
                </c:pt>
                <c:pt idx="3">
                  <c:v>140</c:v>
                </c:pt>
              </c:numCache>
            </c:numRef>
          </c:val>
        </c:ser>
        <c:ser>
          <c:idx val="1"/>
          <c:order val="1"/>
          <c:tx>
            <c:strRef>
              <c:f>'Итоги за ,,,, уч.год'!$C$38</c:f>
              <c:strCache>
                <c:ptCount val="1"/>
                <c:pt idx="0">
                  <c:v>Количество победителей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033572027350496E-2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575974570318633E-2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575974570318633E-2"/>
                  <c:y val="-1.6912123919260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948766941414116E-2"/>
                  <c:y val="-2.8992212433017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'Итоги за ,,,, уч.год'!$A$39:$A$42</c:f>
              <c:strCache>
                <c:ptCount val="4"/>
                <c:pt idx="0">
                  <c:v>Внутривузовские</c:v>
                </c:pt>
                <c:pt idx="1">
                  <c:v>Республиканские</c:v>
                </c:pt>
                <c:pt idx="2">
                  <c:v>Всероссийские</c:v>
                </c:pt>
                <c:pt idx="3">
                  <c:v>Международные</c:v>
                </c:pt>
              </c:strCache>
            </c:strRef>
          </c:cat>
          <c:val>
            <c:numRef>
              <c:f>'Итоги за ,,,, уч.год'!$F$39:$F$42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138112"/>
        <c:axId val="88139648"/>
        <c:axId val="0"/>
      </c:bar3DChart>
      <c:catAx>
        <c:axId val="88138112"/>
        <c:scaling>
          <c:orientation val="minMax"/>
        </c:scaling>
        <c:delete val="0"/>
        <c:axPos val="b"/>
        <c:majorTickMark val="none"/>
        <c:minorTickMark val="none"/>
        <c:tickLblPos val="nextTo"/>
        <c:crossAx val="88139648"/>
        <c:crosses val="autoZero"/>
        <c:auto val="1"/>
        <c:lblAlgn val="ctr"/>
        <c:lblOffset val="100"/>
        <c:noMultiLvlLbl val="0"/>
      </c:catAx>
      <c:valAx>
        <c:axId val="881396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+mj-lt"/>
              </a:defRPr>
            </a:pPr>
            <a:endParaRPr lang="ru-RU"/>
          </a:p>
        </c:txPr>
        <c:crossAx val="8813811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Динамика!$C$15</c:f>
              <c:strCache>
                <c:ptCount val="1"/>
                <c:pt idx="0">
                  <c:v>1 тур</c:v>
                </c:pt>
              </c:strCache>
            </c:strRef>
          </c:tx>
          <c:spPr>
            <a:ln w="38100" cmpd="sng">
              <a:solidFill>
                <a:srgbClr val="FF0066"/>
              </a:solidFill>
            </a:ln>
          </c:spPr>
          <c:marker>
            <c:symbol val="diamond"/>
            <c:size val="7"/>
          </c:marker>
          <c:dLbls>
            <c:dLbl>
              <c:idx val="0"/>
              <c:layout>
                <c:manualLayout>
                  <c:x val="4.3369498106767736E-3"/>
                  <c:y val="3.391717159631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3369498106767736E-3"/>
                  <c:y val="2.4872592503966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91413704488208E-3"/>
                  <c:y val="-4.5222895461757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912998737845156E-3"/>
                  <c:y val="3.391717159631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Динамика!$A$22:$A$26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xVal>
          <c:yVal>
            <c:numRef>
              <c:f>Динамика!$C$22:$C$26</c:f>
              <c:numCache>
                <c:formatCode>General</c:formatCode>
                <c:ptCount val="5"/>
                <c:pt idx="0">
                  <c:v>88</c:v>
                </c:pt>
                <c:pt idx="1">
                  <c:v>101</c:v>
                </c:pt>
                <c:pt idx="2">
                  <c:v>116</c:v>
                </c:pt>
                <c:pt idx="3">
                  <c:v>48</c:v>
                </c:pt>
                <c:pt idx="4">
                  <c:v>102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Динамика!$D$15</c:f>
              <c:strCache>
                <c:ptCount val="1"/>
                <c:pt idx="0">
                  <c:v>2 тур</c:v>
                </c:pt>
              </c:strCache>
            </c:strRef>
          </c:tx>
          <c:spPr>
            <a:ln w="38100">
              <a:solidFill>
                <a:srgbClr val="7030A0"/>
              </a:solidFill>
            </a:ln>
          </c:spPr>
          <c:marker>
            <c:symbol val="square"/>
            <c:size val="7"/>
          </c:marker>
          <c:dLbls>
            <c:dLbl>
              <c:idx val="0"/>
              <c:layout>
                <c:manualLayout>
                  <c:x val="-4.4203877164832326E-3"/>
                  <c:y val="-6.072188560245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891254341503066E-2"/>
                  <c:y val="-4.9416339779910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753705872389406E-2"/>
                  <c:y val="-5.6199774099174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3434754972580461E-2"/>
                  <c:y val="-3.5205311945396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666666666666666E-2"/>
                  <c:y val="-4.166666666666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Динамика!$A$22:$A$26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xVal>
          <c:yVal>
            <c:numRef>
              <c:f>Динамика!$D$22:$D$26</c:f>
              <c:numCache>
                <c:formatCode>General</c:formatCode>
                <c:ptCount val="5"/>
                <c:pt idx="0">
                  <c:v>7</c:v>
                </c:pt>
                <c:pt idx="1">
                  <c:v>17</c:v>
                </c:pt>
                <c:pt idx="2">
                  <c:v>24</c:v>
                </c:pt>
                <c:pt idx="3">
                  <c:v>11</c:v>
                </c:pt>
                <c:pt idx="4">
                  <c:v>20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Динамика!$E$15</c:f>
              <c:strCache>
                <c:ptCount val="1"/>
                <c:pt idx="0">
                  <c:v>Призеры</c:v>
                </c:pt>
              </c:strCache>
            </c:strRef>
          </c:tx>
          <c:spPr>
            <a:ln w="38100">
              <a:solidFill>
                <a:srgbClr val="1AE30B"/>
              </a:solidFill>
            </a:ln>
          </c:spPr>
          <c:marker>
            <c:symbol val="triangle"/>
            <c:size val="7"/>
          </c:marker>
          <c:dLbls>
            <c:dLbl>
              <c:idx val="0"/>
              <c:layout>
                <c:manualLayout>
                  <c:x val="-3.3986433201411135E-3"/>
                  <c:y val="-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785028439463011E-2"/>
                  <c:y val="-3.2085466287221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338107241271917E-2"/>
                  <c:y val="-3.197810642122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3333333333333332E-3"/>
                  <c:y val="-2.777777777777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2670267966582842E-2"/>
                  <c:y val="-2.713373727705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Динамика!$A$22:$A$26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xVal>
          <c:yVal>
            <c:numRef>
              <c:f>Динамика!$E$22:$E$26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7</c:v>
                </c:pt>
                <c:pt idx="3">
                  <c:v>2</c:v>
                </c:pt>
                <c:pt idx="4">
                  <c:v>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944448"/>
        <c:axId val="89945984"/>
      </c:scatterChart>
      <c:valAx>
        <c:axId val="89944448"/>
        <c:scaling>
          <c:orientation val="minMax"/>
          <c:max val="2020"/>
          <c:min val="2016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89945984"/>
        <c:crosses val="autoZero"/>
        <c:crossBetween val="midCat"/>
        <c:majorUnit val="1"/>
      </c:valAx>
      <c:valAx>
        <c:axId val="89945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89944448"/>
        <c:crosses val="autoZero"/>
        <c:crossBetween val="midCat"/>
      </c:valAx>
    </c:plotArea>
    <c:legend>
      <c:legendPos val="r"/>
      <c:layout/>
      <c:overlay val="0"/>
      <c:txPr>
        <a:bodyPr/>
        <a:lstStyle/>
        <a:p>
          <a:pPr>
            <a:defRPr sz="160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i="0" baseline="0" dirty="0">
                <a:effectLst/>
              </a:rPr>
              <a:t>16,89% от общего количества студентов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5.0574241750916543E-2"/>
          <c:y val="5.173499240825093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183150946191165E-2"/>
          <c:y val="0.1322588230937303"/>
          <c:w val="0.58402665907491758"/>
          <c:h val="0.7761404288412399"/>
        </c:manualLayout>
      </c:layout>
      <c:pie3DChart>
        <c:varyColors val="1"/>
        <c:ser>
          <c:idx val="0"/>
          <c:order val="0"/>
          <c:explosion val="18"/>
          <c:dPt>
            <c:idx val="1"/>
            <c:bubble3D val="0"/>
          </c:dPt>
          <c:dLbls>
            <c:dLbl>
              <c:idx val="0"/>
              <c:layout>
                <c:manualLayout>
                  <c:x val="-4.7722070232937078E-2"/>
                  <c:y val="-8.1537421767951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95387549531533E-2"/>
                  <c:y val="7.3221493908084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141521312446764E-2"/>
                  <c:y val="5.1598896418916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1393294263600344E-2"/>
                  <c:y val="3.3442395289412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1384036033033364E-2"/>
                  <c:y val="6.5924341739806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9543129467096248E-2"/>
                  <c:y val="-5.3204273599229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'Всероссийские '!$A$76:$A$81</c:f>
              <c:strCache>
                <c:ptCount val="6"/>
                <c:pt idx="0">
                  <c:v>X-ая Всероссийская (с международным участием) студенческая междисциплинарная Интернет-олимпиада инновационного характера "Информационные технологии в сложных системах" В архитектуре и строительстве</c:v>
                </c:pt>
                <c:pt idx="1">
                  <c:v>Олимпиада федеральных университетов для поступающих в магистратуру  (второй этап), направление 47.04.01 Философия </c:v>
                </c:pt>
                <c:pt idx="2">
                  <c:v>Олимпиада федеральных университетов для поступающих в магистратуру  (второй этап), направление 45.04.01 Филология </c:v>
                </c:pt>
                <c:pt idx="3">
                  <c:v>Заключительный тур олимпиады для студентов "Я-профессионал" по направлению Строительство</c:v>
                </c:pt>
                <c:pt idx="4">
                  <c:v>Заключительный тур олимпиады для студентов "Я-профессионал" по направлению Горное дело</c:v>
                </c:pt>
                <c:pt idx="5">
                  <c:v>Заключительный тур олимпиады для студентов "Я-профессионал" по направлению Языкознание и литературоведение</c:v>
                </c:pt>
              </c:strCache>
            </c:strRef>
          </c:cat>
          <c:val>
            <c:numRef>
              <c:f>'Всероссийские '!$C$76:$C$81</c:f>
              <c:numCache>
                <c:formatCode>0.00%</c:formatCode>
                <c:ptCount val="6"/>
                <c:pt idx="0">
                  <c:v>6.3324538258575203E-2</c:v>
                </c:pt>
                <c:pt idx="1">
                  <c:v>2.6385224274406332E-3</c:v>
                </c:pt>
                <c:pt idx="2">
                  <c:v>2.6385224274406332E-3</c:v>
                </c:pt>
                <c:pt idx="3">
                  <c:v>1.8469656992084433E-2</c:v>
                </c:pt>
                <c:pt idx="4">
                  <c:v>3.9577836411609502E-2</c:v>
                </c:pt>
                <c:pt idx="5">
                  <c:v>4.221635883905013E-2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895039669605123"/>
          <c:y val="1.2594360860489182E-2"/>
          <c:w val="0.37116589125286797"/>
          <c:h val="0.97288422631403526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latin typeface="+mj-lt"/>
              </a:defRPr>
            </a:pPr>
            <a:r>
              <a:rPr lang="ru-RU" sz="1800" b="1" i="0" baseline="0" dirty="0">
                <a:effectLst/>
                <a:latin typeface="+mj-lt"/>
              </a:rPr>
              <a:t>Распределение количества результатов тестирования студентов по направлениям подготовки</a:t>
            </a:r>
            <a:endParaRPr lang="ru-RU" sz="1800" dirty="0">
              <a:effectLst/>
              <a:latin typeface="+mj-lt"/>
            </a:endParaRPr>
          </a:p>
        </c:rich>
      </c:tx>
      <c:layout>
        <c:manualLayout>
          <c:xMode val="edge"/>
          <c:yMode val="edge"/>
          <c:x val="0.10809481570605631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2269204520621029"/>
          <c:y val="0.16941072204098534"/>
          <c:w val="0.54916166213522066"/>
          <c:h val="0.73925144680894039"/>
        </c:manualLayout>
      </c:layout>
      <c:bar3DChart>
        <c:barDir val="bar"/>
        <c:grouping val="stack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.30605161697540323"/>
                  <c:y val="-3.6210875559281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6353621527432625"/>
                  <c:y val="-1.3310889984970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ФИЭБ!$A$15:$A$16</c:f>
              <c:strCache>
                <c:ptCount val="2"/>
                <c:pt idx="0">
                  <c:v>08.03.01 Строительство</c:v>
                </c:pt>
                <c:pt idx="1">
                  <c:v>13.03.02 Электроэнергетика и электротехника</c:v>
                </c:pt>
              </c:strCache>
            </c:strRef>
          </c:cat>
          <c:val>
            <c:numRef>
              <c:f>ФИЭБ!$B$15:$B$16</c:f>
              <c:numCache>
                <c:formatCode>General</c:formatCode>
                <c:ptCount val="2"/>
                <c:pt idx="0">
                  <c:v>6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88772608"/>
        <c:axId val="88774144"/>
        <c:axId val="0"/>
      </c:bar3DChart>
      <c:catAx>
        <c:axId val="8877260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+mj-lt"/>
              </a:defRPr>
            </a:pPr>
            <a:endParaRPr lang="ru-RU"/>
          </a:p>
        </c:txPr>
        <c:crossAx val="88774144"/>
        <c:crosses val="autoZero"/>
        <c:auto val="1"/>
        <c:lblAlgn val="ctr"/>
        <c:lblOffset val="100"/>
        <c:noMultiLvlLbl val="0"/>
      </c:catAx>
      <c:valAx>
        <c:axId val="88774144"/>
        <c:scaling>
          <c:orientation val="minMax"/>
          <c:max val="6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+mj-lt"/>
              </a:defRPr>
            </a:pPr>
            <a:endParaRPr lang="ru-RU"/>
          </a:p>
        </c:txPr>
        <c:crossAx val="88772608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b="1" i="0" baseline="0" dirty="0">
                <a:effectLst/>
                <a:latin typeface="+mj-lt"/>
              </a:rPr>
              <a:t>Доля студентов, получивших именной сертификат</a:t>
            </a:r>
            <a:endParaRPr lang="ru-RU" sz="1600" dirty="0">
              <a:effectLst/>
              <a:latin typeface="+mj-lt"/>
            </a:endParaRPr>
          </a:p>
        </c:rich>
      </c:tx>
      <c:layout>
        <c:manualLayout>
          <c:xMode val="edge"/>
          <c:yMode val="edge"/>
          <c:x val="0.12125282376032293"/>
          <c:y val="0"/>
        </c:manualLayout>
      </c:layout>
      <c:overlay val="0"/>
    </c:title>
    <c:autoTitleDeleted val="0"/>
    <c:view3D>
      <c:rotX val="30"/>
      <c:rotY val="24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31674623872201335"/>
          <c:w val="0.88036638339089079"/>
          <c:h val="0.5266220419953338"/>
        </c:manualLayout>
      </c:layout>
      <c:pie3DChart>
        <c:varyColors val="1"/>
        <c:ser>
          <c:idx val="0"/>
          <c:order val="0"/>
          <c:explosion val="50"/>
          <c:dPt>
            <c:idx val="0"/>
            <c:bubble3D val="0"/>
            <c:spPr>
              <a:solidFill>
                <a:srgbClr val="FFCC00"/>
              </a:solidFill>
            </c:spPr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3"/>
            <c:bubble3D val="0"/>
            <c:explosion val="56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6.5487050734581914E-2"/>
                  <c:y val="-6.56378092492646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0746192520079929E-2"/>
                  <c:y val="-4.05795554879867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9.9218240226829263E-2"/>
                  <c:y val="-0.109361752202971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ФИЭБ!$A$23:$A$26</c:f>
              <c:strCache>
                <c:ptCount val="4"/>
                <c:pt idx="0">
                  <c:v>Золотой сертификат</c:v>
                </c:pt>
                <c:pt idx="1">
                  <c:v>Серебряный сертификат</c:v>
                </c:pt>
                <c:pt idx="2">
                  <c:v>Бронзовый сертификат</c:v>
                </c:pt>
                <c:pt idx="3">
                  <c:v>Сертификат участника</c:v>
                </c:pt>
              </c:strCache>
            </c:strRef>
          </c:cat>
          <c:val>
            <c:numRef>
              <c:f>ФИЭБ!$C$23:$C$26</c:f>
              <c:numCache>
                <c:formatCode>0%</c:formatCode>
                <c:ptCount val="4"/>
                <c:pt idx="0">
                  <c:v>0</c:v>
                </c:pt>
                <c:pt idx="1">
                  <c:v>9.0909090909090912E-2</c:v>
                </c:pt>
                <c:pt idx="2">
                  <c:v>9.0909090909090912E-2</c:v>
                </c:pt>
                <c:pt idx="3">
                  <c:v>0.81818181818181823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7179200459208237"/>
          <c:y val="0.21254473187189726"/>
          <c:w val="0.26623541828685704"/>
          <c:h val="0.69502455092456394"/>
        </c:manualLayout>
      </c:layout>
      <c:overlay val="0"/>
      <c:txPr>
        <a:bodyPr/>
        <a:lstStyle/>
        <a:p>
          <a:pPr rtl="0">
            <a:defRPr sz="120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 smtClean="0">
                <a:effectLst/>
                <a:latin typeface="Calibri" pitchFamily="34" charset="0"/>
              </a:rPr>
              <a:t>36</a:t>
            </a:r>
            <a:r>
              <a:rPr lang="ru-RU" sz="1800" b="1" i="0" baseline="0" dirty="0" smtClean="0">
                <a:effectLst/>
                <a:latin typeface="Calibri" pitchFamily="34" charset="0"/>
              </a:rPr>
              <a:t>,9</a:t>
            </a:r>
            <a:r>
              <a:rPr lang="en-US" sz="1800" b="1" i="0" baseline="0" dirty="0" smtClean="0">
                <a:effectLst/>
                <a:latin typeface="Calibri" pitchFamily="34" charset="0"/>
              </a:rPr>
              <a:t>4</a:t>
            </a:r>
            <a:r>
              <a:rPr lang="ru-RU" sz="1800" b="1" i="0" baseline="0" dirty="0" smtClean="0">
                <a:effectLst/>
              </a:rPr>
              <a:t>% от общего количества студентов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1.6154082053325573E-2"/>
          <c:y val="7.403155479295167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584443785403852E-5"/>
          <c:y val="0.15583813182718448"/>
          <c:w val="0.54030096288658469"/>
          <c:h val="0.7605320592009016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2098091029371393E-2"/>
                  <c:y val="7.5726170115688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344712846415215E-3"/>
                  <c:y val="1.713658604174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3048747567992904E-2"/>
                  <c:y val="6.1970085458123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876260764414606E-2"/>
                  <c:y val="-1.9656523004834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multiLvlStrRef>
              <c:f>Международные!$A$120:$B$128</c:f>
              <c:multiLvlStrCache>
                <c:ptCount val="9"/>
                <c:lvl>
                  <c:pt idx="0">
                    <c:v>История России</c:v>
                  </c:pt>
                  <c:pt idx="1">
                    <c:v>Русский язык</c:v>
                  </c:pt>
                  <c:pt idx="2">
                    <c:v>Философия</c:v>
                  </c:pt>
                  <c:pt idx="6">
                    <c:v>Физика</c:v>
                  </c:pt>
                  <c:pt idx="7">
                    <c:v>Информатика</c:v>
                  </c:pt>
                  <c:pt idx="8">
                    <c:v>Сопротивление материалов</c:v>
                  </c:pt>
                </c:lvl>
                <c:lvl>
                  <c:pt idx="0">
                    <c:v>Открытые международные студенческие Интернет-Олимпиады 2019-2020</c:v>
                  </c:pt>
                  <c:pt idx="3">
                    <c:v>Международный инженерный чемпионат "Case-in" лига "Горное дело"</c:v>
                  </c:pt>
                  <c:pt idx="4">
                    <c:v>Международный инженерный чемпионат "Case-in" лига "Электроэнергетика и электротехника"</c:v>
                  </c:pt>
                  <c:pt idx="5">
                    <c:v>Студенческая международная научная квиз - олимпиада исторических задач «Все сделанное для Победы!», посвященная 75-летию Великой Отечественной войне (1941-1945)</c:v>
                  </c:pt>
                  <c:pt idx="6">
                    <c:v>Открытые международные студенческие Интернет-Олимпиады 2019-2020</c:v>
                  </c:pt>
                </c:lvl>
              </c:multiLvlStrCache>
            </c:multiLvlStrRef>
          </c:cat>
          <c:val>
            <c:numRef>
              <c:f>Международные!$D$120:$D$128</c:f>
              <c:numCache>
                <c:formatCode>0.00%</c:formatCode>
                <c:ptCount val="9"/>
                <c:pt idx="0">
                  <c:v>5.2770448548812667E-2</c:v>
                </c:pt>
                <c:pt idx="1">
                  <c:v>5.5408970976253295E-2</c:v>
                </c:pt>
                <c:pt idx="2">
                  <c:v>3.1662269129287601E-2</c:v>
                </c:pt>
                <c:pt idx="3">
                  <c:v>2.1108179419525065E-2</c:v>
                </c:pt>
                <c:pt idx="4">
                  <c:v>2.1108179419525065E-2</c:v>
                </c:pt>
                <c:pt idx="5">
                  <c:v>5.8047493403693931E-2</c:v>
                </c:pt>
                <c:pt idx="6">
                  <c:v>7.6517150395778361E-2</c:v>
                </c:pt>
                <c:pt idx="7">
                  <c:v>4.221635883905013E-2</c:v>
                </c:pt>
                <c:pt idx="8">
                  <c:v>1.0554089709762533E-2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2732375466086867"/>
          <c:y val="1.7326697192097243E-2"/>
          <c:w val="0.47114069574350315"/>
          <c:h val="0.98267330280790277"/>
        </c:manualLayout>
      </c:layout>
      <c:overlay val="0"/>
      <c:txPr>
        <a:bodyPr/>
        <a:lstStyle/>
        <a:p>
          <a:pPr>
            <a:defRPr sz="120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081989247311823E-2"/>
          <c:y val="9.3560891987829048E-2"/>
          <c:w val="0.47998230286738353"/>
          <c:h val="0.77052224577802142"/>
        </c:manualLayout>
      </c:layout>
      <c:pieChart>
        <c:varyColors val="1"/>
        <c:ser>
          <c:idx val="0"/>
          <c:order val="0"/>
          <c:explosion val="25"/>
          <c:dPt>
            <c:idx val="4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6.3286182359392568E-2"/>
                  <c:y val="-1.676785037336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651828098621343"/>
                  <c:y val="8.945825491179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991550158440234"/>
                  <c:y val="7.8754089685709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3109234991307808"/>
                  <c:y val="-9.5272028717570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947323357280789"/>
                  <c:y val="-8.7520552650916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197313886922554E-2"/>
                  <c:y val="-4.4654754374282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(Международные!$B$90:$B$92;Международные!$B$94:$B$96)</c:f>
              <c:strCache>
                <c:ptCount val="6"/>
                <c:pt idx="0">
                  <c:v>История России</c:v>
                </c:pt>
                <c:pt idx="1">
                  <c:v>Русский язык</c:v>
                </c:pt>
                <c:pt idx="2">
                  <c:v>Философия</c:v>
                </c:pt>
                <c:pt idx="3">
                  <c:v>Математика</c:v>
                </c:pt>
                <c:pt idx="4">
                  <c:v>Информатика</c:v>
                </c:pt>
                <c:pt idx="5">
                  <c:v>Экономика</c:v>
                </c:pt>
              </c:strCache>
            </c:strRef>
          </c:cat>
          <c:val>
            <c:numRef>
              <c:f>(Международные!$D$90:$D$92;Международные!$D$94:$D$96)</c:f>
              <c:numCache>
                <c:formatCode>0.00%</c:formatCode>
                <c:ptCount val="6"/>
                <c:pt idx="0">
                  <c:v>1.4778325123152709E-2</c:v>
                </c:pt>
                <c:pt idx="1">
                  <c:v>4.9261083743842367E-2</c:v>
                </c:pt>
                <c:pt idx="2">
                  <c:v>4.1871921182266007E-2</c:v>
                </c:pt>
                <c:pt idx="3">
                  <c:v>5.6650246305418719E-2</c:v>
                </c:pt>
                <c:pt idx="4">
                  <c:v>2.4630541871921183E-2</c:v>
                </c:pt>
                <c:pt idx="5">
                  <c:v>1.2315270935960592E-2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50"/>
      </c:pieChart>
    </c:plotArea>
    <c:legend>
      <c:legendPos val="r"/>
      <c:layout>
        <c:manualLayout>
          <c:xMode val="edge"/>
          <c:yMode val="edge"/>
          <c:x val="0.57169615880603575"/>
          <c:y val="0.12061370740858374"/>
          <c:w val="0.33033400537634411"/>
          <c:h val="0.71017955151586565"/>
        </c:manualLayout>
      </c:layout>
      <c:overlay val="0"/>
      <c:txPr>
        <a:bodyPr/>
        <a:lstStyle/>
        <a:p>
          <a:pPr rtl="0">
            <a:defRPr sz="160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195575719273443E-2"/>
          <c:y val="6.25E-2"/>
          <c:w val="0.50935847747335905"/>
          <c:h val="0.82095134590780228"/>
        </c:manualLayout>
      </c:layout>
      <c:pieChart>
        <c:varyColors val="1"/>
        <c:ser>
          <c:idx val="0"/>
          <c:order val="0"/>
          <c:explosion val="25"/>
          <c:dPt>
            <c:idx val="4"/>
            <c:bubble3D val="0"/>
            <c:spPr>
              <a:solidFill>
                <a:srgbClr val="FFFF00"/>
              </a:solidFill>
            </c:spPr>
          </c:dPt>
          <c:dLbls>
            <c:dLbl>
              <c:idx val="2"/>
              <c:layout>
                <c:manualLayout>
                  <c:x val="-0.11281351252410934"/>
                  <c:y val="6.0308935207915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8306449556606644E-2"/>
                  <c:y val="-4.1814350376839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(Международные!$B$120:$B$122;Международные!$B$124:$B$126)</c:f>
              <c:strCache>
                <c:ptCount val="6"/>
                <c:pt idx="0">
                  <c:v>История России</c:v>
                </c:pt>
                <c:pt idx="1">
                  <c:v>Русский язык</c:v>
                </c:pt>
                <c:pt idx="2">
                  <c:v>Философия</c:v>
                </c:pt>
                <c:pt idx="3">
                  <c:v>Физика</c:v>
                </c:pt>
                <c:pt idx="4">
                  <c:v>Информатика</c:v>
                </c:pt>
                <c:pt idx="5">
                  <c:v>Сопротивление материалов</c:v>
                </c:pt>
              </c:strCache>
            </c:strRef>
          </c:cat>
          <c:val>
            <c:numRef>
              <c:f>(Международные!$D$120:$D$122;Международные!$D$124:$D$126)</c:f>
              <c:numCache>
                <c:formatCode>0.00%</c:formatCode>
                <c:ptCount val="6"/>
                <c:pt idx="0">
                  <c:v>5.2770448548812667E-2</c:v>
                </c:pt>
                <c:pt idx="1">
                  <c:v>5.5408970976253295E-2</c:v>
                </c:pt>
                <c:pt idx="2">
                  <c:v>3.1662269129287601E-2</c:v>
                </c:pt>
                <c:pt idx="3">
                  <c:v>7.6517150395778361E-2</c:v>
                </c:pt>
                <c:pt idx="4">
                  <c:v>4.221635883905013E-2</c:v>
                </c:pt>
                <c:pt idx="5">
                  <c:v>1.0554089709762533E-2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50"/>
      </c:pieChart>
    </c:plotArea>
    <c:legend>
      <c:legendPos val="r"/>
      <c:layout>
        <c:manualLayout>
          <c:xMode val="edge"/>
          <c:yMode val="edge"/>
          <c:x val="0.60305822121767894"/>
          <c:y val="0.14402745573072526"/>
          <c:w val="0.35935488042312236"/>
          <c:h val="0.6891875365102802"/>
        </c:manualLayout>
      </c:layout>
      <c:overlay val="0"/>
      <c:txPr>
        <a:bodyPr/>
        <a:lstStyle/>
        <a:p>
          <a:pPr>
            <a:defRPr sz="160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341427223717143E-2"/>
          <c:y val="0.20530077554735635"/>
          <c:w val="0.4737611545986416"/>
          <c:h val="0.49038435300561145"/>
        </c:manualLayout>
      </c:layout>
      <c:pie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Lbls>
            <c:dLbl>
              <c:idx val="4"/>
              <c:layout>
                <c:manualLayout>
                  <c:x val="8.8649723604012784E-2"/>
                  <c:y val="-5.9151566005336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(Международные!$B$91:$B$92;Международные!$B$94:$B$96)</c:f>
              <c:strCache>
                <c:ptCount val="5"/>
                <c:pt idx="0">
                  <c:v>Русский язык</c:v>
                </c:pt>
                <c:pt idx="1">
                  <c:v>Философия</c:v>
                </c:pt>
                <c:pt idx="2">
                  <c:v>Математика</c:v>
                </c:pt>
                <c:pt idx="3">
                  <c:v>Информатика</c:v>
                </c:pt>
                <c:pt idx="4">
                  <c:v>Экономика</c:v>
                </c:pt>
              </c:strCache>
            </c:strRef>
          </c:cat>
          <c:val>
            <c:numRef>
              <c:f>(Международные!$G$91:$G$92;Международные!$G$94:$G$96)</c:f>
              <c:numCache>
                <c:formatCode>0.00%</c:formatCode>
                <c:ptCount val="5"/>
                <c:pt idx="0">
                  <c:v>9.852216748768473E-3</c:v>
                </c:pt>
                <c:pt idx="1">
                  <c:v>9.852216748768473E-3</c:v>
                </c:pt>
                <c:pt idx="2">
                  <c:v>9.852216748768473E-3</c:v>
                </c:pt>
                <c:pt idx="3">
                  <c:v>9.852216748768473E-3</c:v>
                </c:pt>
                <c:pt idx="4">
                  <c:v>2.4630541871921183E-3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50"/>
      </c:pieChart>
    </c:plotArea>
    <c:legend>
      <c:legendPos val="r"/>
      <c:layout>
        <c:manualLayout>
          <c:xMode val="edge"/>
          <c:yMode val="edge"/>
          <c:x val="0.59354021869509788"/>
          <c:y val="0.17574874721522171"/>
          <c:w val="0.33471634036896086"/>
          <c:h val="0.64850250556955658"/>
        </c:manualLayout>
      </c:layout>
      <c:overlay val="0"/>
      <c:txPr>
        <a:bodyPr/>
        <a:lstStyle/>
        <a:p>
          <a:pPr rtl="0">
            <a:defRPr sz="160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72637795275589"/>
          <c:y val="0.19192704433806873"/>
          <c:w val="0.47694706911636048"/>
          <c:h val="0.6583211768740671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Pt>
            <c:idx val="2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chemeClr val="accent4"/>
              </a:solidFill>
            </c:spPr>
          </c:dPt>
          <c:dLbls>
            <c:dLbl>
              <c:idx val="2"/>
              <c:layout>
                <c:manualLayout>
                  <c:x val="-0.11927602799650043"/>
                  <c:y val="-4.5450867777976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663024934383201"/>
                  <c:y val="-0.11942241924810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(Международные!$B$120:$B$122,Международные!$B$126:$B$128)</c:f>
              <c:strCache>
                <c:ptCount val="6"/>
                <c:pt idx="0">
                  <c:v>История России</c:v>
                </c:pt>
                <c:pt idx="1">
                  <c:v>Русский язык</c:v>
                </c:pt>
                <c:pt idx="2">
                  <c:v>Философия</c:v>
                </c:pt>
                <c:pt idx="3">
                  <c:v>Физика</c:v>
                </c:pt>
                <c:pt idx="4">
                  <c:v>Информатика</c:v>
                </c:pt>
                <c:pt idx="5">
                  <c:v>Сопротивление материалов</c:v>
                </c:pt>
              </c:strCache>
            </c:strRef>
          </c:cat>
          <c:val>
            <c:numRef>
              <c:f>(Международные!$G$120:$G$122,Международные!$G$126:$G$128)</c:f>
              <c:numCache>
                <c:formatCode>0.00%</c:formatCode>
                <c:ptCount val="6"/>
                <c:pt idx="0">
                  <c:v>1.5831134564643801E-2</c:v>
                </c:pt>
                <c:pt idx="1">
                  <c:v>1.3192612137203167E-2</c:v>
                </c:pt>
                <c:pt idx="2">
                  <c:v>5.2770448548812663E-3</c:v>
                </c:pt>
                <c:pt idx="3">
                  <c:v>7.9155672823219003E-3</c:v>
                </c:pt>
                <c:pt idx="4">
                  <c:v>1.0554089709762533E-2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50"/>
      </c:pieChart>
    </c:plotArea>
    <c:legend>
      <c:legendPos val="r"/>
      <c:layout>
        <c:manualLayout>
          <c:xMode val="edge"/>
          <c:yMode val="edge"/>
          <c:x val="0.61928871391076112"/>
          <c:y val="0.12888332455814089"/>
          <c:w val="0.36404461942257216"/>
          <c:h val="0.72689689068364383"/>
        </c:manualLayout>
      </c:layout>
      <c:overlay val="0"/>
      <c:txPr>
        <a:bodyPr/>
        <a:lstStyle/>
        <a:p>
          <a:pPr rtl="0">
            <a:defRPr sz="1600"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79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07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1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26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11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66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481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89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97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25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40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2CBFA-7413-4114-B65C-786DE2176B8B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6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30213" y="1125538"/>
            <a:ext cx="8713787" cy="33829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1"/>
                </a:solidFill>
              </a:rPr>
              <a:t>АНАЛИЗ УЧАСТИЯ СТУДЕНТОВ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 ТИ (Ф) СВФУ В ПРЕДМЕТНЫХ ОЛИМПИАДАХ РАЗЛИЧНОГО УРОВНЯ В 2019-2020 УЧЕБНОМ ГОДУ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8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580112" y="0"/>
            <a:ext cx="3472185" cy="527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1600" b="1" dirty="0" smtClean="0">
                <a:solidFill>
                  <a:schemeClr val="tx1"/>
                </a:solidFill>
              </a:rPr>
              <a:t>ПРОДОЛЖЕНИЕ ТАБЛИЦЫ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751376"/>
              </p:ext>
            </p:extLst>
          </p:nvPr>
        </p:nvGraphicFramePr>
        <p:xfrm>
          <a:off x="195313" y="404664"/>
          <a:ext cx="8856984" cy="622467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20303"/>
                <a:gridCol w="864096"/>
                <a:gridCol w="288032"/>
                <a:gridCol w="375841"/>
                <a:gridCol w="848295"/>
                <a:gridCol w="288032"/>
                <a:gridCol w="360040"/>
                <a:gridCol w="1008112"/>
                <a:gridCol w="1800200"/>
                <a:gridCol w="2104033"/>
              </a:tblGrid>
              <a:tr h="114188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Наименование олимпиады</a:t>
                      </a:r>
                      <a:endParaRPr kumimoji="0" lang="ru-RU" sz="12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Дисциплина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1 тур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Дата проведения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2 тур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Дата проведения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Ф.И.О., уч. группа участников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Результаты олимпиады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</a:tr>
              <a:tr h="190924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Открытые международные студенческие Интернет-Олимпиады 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2019-2020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+mj-lt"/>
                        </a:rPr>
                        <a:t>Физика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7,65%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ноября 2019 -27 марта 2020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kumimoji="0"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0,79%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марта 2020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БП-ЭО-19: Гриневич В.А.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БП-ПГС-19: Костюкова Ю.С.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С-ГД-19: Тюрин С.А. 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С-ГД-19: Тюрин С.А. - сертификат участника 2 тура; </a:t>
                      </a:r>
                    </a:p>
                    <a:p>
                      <a:pPr algn="l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БП-ПГС-19: Костюкова Ю.С. - сертификат участника 2 тура; </a:t>
                      </a:r>
                    </a:p>
                    <a:p>
                      <a:pPr algn="l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БП-ЭО-19: Гриневич В.А.- сертификат участника 2 тура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637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j-lt"/>
                        </a:rPr>
                        <a:t>Информатика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4,22%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ноября 2019 - 24 апреля 2020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1,06%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 апреля 2020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БА-ПМ-17:  Баженов К.О.,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Жакшыбек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А.,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Абадаева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Г.Н. 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БП-ЭО-19: Гриневич В.А. 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БА-ПМ-17: </a:t>
                      </a: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Баженов К.О.- сертификат участника 2 тура; </a:t>
                      </a:r>
                    </a:p>
                    <a:p>
                      <a:pPr algn="l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Жакшыбек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А.-сертификат участника 2 тура;</a:t>
                      </a:r>
                    </a:p>
                    <a:p>
                      <a:pPr algn="l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Абадаева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Г.Н. - сертификат участника 2 тура; </a:t>
                      </a:r>
                    </a:p>
                    <a:p>
                      <a:pPr algn="l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БП-ЭО-19: Гриневич В.А. -сертификат участника 2 тура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009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+mj-lt"/>
                        </a:rPr>
                        <a:t>Сопротивление материалов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1,06%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 ноября 2019 -16 марта 2020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24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444208" y="116632"/>
            <a:ext cx="2608089" cy="410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1600" b="1" dirty="0" smtClean="0">
                <a:solidFill>
                  <a:schemeClr val="tx1"/>
                </a:solidFill>
              </a:rPr>
              <a:t>ПРОДОЛЖЕНИЕ ТАБЛИЦЫ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94385"/>
              </p:ext>
            </p:extLst>
          </p:nvPr>
        </p:nvGraphicFramePr>
        <p:xfrm>
          <a:off x="195313" y="476672"/>
          <a:ext cx="8856984" cy="60486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84399"/>
                <a:gridCol w="288032"/>
                <a:gridCol w="375841"/>
                <a:gridCol w="848295"/>
                <a:gridCol w="288032"/>
                <a:gridCol w="360040"/>
                <a:gridCol w="720080"/>
                <a:gridCol w="2088232"/>
                <a:gridCol w="2104033"/>
              </a:tblGrid>
              <a:tr h="94985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Наименование олимпиады</a:t>
                      </a:r>
                      <a:endParaRPr kumimoji="0" lang="ru-RU" sz="12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1 тур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Дата проведения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2 тур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Дата проведения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Ф.И.О., уч. группа участников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Результаты олимпиады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</a:tr>
              <a:tr h="5098814">
                <a:tc>
                  <a:txBody>
                    <a:bodyPr/>
                    <a:lstStyle/>
                    <a:p>
                      <a:pPr algn="ctr" fontAlgn="t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Студенческая международная научная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квиз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- олимпиада исторических задач «Все сделанное для Победы!», посвященная 75-летию Великой Отечественной войне (1941-1945)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5,80%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7-9 мая 2020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курс, группа БА-ПО-19: Алешина Т.С.,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Гежа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Д.Д., Иванова О.С.,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Раздобреева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А.М., Степанова А.В., Федотова А.И.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курс, группа БА-НО-18: Воронкова Ю.Р., Дворянинова С.Н.,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Дулесова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А.С.,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Ковбаса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Ю. А., Новикова В.С.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Журавлева Д. А., </a:t>
                      </a: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Савельева Ю. С.,</a:t>
                      </a:r>
                      <a:r>
                        <a:rPr kumimoji="0" lang="ru-RU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Таркова</a:t>
                      </a: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В. Ю.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курс, группа БА-НО-17: Богомолова Е.А., Сафарова Н.А., Сотникова К.Е.,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Хлобыстина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Д.В.</a:t>
                      </a:r>
                    </a:p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Лапаев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Н.С.,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Машкова А.А., 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Мирзаянова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Р.Р.,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Никифорова В.В.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группа БА-НО-18: Журавлева Дарья Алексеевна -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диплом победителя; </a:t>
                      </a:r>
                      <a:endParaRPr lang="ru-RU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Таркова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Виталина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Юрьевна -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диплом победителя; </a:t>
                      </a:r>
                      <a:endParaRPr lang="ru-RU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Савельева Юлия Сергеевна -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диплом победителя;</a:t>
                      </a:r>
                      <a:endParaRPr lang="ru-RU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группа БА-НО-17: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Лапаев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Никита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Сергеевич -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диплом победителя</a:t>
                      </a:r>
                      <a:r>
                        <a:rPr lang="ru-RU" sz="12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;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Машкова Арина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Андреевна -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диплом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победителя; </a:t>
                      </a:r>
                      <a:endParaRPr lang="ru-RU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Мирзаянова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Рената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Рустемовна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диплом победителя.</a:t>
                      </a:r>
                      <a:endParaRPr lang="ru-RU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330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2595" y="0"/>
            <a:ext cx="9036050" cy="105273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</a:rPr>
              <a:t>ДОЛЯ СТУДЕНТОВ, УЧАСТВУЮЩИХ В</a:t>
            </a:r>
            <a:r>
              <a:rPr lang="en-US" sz="2800" b="1" dirty="0" smtClean="0">
                <a:solidFill>
                  <a:schemeClr val="tx1"/>
                </a:solidFill>
                <a:latin typeface="Calibri" pitchFamily="34" charset="0"/>
              </a:rPr>
              <a:t> МЕЖДУНАРОДНЫХ</a:t>
            </a: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</a:rPr>
              <a:t> ОЛИМПИАДАХ ЗА 2019-2020 УЧ. ГОД</a:t>
            </a:r>
            <a:endParaRPr lang="ru-RU" sz="2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898977"/>
              </p:ext>
            </p:extLst>
          </p:nvPr>
        </p:nvGraphicFramePr>
        <p:xfrm>
          <a:off x="251519" y="881336"/>
          <a:ext cx="8807125" cy="586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4689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7235825" cy="55086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ДОЛЯ СТУДЕНТОВ, УЧАСТВОВАВШИХ В </a:t>
            </a:r>
            <a:r>
              <a:rPr lang="en-US" sz="2800" b="1" dirty="0" smtClean="0">
                <a:solidFill>
                  <a:schemeClr val="tx1"/>
                </a:solidFill>
              </a:rPr>
              <a:t>I</a:t>
            </a:r>
            <a:r>
              <a:rPr lang="ru-RU" sz="2800" b="1" dirty="0" smtClean="0">
                <a:solidFill>
                  <a:schemeClr val="tx1"/>
                </a:solidFill>
              </a:rPr>
              <a:t> ТУРЕ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903040"/>
            <a:ext cx="43204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prstClr val="black"/>
                </a:solidFill>
              </a:rPr>
              <a:t>2018-2019 учебный год:</a:t>
            </a:r>
          </a:p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1600" b="1" dirty="0">
              <a:solidFill>
                <a:prstClr val="black"/>
              </a:solidFill>
            </a:endParaRPr>
          </a:p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prstClr val="black"/>
                </a:solidFill>
              </a:rPr>
              <a:t>19,95% от общего количества студентов</a:t>
            </a: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9383431"/>
              </p:ext>
            </p:extLst>
          </p:nvPr>
        </p:nvGraphicFramePr>
        <p:xfrm>
          <a:off x="180008" y="1844824"/>
          <a:ext cx="4464000" cy="4497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44008" y="908029"/>
            <a:ext cx="43204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2019-2020 </a:t>
            </a:r>
            <a:r>
              <a:rPr lang="ru-RU" sz="1600" b="1" dirty="0">
                <a:solidFill>
                  <a:prstClr val="black"/>
                </a:solidFill>
              </a:rPr>
              <a:t>учебный год:</a:t>
            </a:r>
          </a:p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1600" b="1" dirty="0">
              <a:solidFill>
                <a:prstClr val="black"/>
              </a:solidFill>
            </a:endParaRPr>
          </a:p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26,91% </a:t>
            </a:r>
            <a:r>
              <a:rPr lang="ru-RU" sz="1600" b="1" dirty="0">
                <a:solidFill>
                  <a:prstClr val="black"/>
                </a:solidFill>
              </a:rPr>
              <a:t>от общего количества студентов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1686578"/>
              </p:ext>
            </p:extLst>
          </p:nvPr>
        </p:nvGraphicFramePr>
        <p:xfrm>
          <a:off x="4572000" y="1916832"/>
          <a:ext cx="439248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707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7200900" cy="57626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ДОЛЯ СТУДЕНТОВ, ПРОШЕДШИХ ВО </a:t>
            </a:r>
            <a:r>
              <a:rPr lang="en-US" sz="2800" b="1" dirty="0" smtClean="0">
                <a:solidFill>
                  <a:schemeClr val="tx1"/>
                </a:solidFill>
              </a:rPr>
              <a:t>II</a:t>
            </a:r>
            <a:r>
              <a:rPr lang="ru-RU" sz="2800" b="1" dirty="0" smtClean="0">
                <a:solidFill>
                  <a:schemeClr val="tx1"/>
                </a:solidFill>
              </a:rPr>
              <a:t> ТУР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9347" y="1124744"/>
            <a:ext cx="43204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prstClr val="black"/>
                </a:solidFill>
              </a:rPr>
              <a:t>2018-2019 учебный год: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1600" b="1" dirty="0">
              <a:solidFill>
                <a:prstClr val="black"/>
              </a:solidFill>
            </a:endParaRP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prstClr val="black"/>
                </a:solidFill>
              </a:rPr>
              <a:t>4,19% от общего количества студентов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3581909"/>
              </p:ext>
            </p:extLst>
          </p:nvPr>
        </p:nvGraphicFramePr>
        <p:xfrm>
          <a:off x="374545" y="2276872"/>
          <a:ext cx="424847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44008" y="1124744"/>
            <a:ext cx="43204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2019-2020 </a:t>
            </a:r>
            <a:r>
              <a:rPr lang="ru-RU" sz="1600" b="1" dirty="0">
                <a:solidFill>
                  <a:prstClr val="black"/>
                </a:solidFill>
              </a:rPr>
              <a:t>учебный год: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1600" b="1" dirty="0">
              <a:solidFill>
                <a:prstClr val="black"/>
              </a:solidFill>
            </a:endParaRP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5,28% </a:t>
            </a:r>
            <a:r>
              <a:rPr lang="ru-RU" sz="1600" b="1" dirty="0">
                <a:solidFill>
                  <a:prstClr val="black"/>
                </a:solidFill>
              </a:rPr>
              <a:t>от общего количества студентов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1257572"/>
              </p:ext>
            </p:extLst>
          </p:nvPr>
        </p:nvGraphicFramePr>
        <p:xfrm>
          <a:off x="4644008" y="2492896"/>
          <a:ext cx="432048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26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7596188" cy="62071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УЧАСТИЕ В ИНТЕРНЕТ-ОЛИМПИАДАХ ЗА 5 ЛЕТ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827287"/>
              </p:ext>
            </p:extLst>
          </p:nvPr>
        </p:nvGraphicFramePr>
        <p:xfrm>
          <a:off x="179512" y="908720"/>
          <a:ext cx="87849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560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40960" cy="105425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КОЛИЧЕСТВО ПРИЗЕРОВ ОТКРЫТОЙ МЕЖДУНАРОДНОЙ ИНТЕРНЕТ-ОЛИМПИАДЫ В ДИНАМИКЕ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286592"/>
              </p:ext>
            </p:extLst>
          </p:nvPr>
        </p:nvGraphicFramePr>
        <p:xfrm>
          <a:off x="251519" y="1916832"/>
          <a:ext cx="8712970" cy="388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3192"/>
                <a:gridCol w="611481"/>
                <a:gridCol w="1072498"/>
                <a:gridCol w="1126656"/>
                <a:gridCol w="632393"/>
                <a:gridCol w="1244968"/>
                <a:gridCol w="1214340"/>
                <a:gridCol w="1023537"/>
                <a:gridCol w="943905"/>
              </a:tblGrid>
              <a:tr h="3888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</a:rPr>
                        <a:t>2012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</a:rPr>
                        <a:t>2013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</a:rPr>
                        <a:t>2014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</a:rPr>
                        <a:t>2015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</a:rPr>
                        <a:t>2016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</a:rPr>
                        <a:t>2017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</a:rPr>
                        <a:t>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</a:rPr>
                        <a:t>2019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49958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 бронзовые медали</a:t>
                      </a:r>
                      <a:endParaRPr lang="ru-RU" sz="1600" b="1" i="0" u="none" strike="noStrike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600" b="1" i="0" u="none" strike="noStrike" baseline="0" dirty="0">
                        <a:solidFill>
                          <a:srgbClr val="FFCC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 smtClean="0">
                          <a:effectLst/>
                        </a:rPr>
                        <a:t>0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600" b="1" i="0" u="none" strike="noStrike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 бронзовые медали</a:t>
                      </a:r>
                      <a:endParaRPr lang="ru-RU" sz="1600" b="1" i="0" u="none" strike="noStrike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 серебряная медаль</a:t>
                      </a:r>
                      <a:r>
                        <a:rPr lang="ru-RU" sz="1600" b="1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/>
                      </a:r>
                      <a:br>
                        <a:rPr lang="ru-RU" sz="1600" b="1" u="none" strike="noStrike" dirty="0" smtClean="0">
                          <a:effectLst/>
                        </a:rPr>
                      </a:br>
                      <a:r>
                        <a:rPr lang="ru-RU" sz="1600" b="1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 бронзовые медали</a:t>
                      </a:r>
                      <a:r>
                        <a:rPr lang="ru-RU" sz="1600" b="1" u="none" strike="noStrike" dirty="0" smtClean="0">
                          <a:effectLst/>
                        </a:rPr>
                        <a:t/>
                      </a:r>
                      <a:br>
                        <a:rPr lang="ru-RU" sz="1600" b="1" u="none" strike="noStrike" dirty="0" smtClean="0">
                          <a:effectLst/>
                        </a:rPr>
                      </a:b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600" b="1" i="0" u="none" strike="noStrike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 smtClean="0">
                          <a:effectLst/>
                        </a:rPr>
                        <a:t>0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 серебряные медали</a:t>
                      </a:r>
                    </a:p>
                    <a:p>
                      <a:pPr algn="ctr" fontAlgn="ctr"/>
                      <a:endParaRPr lang="ru-RU" sz="16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</a:rPr>
                        <a:t> </a:t>
                      </a:r>
                      <a:r>
                        <a:rPr lang="ru-RU" sz="1600" b="1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 бронзовые медали</a:t>
                      </a:r>
                      <a:endParaRPr lang="ru-RU" sz="1600" b="1" i="0" u="none" strike="noStrike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baseline="0" dirty="0" smtClean="0">
                          <a:solidFill>
                            <a:srgbClr val="FFCC00"/>
                          </a:solidFill>
                          <a:effectLst/>
                        </a:rPr>
                        <a:t>1 золотая медаль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baseline="0" dirty="0" smtClean="0">
                        <a:solidFill>
                          <a:srgbClr val="FFCC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600" b="1" u="none" strike="noStrike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 серебряные медали</a:t>
                      </a:r>
                      <a:endParaRPr lang="ru-RU" sz="1600" b="1" u="none" strike="noStrike" dirty="0" smtClean="0">
                        <a:effectLst/>
                      </a:endParaRPr>
                    </a:p>
                    <a:p>
                      <a:pPr algn="ctr" fontAlgn="ctr"/>
                      <a:endParaRPr lang="ru-RU" sz="16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600" b="1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 бронзовые медали </a:t>
                      </a:r>
                      <a:endParaRPr lang="ru-RU" sz="1600" b="1" i="0" u="none" strike="noStrike" baseline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600" b="1" i="0" u="none" strike="noStrike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baseline="0" dirty="0" smtClean="0">
                          <a:solidFill>
                            <a:srgbClr val="FFCC00"/>
                          </a:solidFill>
                          <a:effectLst/>
                        </a:rPr>
                        <a:t>1 золотая медаль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u="none" strike="noStrike" baseline="0" dirty="0" smtClean="0">
                        <a:solidFill>
                          <a:srgbClr val="FFCC00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 серебряная медаль</a:t>
                      </a:r>
                      <a:r>
                        <a:rPr lang="ru-RU" sz="1600" b="1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endParaRPr lang="ru-RU" sz="1600" b="1" i="0" u="none" strike="noStrike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</a:rPr>
                        <a:t>1 серебряная медаль</a:t>
                      </a:r>
                    </a:p>
                    <a:p>
                      <a:pPr algn="ctr" fontAlgn="ctr"/>
                      <a:r>
                        <a:rPr lang="ru-RU" sz="1600" b="1" i="0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600" b="1" i="0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 бронзовые медали</a:t>
                      </a:r>
                      <a:endParaRPr lang="ru-RU" sz="1600" b="1" i="0" u="none" strike="noStrike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70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4680520" cy="62220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ПРОЕКТ ПОСТАНОВЛЕНИЯ: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352928" cy="547260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1. Информацию принять к сведению.</a:t>
            </a:r>
          </a:p>
          <a:p>
            <a:pPr algn="just"/>
            <a:r>
              <a:rPr lang="ru-RU" dirty="0" smtClean="0"/>
              <a:t>2. Вед. программисту УМО и кафедрам: расширить перечень олимпиад всероссийского и международного уровня с очным участием.</a:t>
            </a:r>
          </a:p>
          <a:p>
            <a:pPr algn="just"/>
            <a:r>
              <a:rPr lang="ru-RU" dirty="0" smtClean="0"/>
              <a:t>3. Кафедрам: заложить финансовые средства, связанные </a:t>
            </a:r>
            <a:r>
              <a:rPr lang="ru-RU" dirty="0"/>
              <a:t>с </a:t>
            </a:r>
            <a:r>
              <a:rPr lang="ru-RU" dirty="0" smtClean="0"/>
              <a:t>расходами на очное участие в олимпиадах, в плане ФХД на 2021 г.  </a:t>
            </a:r>
            <a:r>
              <a:rPr lang="ru-RU" dirty="0"/>
              <a:t>Готовить </a:t>
            </a:r>
            <a:r>
              <a:rPr lang="ru-RU" dirty="0" smtClean="0"/>
              <a:t>студентов к участию в олимпиадах в рамках факультативных дисциплин.</a:t>
            </a:r>
          </a:p>
          <a:p>
            <a:pPr algn="just"/>
            <a:r>
              <a:rPr lang="ru-RU" dirty="0"/>
              <a:t>4</a:t>
            </a:r>
            <a:r>
              <a:rPr lang="ru-RU" dirty="0" smtClean="0"/>
              <a:t>. Активнее привлекать к участию в </a:t>
            </a:r>
            <a:r>
              <a:rPr lang="ru-RU" dirty="0"/>
              <a:t>олимпиадах разного </a:t>
            </a:r>
            <a:r>
              <a:rPr lang="ru-RU" dirty="0" smtClean="0"/>
              <a:t>уровня, учебных конкурсах студентов младших курсов.</a:t>
            </a:r>
          </a:p>
          <a:p>
            <a:pPr algn="just"/>
            <a:r>
              <a:rPr lang="ru-RU" dirty="0"/>
              <a:t>5</a:t>
            </a:r>
            <a:r>
              <a:rPr lang="ru-RU" dirty="0" smtClean="0"/>
              <a:t>. Кафедрам провести работу по участию студентов выпускных курсов в ФИЭБ (не менее 10 человек по направлению подготовки).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93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696744" cy="72494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УЧАСТИЕ ТИ (Ф) СВФУ В ОЛИМПИАДАХ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4248472"/>
          </a:xfrm>
        </p:spPr>
        <p:txBody>
          <a:bodyPr>
            <a:noAutofit/>
          </a:bodyPr>
          <a:lstStyle/>
          <a:p>
            <a:pPr marL="0" indent="450000">
              <a:lnSpc>
                <a:spcPct val="150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+mj-lt"/>
              </a:rPr>
              <a:t>Цели проведения о</a:t>
            </a:r>
            <a:r>
              <a:rPr lang="ru-RU" sz="2400" dirty="0" smtClean="0">
                <a:latin typeface="+mj-lt"/>
              </a:rPr>
              <a:t>лимпиад </a:t>
            </a:r>
            <a:r>
              <a:rPr lang="ru-RU" sz="2400" dirty="0">
                <a:latin typeface="+mj-lt"/>
              </a:rPr>
              <a:t>для </a:t>
            </a:r>
            <a:r>
              <a:rPr lang="ru-RU" sz="2400" dirty="0" smtClean="0">
                <a:latin typeface="+mj-lt"/>
              </a:rPr>
              <a:t>студентов</a:t>
            </a:r>
            <a:r>
              <a:rPr lang="ru-RU" sz="2400" dirty="0" smtClean="0">
                <a:latin typeface="+mj-lt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ru-RU" sz="2400" dirty="0" smtClean="0">
                <a:latin typeface="+mj-lt"/>
              </a:rPr>
              <a:t>независимая </a:t>
            </a:r>
            <a:r>
              <a:rPr lang="ru-RU" sz="2400" dirty="0">
                <a:latin typeface="+mj-lt"/>
              </a:rPr>
              <a:t>оценка качества подготовки обучающихся; </a:t>
            </a:r>
            <a:endParaRPr lang="ru-RU" sz="2400" dirty="0" smtClean="0">
              <a:latin typeface="+mj-lt"/>
            </a:endParaRPr>
          </a:p>
          <a:p>
            <a:pPr lvl="1">
              <a:lnSpc>
                <a:spcPct val="150000"/>
              </a:lnSpc>
            </a:pPr>
            <a:r>
              <a:rPr lang="ru-RU" sz="2400" dirty="0" smtClean="0">
                <a:latin typeface="+mj-lt"/>
              </a:rPr>
              <a:t>раскрытие </a:t>
            </a:r>
            <a:r>
              <a:rPr lang="ru-RU" sz="2400" dirty="0">
                <a:latin typeface="+mj-lt"/>
              </a:rPr>
              <a:t>профессионально-личностного и творческого потенциала </a:t>
            </a:r>
            <a:r>
              <a:rPr lang="ru-RU" sz="2400" dirty="0" smtClean="0">
                <a:latin typeface="+mj-lt"/>
              </a:rPr>
              <a:t>студентов;</a:t>
            </a:r>
          </a:p>
          <a:p>
            <a:pPr lvl="1">
              <a:lnSpc>
                <a:spcPct val="150000"/>
              </a:lnSpc>
            </a:pPr>
            <a:r>
              <a:rPr lang="ru-RU" sz="2400" dirty="0" smtClean="0">
                <a:latin typeface="+mj-lt"/>
              </a:rPr>
              <a:t>закрепление </a:t>
            </a:r>
            <a:r>
              <a:rPr lang="ru-RU" sz="2400" dirty="0">
                <a:latin typeface="+mj-lt"/>
              </a:rPr>
              <a:t>и </a:t>
            </a:r>
            <a:r>
              <a:rPr lang="ru-RU" sz="2400" dirty="0" smtClean="0">
                <a:latin typeface="+mj-lt"/>
              </a:rPr>
              <a:t>углубление </a:t>
            </a:r>
            <a:r>
              <a:rPr lang="ru-RU" sz="2400" dirty="0">
                <a:latin typeface="+mj-lt"/>
              </a:rPr>
              <a:t>знаний и умений, </a:t>
            </a:r>
            <a:r>
              <a:rPr lang="ru-RU" sz="2400" dirty="0" smtClean="0">
                <a:latin typeface="+mj-lt"/>
              </a:rPr>
              <a:t>полученных</a:t>
            </a:r>
          </a:p>
          <a:p>
            <a:pPr marL="320040" lvl="1" indent="0">
              <a:lnSpc>
                <a:spcPct val="150000"/>
              </a:lnSpc>
              <a:buNone/>
            </a:pPr>
            <a:r>
              <a:rPr lang="ru-RU" sz="2400" dirty="0" smtClean="0">
                <a:latin typeface="+mj-lt"/>
              </a:rPr>
              <a:t>в</a:t>
            </a:r>
            <a:r>
              <a:rPr lang="ru-RU" sz="2400" dirty="0">
                <a:latin typeface="+mj-lt"/>
              </a:rPr>
              <a:t> процессе теоретического и практического </a:t>
            </a:r>
            <a:r>
              <a:rPr lang="ru-RU" sz="2400" dirty="0" smtClean="0">
                <a:latin typeface="+mj-lt"/>
              </a:rPr>
              <a:t>обучения;</a:t>
            </a:r>
          </a:p>
          <a:p>
            <a:pPr lvl="1">
              <a:lnSpc>
                <a:spcPct val="150000"/>
              </a:lnSpc>
            </a:pPr>
            <a:r>
              <a:rPr lang="ru-RU" sz="2400" dirty="0" smtClean="0">
                <a:latin typeface="+mj-lt"/>
              </a:rPr>
              <a:t>стимулирование </a:t>
            </a:r>
            <a:r>
              <a:rPr lang="ru-RU" sz="2400" dirty="0">
                <a:latin typeface="+mj-lt"/>
              </a:rPr>
              <a:t>интереса к будущей </a:t>
            </a:r>
            <a:r>
              <a:rPr lang="ru-RU" sz="2400" dirty="0" smtClean="0">
                <a:latin typeface="+mj-lt"/>
              </a:rPr>
              <a:t>профессии; </a:t>
            </a:r>
          </a:p>
          <a:p>
            <a:pPr lvl="1">
              <a:lnSpc>
                <a:spcPct val="150000"/>
              </a:lnSpc>
            </a:pPr>
            <a:r>
              <a:rPr lang="ru-RU" sz="2400" dirty="0">
                <a:latin typeface="+mj-lt"/>
              </a:rPr>
              <a:t>в</a:t>
            </a:r>
            <a:r>
              <a:rPr lang="ru-RU" sz="2400" dirty="0" smtClean="0">
                <a:latin typeface="+mj-lt"/>
              </a:rPr>
              <a:t>ыявление наиболее </a:t>
            </a:r>
            <a:r>
              <a:rPr lang="ru-RU" sz="2400" dirty="0">
                <a:latin typeface="+mj-lt"/>
              </a:rPr>
              <a:t>одаренных и талантливых </a:t>
            </a:r>
            <a:r>
              <a:rPr lang="ru-RU" sz="2400" dirty="0" smtClean="0">
                <a:latin typeface="+mj-lt"/>
              </a:rPr>
              <a:t>студентов;</a:t>
            </a:r>
            <a:r>
              <a:rPr lang="ru-RU" sz="2400" dirty="0">
                <a:latin typeface="+mj-lt"/>
              </a:rPr>
              <a:t/>
            </a:r>
            <a:br>
              <a:rPr lang="ru-RU" sz="2400" dirty="0">
                <a:latin typeface="+mj-lt"/>
              </a:rPr>
            </a:br>
            <a:r>
              <a:rPr lang="ru-RU" sz="2400" dirty="0">
                <a:latin typeface="+mj-lt"/>
              </a:rPr>
              <a:t/>
            </a:r>
            <a:br>
              <a:rPr lang="ru-RU" sz="2400" dirty="0">
                <a:latin typeface="+mj-lt"/>
              </a:rPr>
            </a:br>
            <a:endParaRPr lang="ru-RU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900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9" y="549275"/>
            <a:ext cx="8820472" cy="57546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АНАЛИЗ УЧАСТИЯ СТУДЕНТОВ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ТИ (Ф) СВФУ В ОЛИМПИАДАХ РАЗЛИЧНОГО УРОВНЯ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В 2019-2020 </a:t>
            </a:r>
            <a:r>
              <a:rPr lang="ru-RU" sz="2800" b="1" dirty="0" err="1" smtClean="0">
                <a:solidFill>
                  <a:schemeClr val="tx1"/>
                </a:solidFill>
              </a:rPr>
              <a:t>уч.г</a:t>
            </a:r>
            <a:r>
              <a:rPr lang="ru-RU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378707"/>
              </p:ext>
            </p:extLst>
          </p:nvPr>
        </p:nvGraphicFramePr>
        <p:xfrm>
          <a:off x="179512" y="1340768"/>
          <a:ext cx="871296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056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01231"/>
              </p:ext>
            </p:extLst>
          </p:nvPr>
        </p:nvGraphicFramePr>
        <p:xfrm>
          <a:off x="323528" y="711861"/>
          <a:ext cx="8568952" cy="581348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24336"/>
                <a:gridCol w="1296144"/>
                <a:gridCol w="1080120"/>
                <a:gridCol w="3168352"/>
              </a:tblGrid>
              <a:tr h="902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Наименование олимпиады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Дата и место проведения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Количество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участников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Результаты олимпиады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9025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X-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Всероссийская (с международным участием) студенческая междисциплинарная Интернет-олимпиада инновационного характера "Информационные технологии в сложных системах" В архитектуре и строительстве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01-11 ноября </a:t>
                      </a:r>
                      <a:endParaRPr kumimoji="0" lang="en-US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2019 г.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Студенты групп БП-ПГС-16, БП-ПГС-17, БП-ПГС-18, БП-ПГС-19 – участие в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(вузовском) туре олимпиады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707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Олимпиада федеральных университетов для поступающих в магистратуру 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(второй этап), направление 47.04.01 Философия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 марта 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2020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группа БП-ПГС-16: Акулов С.В. - 40 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8358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Олимпиада федеральных университетов для поступающих в магистратуру </a:t>
                      </a:r>
                      <a:r>
                        <a:rPr kumimoji="0" lang="ru-RU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(второй этап), направление 45.04.01 Филология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24-26 апреля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2020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группа БП-ПГС-16: Акулов С.В. - 45 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83741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Заключительный тур олимпиады для студентов "Я-профессионал" по направлению Строительство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 января 2020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группа БП-ПГС-16: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Дорофеева К. В.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- с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ертификат участника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794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Заключительный тур олимпиады для студентов "Я-профессионал" по направлению Горное дело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 февраля 2020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группа С-ГД-16: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Нектегаева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В. Г. -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сертификат участника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780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Заключительный тур олимпиады для студентов "Я-профессионал" по направлению Языкознание и литературоведение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 февраля 2020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группа БА-ЗФ-17: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Самохина В. Н. –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диплом призера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79512" y="188640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ВСЕРОССИЙСКИЕ ОЛИМПИАДЫ ЗА </a:t>
            </a:r>
            <a:r>
              <a:rPr lang="ru-RU" sz="2800" b="1" dirty="0" smtClean="0">
                <a:latin typeface="+mj-lt"/>
                <a:ea typeface="+mj-ea"/>
                <a:cs typeface="+mj-cs"/>
              </a:rPr>
              <a:t>2019</a:t>
            </a:r>
            <a:r>
              <a:rPr lang="ru-RU" sz="2800" b="1" dirty="0" smtClean="0">
                <a:latin typeface="Calibri" pitchFamily="34" charset="0"/>
                <a:ea typeface="+mj-ea"/>
                <a:cs typeface="+mj-cs"/>
              </a:rPr>
              <a:t>-2020 </a:t>
            </a:r>
            <a:r>
              <a:rPr lang="ru-RU" sz="2800" b="1" dirty="0">
                <a:latin typeface="+mj-lt"/>
                <a:ea typeface="+mj-ea"/>
                <a:cs typeface="+mj-cs"/>
              </a:rPr>
              <a:t>УЧ. ГОД</a:t>
            </a:r>
          </a:p>
        </p:txBody>
      </p:sp>
    </p:spTree>
    <p:extLst>
      <p:ext uri="{BB962C8B-B14F-4D97-AF65-F5344CB8AC3E}">
        <p14:creationId xmlns:p14="http://schemas.microsoft.com/office/powerpoint/2010/main" val="30929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036050" cy="105251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ДОЛЯ СТУДЕНТОВ, УЧАСТВУЮЩИХ ВО ВСЕРОССИЙСКИХ ОЛИМПИАДАХ ЗА 2019-2020 УЧ. ГОД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3823168"/>
              </p:ext>
            </p:extLst>
          </p:nvPr>
        </p:nvGraphicFramePr>
        <p:xfrm>
          <a:off x="179512" y="980728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90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ФЕДЕРАЛЬНЫЙ ИНТЕРНЕТ-ЭКЗАМЕН ДЛЯ ВЫПУСКНИКОВ БАКАЛАВРИАТА (ФИЭБ)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411760" y="836712"/>
            <a:ext cx="6552728" cy="1872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latin typeface="+mj-lt"/>
              </a:rPr>
              <a:t>Федеральный интернет-экзамен для выпускников </a:t>
            </a:r>
            <a:r>
              <a:rPr lang="ru-RU" sz="2400" dirty="0" err="1">
                <a:latin typeface="+mj-lt"/>
              </a:rPr>
              <a:t>бакалавриата</a:t>
            </a:r>
            <a:r>
              <a:rPr lang="ru-RU" sz="2400" dirty="0">
                <a:latin typeface="+mj-lt"/>
              </a:rPr>
              <a:t> (ФИЭБ) реализуется как </a:t>
            </a:r>
            <a:r>
              <a:rPr lang="ru-RU" sz="2400" b="1" dirty="0">
                <a:latin typeface="+mj-lt"/>
              </a:rPr>
              <a:t>добровольная сертификация выпускников </a:t>
            </a:r>
            <a:r>
              <a:rPr lang="ru-RU" sz="2400" b="1" dirty="0" err="1">
                <a:latin typeface="+mj-lt"/>
              </a:rPr>
              <a:t>бакалавриата</a:t>
            </a:r>
            <a:r>
              <a:rPr lang="ru-RU" sz="2400" b="1" dirty="0">
                <a:latin typeface="+mj-lt"/>
              </a:rPr>
              <a:t> </a:t>
            </a:r>
            <a:r>
              <a:rPr lang="ru-RU" sz="2400" dirty="0">
                <a:latin typeface="+mj-lt"/>
              </a:rPr>
              <a:t>на соответствие требованиям ФГОС.</a:t>
            </a:r>
          </a:p>
        </p:txBody>
      </p:sp>
      <p:pic>
        <p:nvPicPr>
          <p:cNvPr id="1026" name="Picture 2" descr="C:\Users\01\Desktop\konfederat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48" y="980728"/>
            <a:ext cx="2259076" cy="1440160"/>
          </a:xfrm>
          <a:prstGeom prst="rect">
            <a:avLst/>
          </a:pr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354794"/>
              </p:ext>
            </p:extLst>
          </p:nvPr>
        </p:nvGraphicFramePr>
        <p:xfrm>
          <a:off x="1835696" y="2564904"/>
          <a:ext cx="676875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18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709182"/>
              </p:ext>
            </p:extLst>
          </p:nvPr>
        </p:nvGraphicFramePr>
        <p:xfrm>
          <a:off x="238055" y="476672"/>
          <a:ext cx="8712969" cy="32594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76264"/>
                <a:gridCol w="1723957"/>
                <a:gridCol w="951837"/>
                <a:gridCol w="3660911"/>
              </a:tblGrid>
              <a:tr h="828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Направление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Дата и место проведения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Количество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участников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Результаты 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экзамена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237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08.03.01 Строительство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 апреля 2020 г.,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г. Нерюнгри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(онлайн)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гр. БП-ПГС-16: 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Акулов С.В.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сертификат участника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Дорофеева К.В.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сертификат участника 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Непомнящий А.Н.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сертификат участника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Павлова Т.Н.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сертификат участника</a:t>
                      </a:r>
                    </a:p>
                    <a:p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Хлопенюк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Д.И.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сертификат участника</a:t>
                      </a:r>
                    </a:p>
                    <a:p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Шпийс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А.В. - сертификат участника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8866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13.03.02 Электроэнергетика и электротехника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 апреля 2020 г.,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г. Нерюнгри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(онлайн)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гр. БП-ЭО-16: </a:t>
                      </a:r>
                    </a:p>
                    <a:p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Азанов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В.А. - 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серебряный сертификат</a:t>
                      </a:r>
                      <a:endParaRPr kumimoji="0" lang="ru-RU" sz="12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Сайфиев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В.Ф. - 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бронзовый сертификат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Борисенко С.С.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сертификат участника</a:t>
                      </a:r>
                    </a:p>
                    <a:p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Кадкин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И.М.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сертификат участника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Черкашин А. В. - сертификат участника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79512" y="116632"/>
            <a:ext cx="8712968" cy="43204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smtClean="0">
                <a:solidFill>
                  <a:schemeClr val="tx1"/>
                </a:solidFill>
              </a:rPr>
              <a:t>ФЕДЕРАЛЬНЫЙ ИНТЕРНЕТ-ЭКЗАМЕН ДЛЯ ВЫПУСКНИКОВ БАКАЛАВРИАТА (ФИЭБ)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01\Desktop\im_sertifikat_fieb-20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217" y="4581128"/>
            <a:ext cx="2112104" cy="214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449032"/>
              </p:ext>
            </p:extLst>
          </p:nvPr>
        </p:nvGraphicFramePr>
        <p:xfrm>
          <a:off x="755576" y="3861048"/>
          <a:ext cx="5400600" cy="2862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185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115888"/>
            <a:ext cx="9036050" cy="57626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МЕЖДУНАРОДНЫЕ ОЛИМПИАДЫ ЗА 2019-2020 УЧ. ГОД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009314"/>
              </p:ext>
            </p:extLst>
          </p:nvPr>
        </p:nvGraphicFramePr>
        <p:xfrm>
          <a:off x="251520" y="620688"/>
          <a:ext cx="8677474" cy="60189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87680"/>
                <a:gridCol w="634937"/>
                <a:gridCol w="282194"/>
                <a:gridCol w="352743"/>
                <a:gridCol w="776034"/>
                <a:gridCol w="282194"/>
                <a:gridCol w="352743"/>
                <a:gridCol w="723963"/>
                <a:gridCol w="2016224"/>
                <a:gridCol w="2268762"/>
              </a:tblGrid>
              <a:tr h="7194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Наименование олимпиады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Дисциплина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1 тур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Дата проведения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2 тур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Дата проведения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Ф.И.О., уч. группа участников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Результаты олимпиады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</a:tr>
              <a:tr h="151280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Открытые международные студенческие Интернет-Олимпиады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2019-2020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j-lt"/>
                        </a:rPr>
                        <a:t>История России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09.09.2019 - 08.11.2019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1,58%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08.11.2019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БА-НО-18 Журавлева Д. А.</a:t>
                      </a:r>
                    </a:p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С-ЭФ-18 Бочкарева О. Ф.</a:t>
                      </a:r>
                    </a:p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С-ЭФ-18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Посельский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А. Н.</a:t>
                      </a:r>
                    </a:p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БП-ПГС-17 Попова М. Н.</a:t>
                      </a:r>
                    </a:p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БА-ПИ-18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Каркоха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И. С.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гр. БП-ПГС-17: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Попова М. Н.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–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бронзовая медаль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гр. С-ЭФ-18: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Посельский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А. Н.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–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бронзовая медаль</a:t>
                      </a:r>
                    </a:p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БА-НО-18: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Журавлева Д. А. </a:t>
                      </a:r>
                    </a:p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С-ЭФ-18: Бочкарева О. Ф.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БА-ПИ-18: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Каркоха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И. С. – сертификаты участия во 2 туре</a:t>
                      </a:r>
                      <a:endParaRPr kumimoji="0"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2255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+mj-lt"/>
                        </a:rPr>
                        <a:t>Русский язык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5,54%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09.09.2019 - 09.11.2019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1,32%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09.11.2019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БА-ЗФ-18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Алшинбаева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И.Т. </a:t>
                      </a:r>
                    </a:p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БА-ЗФ-18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Катунцева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А.В. </a:t>
                      </a:r>
                    </a:p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БА-ОФ-19 Ефремова А.С. </a:t>
                      </a:r>
                    </a:p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БА-ЗФ-19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Шамшитдинова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А.К. </a:t>
                      </a:r>
                    </a:p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БП-ПГС-17 Попова М. Н.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БА-ЗФ-18: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Алшинбаева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И.Т. –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бронзовая медаль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361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+mj-lt"/>
                        </a:rPr>
                        <a:t>Философия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3,17%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09.09.2019 - 09.11.2019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0,53%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09.11.2019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БА-ОФ-18 Кравцова П.В. </a:t>
                      </a:r>
                    </a:p>
                    <a:p>
                      <a:pPr algn="ctr" font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БП-ПГС-16 Акулов С.В.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БП-ПГС-16: Акулов С. В. –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серебряная медаль</a:t>
                      </a:r>
                    </a:p>
                  </a:txBody>
                  <a:tcPr marL="9525" marR="9525" marT="9525" marB="0" anchor="ctr"/>
                </a:tc>
              </a:tr>
              <a:tr h="1482406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Студенческая лига VIII Международного инженерного чемпионата "CASE-IN" по направлению Горное дело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1,06%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.03.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1,06%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осень 2020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гр. ГД-15: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Иванов Э.А., </a:t>
                      </a:r>
                    </a:p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Гергеев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А.С.; 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гр. ГД-16: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Игнатьев М.А.,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Кухтин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А. А.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Командное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место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в отборочном этапе;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Сертификаты участия в заключительном туре.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372200" y="44624"/>
            <a:ext cx="2536081" cy="527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1600" b="1" dirty="0" smtClean="0">
                <a:solidFill>
                  <a:schemeClr val="tx1"/>
                </a:solidFill>
              </a:rPr>
              <a:t>ПРОДОЛЖЕНИЕ ТАБЛИЦЫ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431804"/>
              </p:ext>
            </p:extLst>
          </p:nvPr>
        </p:nvGraphicFramePr>
        <p:xfrm>
          <a:off x="195313" y="404664"/>
          <a:ext cx="8856984" cy="604867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84399"/>
                <a:gridCol w="288032"/>
                <a:gridCol w="375841"/>
                <a:gridCol w="848295"/>
                <a:gridCol w="288032"/>
                <a:gridCol w="360040"/>
                <a:gridCol w="720080"/>
                <a:gridCol w="2088232"/>
                <a:gridCol w="2104033"/>
              </a:tblGrid>
              <a:tr h="103674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Наименование олимпиады</a:t>
                      </a:r>
                      <a:endParaRPr kumimoji="0" lang="ru-RU" sz="12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1 тур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Дата проведения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2 тур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Дата проведения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Ф.И.О., уч. группа участников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+mj-lt"/>
                        </a:rPr>
                        <a:t>Результаты олимпиады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</a:tr>
              <a:tr h="1605882">
                <a:tc>
                  <a:txBody>
                    <a:bodyPr/>
                    <a:lstStyle/>
                    <a:p>
                      <a:pPr algn="ctr" fontAlgn="t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Студенческая лига VIII Международного инженерного чемпионата "CASE-IN" по направлению Горное дело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1,06%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 марта 2020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осень 2020 г.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ГД-15: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Тимров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А. С.;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гр. ГД-17: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Баишев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А. В., Константинов К. Е., </a:t>
                      </a:r>
                    </a:p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Онуфриев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Т. В.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Командное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место </a:t>
                      </a: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в отборочном этапе</a:t>
                      </a:r>
                    </a:p>
                  </a:txBody>
                  <a:tcPr marL="9525" marR="9525" marT="9525" marB="0" anchor="ctr"/>
                </a:tc>
              </a:tr>
              <a:tr h="155448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Студенческая лига VIII Международного инженерного чемпионата "CASE-IN" по направлению Электроэнергетика и электротехника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1,06%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 марта 2020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осень 2020 г.</a:t>
                      </a:r>
                    </a:p>
                    <a:p>
                      <a:endParaRPr lang="ru-RU" dirty="0"/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гр.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БП-ЭО-18: </a:t>
                      </a: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Ефтин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И. Н., Марков М. В., Свинобоев А. В.,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Темниханов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А. В.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Командное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 место </a:t>
                      </a: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в отборочном этапе</a:t>
                      </a:r>
                    </a:p>
                    <a:p>
                      <a:pPr algn="l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85155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Студенческая лига VIII Международного инженерного чемпионата "CASE-IN" по направлению Электроэнергетика и электротехника</a:t>
                      </a: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1,06%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 марта 2020 г.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осень 2020 г.</a:t>
                      </a:r>
                    </a:p>
                  </a:txBody>
                  <a:tcPr marL="4522" marR="4522" marT="4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гр. БП-ЭО-17: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Саидов У. А.,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Ревин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Д. И., Шкурко П.П.,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Оманюха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Ф. А.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Сертификаты участия в отборочном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этапе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0667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7271</TotalTime>
  <Words>1557</Words>
  <Application>Microsoft Office PowerPoint</Application>
  <PresentationFormat>Экран (4:3)</PresentationFormat>
  <Paragraphs>375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АНАЛИЗ УЧАСТИЯ СТУДЕНТОВ  ТИ (Ф) СВФУ В ПРЕДМЕТНЫХ ОЛИМПИАДАХ РАЗЛИЧНОГО УРОВНЯ В 2019-2020 УЧЕБНОМ ГОДУ</vt:lpstr>
      <vt:lpstr>УЧАСТИЕ ТИ (Ф) СВФУ В ОЛИМПИАДАХ</vt:lpstr>
      <vt:lpstr>АНАЛИЗ УЧАСТИЯ СТУДЕНТОВ  ТИ (Ф) СВФУ В ОЛИМПИАДАХ РАЗЛИЧНОГО УРОВНЯ В 2019-2020 уч.г.</vt:lpstr>
      <vt:lpstr>Презентация PowerPoint</vt:lpstr>
      <vt:lpstr>ДОЛЯ СТУДЕНТОВ, УЧАСТВУЮЩИХ ВО ВСЕРОССИЙСКИХ ОЛИМПИАДАХ ЗА 2019-2020 УЧ. ГОД</vt:lpstr>
      <vt:lpstr>ФЕДЕРАЛЬНЫЙ ИНТЕРНЕТ-ЭКЗАМЕН ДЛЯ ВЫПУСКНИКОВ БАКАЛАВРИАТА (ФИЭБ)</vt:lpstr>
      <vt:lpstr>Презентация PowerPoint</vt:lpstr>
      <vt:lpstr>МЕЖДУНАРОДНЫЕ ОЛИМПИАДЫ ЗА 2019-2020 УЧ.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ДОЛЯ СТУДЕНТОВ, УЧАСТВОВАВШИХ В I ТУРЕ</vt:lpstr>
      <vt:lpstr>ДОЛЯ СТУДЕНТОВ, ПРОШЕДШИХ ВО II ТУР</vt:lpstr>
      <vt:lpstr>УЧАСТИЕ В ИНТЕРНЕТ-ОЛИМПИАДАХ ЗА 5 ЛЕТ</vt:lpstr>
      <vt:lpstr>КОЛИЧЕСТВО ПРИЗЕРОВ ОТКРЫТОЙ МЕЖДУНАРОДНОЙ ИНТЕРНЕТ-ОЛИМПИАДЫ В ДИНАМИКЕ</vt:lpstr>
      <vt:lpstr>ПРОЕКТ ПОСТАНОВЛЕНИЯ: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УЧАСТИЯ СТУДЕНТОВ ТИ (Ф) СВФУ В ПРЕДМЕТНЫХ ОЛИМПИАДАХ РАЗЛИЧНОГО УРОВНЯ В 2015/2016 УЧЕБНОМ ГОДУ</dc:title>
  <dc:creator>01</dc:creator>
  <cp:lastModifiedBy>01</cp:lastModifiedBy>
  <cp:revision>239</cp:revision>
  <dcterms:created xsi:type="dcterms:W3CDTF">2016-11-14T00:31:34Z</dcterms:created>
  <dcterms:modified xsi:type="dcterms:W3CDTF">2021-11-18T05:16:29Z</dcterms:modified>
</cp:coreProperties>
</file>