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44" r:id="rId1"/>
  </p:sldMasterIdLst>
  <p:sldIdLst>
    <p:sldId id="256" r:id="rId2"/>
    <p:sldId id="257" r:id="rId3"/>
    <p:sldId id="258" r:id="rId4"/>
    <p:sldId id="259" r:id="rId5"/>
    <p:sldId id="263" r:id="rId6"/>
    <p:sldId id="287" r:id="rId7"/>
    <p:sldId id="282" r:id="rId8"/>
    <p:sldId id="283" r:id="rId9"/>
    <p:sldId id="264" r:id="rId10"/>
    <p:sldId id="284" r:id="rId11"/>
    <p:sldId id="286" r:id="rId12"/>
    <p:sldId id="276" r:id="rId13"/>
    <p:sldId id="277" r:id="rId14"/>
    <p:sldId id="268" r:id="rId15"/>
    <p:sldId id="278" r:id="rId16"/>
    <p:sldId id="28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CC00"/>
    <a:srgbClr val="FF66CC"/>
    <a:srgbClr val="CC00CC"/>
    <a:srgbClr val="0000FF"/>
    <a:srgbClr val="008000"/>
    <a:srgbClr val="CC6600"/>
    <a:srgbClr val="3333FF"/>
    <a:srgbClr val="66FF6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\Desktop\&#1054;&#1051;&#1048;&#1052;&#1055;&#1048;&#1040;&#1044;&#1067;\&#1054;&#1083;&#1080;&#1084;&#1087;&#1080;&#1072;&#1076;&#1072;_2020-2021\&#1054;&#1090;&#1095;&#1077;&#1090;%20&#1087;&#1086;%20&#1086;&#1083;&#1080;&#1084;&#1087;&#1080;&#1072;&#1076;&#1072;&#1084;%202014-2020%20&#1091;&#1095;.&#1075;&#1086;&#1076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\Desktop\&#1054;&#1051;&#1048;&#1052;&#1055;&#1048;&#1040;&#1044;&#1067;\&#1054;&#1083;&#1080;&#1084;&#1087;&#1080;&#1072;&#1076;&#1072;_2020-2021\&#1054;&#1090;&#1095;&#1077;&#1090;%20&#1087;&#1086;%20&#1086;&#1083;&#1080;&#1084;&#1087;&#1080;&#1072;&#1076;&#1072;&#1084;%202014-2020%20&#1091;&#1095;.&#1075;&#1086;&#1076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\Desktop\&#1054;&#1051;&#1048;&#1052;&#1055;&#1048;&#1040;&#1044;&#1067;\&#1054;&#1083;&#1080;&#1084;&#1087;&#1080;&#1072;&#1076;&#1072;_2020-2021\&#1054;&#1090;&#1095;&#1077;&#1090;%20&#1087;&#1086;%20&#1086;&#1083;&#1080;&#1084;&#1087;&#1080;&#1072;&#1076;&#1072;&#1084;%202014-2020%20&#1091;&#1095;.&#1075;&#1086;&#1076;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01\Desktop\&#1054;&#1051;&#1048;&#1052;&#1055;&#1048;&#1040;&#1044;&#1067;\&#1054;&#1083;&#1080;&#1084;&#1087;&#1080;&#1072;&#1076;&#1072;_2020-2021\&#1054;&#1090;&#1095;&#1077;&#1090;%20&#1087;&#1086;%20&#1086;&#1083;&#1080;&#1084;&#1087;&#1080;&#1072;&#1076;&#1072;&#1084;%202014-2020%20&#1091;&#1095;.&#1075;&#1086;&#1076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\Desktop\&#1054;&#1051;&#1048;&#1052;&#1055;&#1048;&#1040;&#1044;&#1067;\&#1054;&#1083;&#1080;&#1084;&#1087;&#1080;&#1072;&#1076;&#1072;_2020-2021\&#1054;&#1090;&#1095;&#1077;&#1090;%20&#1087;&#1086;%20&#1086;&#1083;&#1080;&#1084;&#1087;&#1080;&#1072;&#1076;&#1072;&#1084;%202014-2020%20&#1091;&#1095;.&#1075;&#1086;&#1076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\Desktop\&#1054;&#1051;&#1048;&#1052;&#1055;&#1048;&#1040;&#1044;&#1067;\&#1054;&#1083;&#1080;&#1084;&#1087;&#1080;&#1072;&#1076;&#1072;_2020-2021\&#1054;&#1090;&#1095;&#1077;&#1090;%20&#1087;&#1086;%20&#1086;&#1083;&#1080;&#1084;&#1087;&#1080;&#1072;&#1076;&#1072;&#1084;%202014-2020%20&#1091;&#1095;.&#1075;&#1086;&#1076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\Desktop\&#1054;&#1051;&#1048;&#1052;&#1055;&#1048;&#1040;&#1044;&#1067;\&#1054;&#1083;&#1080;&#1084;&#1087;&#1080;&#1072;&#1076;&#1072;_2020-2021\&#1054;&#1090;&#1095;&#1077;&#1090;%20&#1087;&#1086;%20&#1086;&#1083;&#1080;&#1084;&#1087;&#1080;&#1072;&#1076;&#1072;&#1084;%202014-2020%20&#1091;&#1095;.&#1075;&#1086;&#1076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\Desktop\&#1054;&#1051;&#1048;&#1052;&#1055;&#1048;&#1040;&#1044;&#1067;\&#1054;&#1083;&#1080;&#1084;&#1087;&#1080;&#1072;&#1076;&#1072;_2020-2021\&#1054;&#1090;&#1095;&#1077;&#1090;%20&#1087;&#1086;%20&#1086;&#1083;&#1080;&#1084;&#1087;&#1080;&#1072;&#1076;&#1072;&#1084;%202014-2020%20&#1091;&#1095;.&#1075;&#1086;&#1076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\Desktop\&#1054;&#1051;&#1048;&#1052;&#1055;&#1048;&#1040;&#1044;&#1067;\&#1054;&#1083;&#1080;&#1084;&#1087;&#1080;&#1072;&#1076;&#1072;_2020-2021\&#1054;&#1090;&#1095;&#1077;&#1090;%20&#1087;&#1086;%20&#1086;&#1083;&#1080;&#1084;&#1087;&#1080;&#1072;&#1076;&#1072;&#1084;%202014-2020%20&#1091;&#1095;.&#1075;&#1086;&#1076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\Desktop\&#1054;&#1051;&#1048;&#1052;&#1055;&#1048;&#1040;&#1044;&#1067;\&#1054;&#1083;&#1080;&#1084;&#1087;&#1080;&#1072;&#1076;&#1072;_2020-2021\&#1054;&#1090;&#1095;&#1077;&#1090;%20&#1087;&#1086;%20&#1086;&#1083;&#1080;&#1084;&#1087;&#1080;&#1072;&#1076;&#1072;&#1084;%202014-2020%20&#1091;&#1095;.&#1075;&#1086;&#1076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\Desktop\&#1054;&#1051;&#1048;&#1052;&#1055;&#1048;&#1040;&#1044;&#1067;\&#1054;&#1083;&#1080;&#1084;&#1087;&#1080;&#1072;&#1076;&#1072;_2020-2021\&#1054;&#1090;&#1095;&#1077;&#1090;%20&#1087;&#1086;%20&#1086;&#1083;&#1080;&#1084;&#1087;&#1080;&#1072;&#1076;&#1072;&#1084;%202014-2020%20&#1091;&#1095;.&#1075;&#1086;&#1076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6389294746895536"/>
          <c:y val="2.7143611027346169E-2"/>
          <c:w val="0.73610705253104458"/>
          <c:h val="0.75722876029647501"/>
        </c:manualLayout>
      </c:layout>
      <c:bar3DChart>
        <c:barDir val="col"/>
        <c:grouping val="clustered"/>
        <c:varyColors val="0"/>
        <c:ser>
          <c:idx val="0"/>
          <c:order val="0"/>
          <c:tx>
            <c:v>Количество участников</c:v>
          </c:tx>
          <c:invertIfNegative val="0"/>
          <c:dLbls>
            <c:dLbl>
              <c:idx val="0"/>
              <c:layout>
                <c:manualLayout>
                  <c:x val="1.275917065390749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561068378023357E-2"/>
                  <c:y val="-7.55868395575094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5061137692716646E-3"/>
                  <c:y val="-6.53594603058359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27710833250087E-2"/>
                  <c:y val="-1.5117367911501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'Итоги за ,,,, уч.год'!$A$46:$A$49</c:f>
              <c:strCache>
                <c:ptCount val="4"/>
                <c:pt idx="0">
                  <c:v>Внутривузовские</c:v>
                </c:pt>
                <c:pt idx="1">
                  <c:v>Республиканские</c:v>
                </c:pt>
                <c:pt idx="2">
                  <c:v>Всероссийские</c:v>
                </c:pt>
                <c:pt idx="3">
                  <c:v>Международные</c:v>
                </c:pt>
              </c:strCache>
            </c:strRef>
          </c:cat>
          <c:val>
            <c:numRef>
              <c:f>'Итоги за ,,,, уч.год'!$B$46:$B$49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50</c:v>
                </c:pt>
                <c:pt idx="3">
                  <c:v>105</c:v>
                </c:pt>
              </c:numCache>
            </c:numRef>
          </c:val>
        </c:ser>
        <c:ser>
          <c:idx val="1"/>
          <c:order val="1"/>
          <c:tx>
            <c:v>Количество победителей</c:v>
          </c:tx>
          <c:invertIfNegative val="0"/>
          <c:dLbls>
            <c:dLbl>
              <c:idx val="0"/>
              <c:layout>
                <c:manualLayout>
                  <c:x val="1.063264221158958E-2"/>
                  <c:y val="-3.26797301529179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63264221158958E-2"/>
                  <c:y val="-9.80391904587539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6326422115895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1265284423179161E-2"/>
                  <c:y val="-1.96078380917507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'Итоги за ,,,, уч.год'!$A$46:$A$49</c:f>
              <c:strCache>
                <c:ptCount val="4"/>
                <c:pt idx="0">
                  <c:v>Внутривузовские</c:v>
                </c:pt>
                <c:pt idx="1">
                  <c:v>Республиканские</c:v>
                </c:pt>
                <c:pt idx="2">
                  <c:v>Всероссийские</c:v>
                </c:pt>
                <c:pt idx="3">
                  <c:v>Международные</c:v>
                </c:pt>
              </c:strCache>
            </c:strRef>
          </c:cat>
          <c:val>
            <c:numRef>
              <c:f>'Итоги за ,,,, уч.год'!$C$46:$C$49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8009088"/>
        <c:axId val="188014976"/>
        <c:axId val="0"/>
      </c:bar3DChart>
      <c:catAx>
        <c:axId val="188009088"/>
        <c:scaling>
          <c:orientation val="minMax"/>
        </c:scaling>
        <c:delete val="0"/>
        <c:axPos val="b"/>
        <c:majorTickMark val="none"/>
        <c:minorTickMark val="none"/>
        <c:tickLblPos val="nextTo"/>
        <c:crossAx val="188014976"/>
        <c:crosses val="autoZero"/>
        <c:auto val="1"/>
        <c:lblAlgn val="ctr"/>
        <c:lblOffset val="100"/>
        <c:noMultiLvlLbl val="0"/>
      </c:catAx>
      <c:valAx>
        <c:axId val="18801497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8800908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 b="1" i="0" baseline="0"/>
            </a:pPr>
            <a:endParaRPr lang="ru-RU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380489099961352"/>
          <c:y val="0.12828511844452595"/>
          <c:w val="0.6737548267792326"/>
          <c:h val="0.68093377756505491"/>
        </c:manualLayout>
      </c:layout>
      <c:pie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5.0425556123897666E-2"/>
                  <c:y val="1.690525473912783E-2"/>
                </c:manualLayout>
              </c:layout>
              <c:tx>
                <c:rich>
                  <a:bodyPr/>
                  <a:lstStyle/>
                  <a:p>
                    <a:pPr>
                      <a:defRPr sz="1200" b="1"/>
                    </a:pPr>
                    <a:r>
                      <a:rPr lang="ru-RU" sz="1200" dirty="0"/>
                      <a:t>История России
</a:t>
                    </a:r>
                    <a:r>
                      <a:rPr lang="ru-RU" sz="1200" dirty="0" smtClean="0"/>
                      <a:t>1,58%</a:t>
                    </a:r>
                    <a:endParaRPr lang="ru-RU" sz="1200" dirty="0"/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5.4364628254712485E-2"/>
                  <c:y val="-2.045791712509142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Русский язык
</a:t>
                    </a:r>
                    <a:r>
                      <a:rPr lang="ru-RU" dirty="0" smtClean="0"/>
                      <a:t>1,32%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5.0417868129367426E-3"/>
                  <c:y val="1.145854700589062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Философия
</a:t>
                    </a:r>
                    <a:r>
                      <a:rPr lang="ru-RU" dirty="0" smtClean="0"/>
                      <a:t>0,53%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4.7283729025869685E-3"/>
                  <c:y val="-2.995404356537395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Физика
</a:t>
                    </a:r>
                    <a:r>
                      <a:rPr lang="ru-RU" dirty="0" smtClean="0"/>
                      <a:t>0,79%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4.267323870607978E-2"/>
                  <c:y val="6.068326526891144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Информатика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1,06%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(Международные!$B$136:$B$138,Международные!$B$142:$B$144)</c:f>
              <c:strCache>
                <c:ptCount val="6"/>
                <c:pt idx="0">
                  <c:v>История России</c:v>
                </c:pt>
                <c:pt idx="1">
                  <c:v>Русский язык</c:v>
                </c:pt>
                <c:pt idx="2">
                  <c:v>Философия</c:v>
                </c:pt>
                <c:pt idx="3">
                  <c:v>Физика</c:v>
                </c:pt>
                <c:pt idx="4">
                  <c:v>Информатика</c:v>
                </c:pt>
                <c:pt idx="5">
                  <c:v>Сопротивление материалов</c:v>
                </c:pt>
              </c:strCache>
            </c:strRef>
          </c:cat>
          <c:val>
            <c:numRef>
              <c:f>(Международные!$G$136:$G$138,Международные!$G$142:$G$144)</c:f>
              <c:numCache>
                <c:formatCode>0.00%</c:formatCode>
                <c:ptCount val="6"/>
                <c:pt idx="0">
                  <c:v>1.5831134564643801E-2</c:v>
                </c:pt>
                <c:pt idx="1">
                  <c:v>1.3192612137203167E-2</c:v>
                </c:pt>
                <c:pt idx="2">
                  <c:v>5.2770448548812663E-3</c:v>
                </c:pt>
                <c:pt idx="3">
                  <c:v>7.9155672823219003E-3</c:v>
                </c:pt>
                <c:pt idx="4">
                  <c:v>1.0554089709762533E-2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66863765842915"/>
          <c:y val="0.13452937566978948"/>
          <c:w val="0.64351282311603408"/>
          <c:h val="0.74466112974038101"/>
        </c:manualLayout>
      </c:layout>
      <c:pieChart>
        <c:varyColors val="1"/>
        <c:ser>
          <c:idx val="0"/>
          <c:order val="0"/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/>
                      <a:t> История </a:t>
                    </a:r>
                    <a:r>
                      <a:rPr lang="ru-RU" smtClean="0"/>
                      <a:t>России 1,9%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781851238550684E-2"/>
                  <c:y val="-2.334297326027586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Русский </a:t>
                    </a:r>
                    <a:r>
                      <a:rPr lang="ru-RU" dirty="0" smtClean="0"/>
                      <a:t>язык</a:t>
                    </a:r>
                  </a:p>
                  <a:p>
                    <a:r>
                      <a:rPr lang="ru-RU" dirty="0" smtClean="0"/>
                      <a:t> 7,2%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21461077872262463"/>
                  <c:y val="7.134662253258201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Физика 0,5%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7.4428219840850296E-2"/>
                  <c:y val="5.53896986379507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Математика</a:t>
                    </a:r>
                  </a:p>
                  <a:p>
                    <a:r>
                      <a:rPr lang="ru-RU" smtClean="0"/>
                      <a:t>0,2%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0352572966955257E-2"/>
                  <c:y val="-0.1430097746050402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Теоретическая </a:t>
                    </a:r>
                    <a:r>
                      <a:rPr lang="ru-RU" dirty="0" smtClean="0"/>
                      <a:t>механика 0,7%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788043116757631E-3"/>
                  <c:y val="-4.507007942406748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Философия</a:t>
                    </a:r>
                  </a:p>
                  <a:p>
                    <a:r>
                      <a:rPr lang="ru-RU" dirty="0" smtClean="0"/>
                      <a:t>4,2%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mtClean="0"/>
                      <a:t>Информатика</a:t>
                    </a:r>
                  </a:p>
                  <a:p>
                    <a:r>
                      <a:rPr lang="ru-RU" smtClean="0"/>
                      <a:t> 0,5%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Международные!$A$206:$A$212</c:f>
              <c:strCache>
                <c:ptCount val="7"/>
                <c:pt idx="0">
                  <c:v> История России</c:v>
                </c:pt>
                <c:pt idx="1">
                  <c:v>Русский язык</c:v>
                </c:pt>
                <c:pt idx="2">
                  <c:v>Физика</c:v>
                </c:pt>
                <c:pt idx="3">
                  <c:v>Математика</c:v>
                </c:pt>
                <c:pt idx="4">
                  <c:v>Теоретическая механика</c:v>
                </c:pt>
                <c:pt idx="5">
                  <c:v>Философия</c:v>
                </c:pt>
                <c:pt idx="6">
                  <c:v>Информатика</c:v>
                </c:pt>
              </c:strCache>
            </c:strRef>
          </c:cat>
          <c:val>
            <c:numRef>
              <c:f>Международные!$E$206:$E$212</c:f>
              <c:numCache>
                <c:formatCode>0.0</c:formatCode>
                <c:ptCount val="7"/>
                <c:pt idx="0">
                  <c:v>1.9</c:v>
                </c:pt>
                <c:pt idx="1">
                  <c:v>7.2</c:v>
                </c:pt>
                <c:pt idx="2">
                  <c:v>0.5</c:v>
                </c:pt>
                <c:pt idx="3">
                  <c:v>0.2</c:v>
                </c:pt>
                <c:pt idx="4">
                  <c:v>0.7</c:v>
                </c:pt>
                <c:pt idx="5">
                  <c:v>4.2</c:v>
                </c:pt>
                <c:pt idx="6">
                  <c:v>0.46403712296983801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405131455982015E-2"/>
          <c:y val="2.5868017794579944E-2"/>
          <c:w val="0.74851737220938086"/>
          <c:h val="0.8317389337692637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Динамика!$C$15</c:f>
              <c:strCache>
                <c:ptCount val="1"/>
                <c:pt idx="0">
                  <c:v>1 тур</c:v>
                </c:pt>
              </c:strCache>
            </c:strRef>
          </c:tx>
          <c:dLbls>
            <c:dLbl>
              <c:idx val="0"/>
              <c:layout>
                <c:manualLayout>
                  <c:x val="-5.483751105152649E-2"/>
                  <c:y val="-4.4713341710076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3713518292551996E-2"/>
                  <c:y val="-3.9745192631178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6677708079120992E-2"/>
                  <c:y val="-5.4649639867870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8534467225396989E-2"/>
                  <c:y val="-3.9745192631178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Динамика!$A$23:$A$27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xVal>
          <c:yVal>
            <c:numRef>
              <c:f>Динамика!$C$23:$C$27</c:f>
              <c:numCache>
                <c:formatCode>General</c:formatCode>
                <c:ptCount val="5"/>
                <c:pt idx="0">
                  <c:v>101</c:v>
                </c:pt>
                <c:pt idx="1">
                  <c:v>116</c:v>
                </c:pt>
                <c:pt idx="2">
                  <c:v>48</c:v>
                </c:pt>
                <c:pt idx="3">
                  <c:v>102</c:v>
                </c:pt>
                <c:pt idx="4">
                  <c:v>90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Динамика!$D$15</c:f>
              <c:strCache>
                <c:ptCount val="1"/>
                <c:pt idx="0">
                  <c:v>2 тур</c:v>
                </c:pt>
              </c:strCache>
            </c:strRef>
          </c:tx>
          <c:dLbls>
            <c:dLbl>
              <c:idx val="0"/>
              <c:layout>
                <c:manualLayout>
                  <c:x val="-3.0369174666867081E-2"/>
                  <c:y val="-4.6072150042796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2410497806499558E-2"/>
                  <c:y val="-4.6072150042796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8327851527234601E-2"/>
                  <c:y val="-3.86199264244503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8338877379637558E-2"/>
                  <c:y val="-4.0651195250605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2969726052847537E-2"/>
                  <c:y val="-4.91189554838194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Динамика!$A$23:$A$27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xVal>
          <c:yVal>
            <c:numRef>
              <c:f>Динамика!$D$23:$D$27</c:f>
              <c:numCache>
                <c:formatCode>General</c:formatCode>
                <c:ptCount val="5"/>
                <c:pt idx="0">
                  <c:v>17</c:v>
                </c:pt>
                <c:pt idx="1">
                  <c:v>24</c:v>
                </c:pt>
                <c:pt idx="2">
                  <c:v>11</c:v>
                </c:pt>
                <c:pt idx="3">
                  <c:v>20</c:v>
                </c:pt>
                <c:pt idx="4">
                  <c:v>63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Динамика!$E$15</c:f>
              <c:strCache>
                <c:ptCount val="1"/>
                <c:pt idx="0">
                  <c:v>Призеры</c:v>
                </c:pt>
              </c:strCache>
            </c:strRef>
          </c:tx>
          <c:dLbls>
            <c:dLbl>
              <c:idx val="0"/>
              <c:layout>
                <c:manualLayout>
                  <c:x val="-2.2763110354685145E-2"/>
                  <c:y val="-3.2292969012832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7039539957745126E-2"/>
                  <c:y val="-3.0938854994202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6304850348093909E-2"/>
                  <c:y val="-3.3761702533834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1672195152919516E-2"/>
                  <c:y val="-3.5230044861994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636384939488516E-2"/>
                  <c:y val="-2.7324819933935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Динамика!$A$23:$A$27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xVal>
          <c:yVal>
            <c:numRef>
              <c:f>Динамика!$E$23:$E$27</c:f>
              <c:numCache>
                <c:formatCode>General</c:formatCode>
                <c:ptCount val="5"/>
                <c:pt idx="0">
                  <c:v>5</c:v>
                </c:pt>
                <c:pt idx="1">
                  <c:v>7</c:v>
                </c:pt>
                <c:pt idx="2">
                  <c:v>2</c:v>
                </c:pt>
                <c:pt idx="3">
                  <c:v>4</c:v>
                </c:pt>
                <c:pt idx="4">
                  <c:v>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9530496"/>
        <c:axId val="189532032"/>
      </c:scatterChart>
      <c:valAx>
        <c:axId val="18953049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89532032"/>
        <c:crosses val="autoZero"/>
        <c:crossBetween val="midCat"/>
      </c:valAx>
      <c:valAx>
        <c:axId val="189532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8953049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11,6%</a:t>
            </a:r>
            <a:r>
              <a:rPr lang="ru-RU" baseline="0" dirty="0"/>
              <a:t> от общего количества студентов</a:t>
            </a:r>
            <a:endParaRPr lang="ru-RU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643762852345529E-3"/>
          <c:y val="0.11445309330153994"/>
          <c:w val="0.57714645820134103"/>
          <c:h val="0.77581348985915144"/>
        </c:manualLayout>
      </c:layout>
      <c:pie3DChart>
        <c:varyColors val="1"/>
        <c:ser>
          <c:idx val="0"/>
          <c:order val="0"/>
          <c:explosion val="51"/>
          <c:dLbls>
            <c:dLbl>
              <c:idx val="0"/>
              <c:layout>
                <c:manualLayout>
                  <c:x val="-0.11889389124478829"/>
                  <c:y val="6.4166591719085883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/>
                      <a:t>11,14</a:t>
                    </a:r>
                    <a:r>
                      <a:rPr lang="en-US" sz="1400" b="1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2067789113578575"/>
                  <c:y val="-2.0001966271825176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/>
                      <a:t>0,46</a:t>
                    </a:r>
                    <a:r>
                      <a:rPr lang="en-US" sz="1400" b="1" dirty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'Всероссийские '!$A$93:$A$95</c:f>
              <c:strCache>
                <c:ptCount val="2"/>
                <c:pt idx="0">
                  <c:v>Отборочный тур олимпиады для студентов "Я-профессионал"</c:v>
                </c:pt>
                <c:pt idx="1">
                  <c:v>Федеральный интернет-экзамен для выпускников бакалавриата по направлению 08.03.01 Строительство</c:v>
                </c:pt>
              </c:strCache>
            </c:strRef>
          </c:cat>
          <c:val>
            <c:numRef>
              <c:f>'Всероссийские '!$F$93:$F$95</c:f>
              <c:numCache>
                <c:formatCode>0.0</c:formatCode>
                <c:ptCount val="3"/>
                <c:pt idx="0" formatCode="0.00">
                  <c:v>11.136890951276103</c:v>
                </c:pt>
                <c:pt idx="1">
                  <c:v>0.46403712296983757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 rtl="0">
              <a:defRPr sz="1200">
                <a:solidFill>
                  <a:schemeClr val="tx1"/>
                </a:solidFill>
              </a:defRPr>
            </a:pPr>
            <a:endParaRPr lang="ru-RU"/>
          </a:p>
        </c:txPr>
      </c:legendEntry>
      <c:legendEntry>
        <c:idx val="2"/>
        <c:delete val="1"/>
      </c:legendEntry>
      <c:layout>
        <c:manualLayout>
          <c:xMode val="edge"/>
          <c:yMode val="edge"/>
          <c:x val="0.55788320817206494"/>
          <c:y val="0.2227757321496906"/>
          <c:w val="0.41570168379689548"/>
          <c:h val="0.58161271507728196"/>
        </c:manualLayout>
      </c:layout>
      <c:overlay val="0"/>
      <c:txPr>
        <a:bodyPr/>
        <a:lstStyle/>
        <a:p>
          <a:pPr rtl="0">
            <a:defRPr sz="1200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Количество</a:t>
            </a:r>
            <a:r>
              <a:rPr lang="ru-RU" sz="1400" baseline="0"/>
              <a:t> участников в ФИЭБ по напрвлению 08.03.01 Строительство</a:t>
            </a:r>
            <a:endParaRPr lang="ru-RU" sz="140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2470504293759398"/>
          <c:y val="0.22557319223985892"/>
          <c:w val="0.50625504336229821"/>
          <c:h val="0.73562610229276892"/>
        </c:manualLayout>
      </c:layout>
      <c:bar3D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88614912"/>
        <c:axId val="188637184"/>
        <c:axId val="0"/>
      </c:bar3DChart>
      <c:catAx>
        <c:axId val="188614912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88637184"/>
        <c:crosses val="autoZero"/>
        <c:auto val="1"/>
        <c:lblAlgn val="ctr"/>
        <c:lblOffset val="100"/>
        <c:noMultiLvlLbl val="0"/>
      </c:catAx>
      <c:valAx>
        <c:axId val="1886371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86149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>
                <a:latin typeface="+mn-lt"/>
              </a:rPr>
              <a:t>Количество</a:t>
            </a:r>
            <a:r>
              <a:rPr lang="ru-RU" sz="1400" baseline="0" dirty="0">
                <a:latin typeface="+mn-lt"/>
              </a:rPr>
              <a:t> участников в ФИЭБ по </a:t>
            </a:r>
            <a:r>
              <a:rPr lang="ru-RU" sz="1400" baseline="0" dirty="0" smtClean="0">
                <a:latin typeface="+mn-lt"/>
              </a:rPr>
              <a:t>направлению</a:t>
            </a:r>
          </a:p>
          <a:p>
            <a:pPr>
              <a:defRPr sz="1400"/>
            </a:pPr>
            <a:r>
              <a:rPr lang="ru-RU" sz="1400" baseline="0" dirty="0" smtClean="0">
                <a:latin typeface="+mn-lt"/>
              </a:rPr>
              <a:t> </a:t>
            </a:r>
            <a:r>
              <a:rPr lang="ru-RU" sz="1400" baseline="0" dirty="0">
                <a:latin typeface="+mn-lt"/>
              </a:rPr>
              <a:t>08.03.01 Строительство</a:t>
            </a:r>
            <a:endParaRPr lang="ru-RU" sz="1400" dirty="0">
              <a:latin typeface="+mn-lt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599789838166129"/>
          <c:y val="0.26797584930858909"/>
          <c:w val="0.47869746243472949"/>
          <c:h val="0.69322315275961532"/>
        </c:manualLayout>
      </c:layout>
      <c:bar3D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2.5889967637540531E-2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889967637540454E-2"/>
                  <c:y val="-2.116402116402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'Всероссийские '!$D$100:$D$101</c:f>
              <c:strCache>
                <c:ptCount val="2"/>
                <c:pt idx="0">
                  <c:v>ФИЭБ в 2020-2021 уч.г. </c:v>
                </c:pt>
                <c:pt idx="1">
                  <c:v>ФИЭБ в 2019-2020 уч.г.</c:v>
                </c:pt>
              </c:strCache>
            </c:strRef>
          </c:cat>
          <c:val>
            <c:numRef>
              <c:f>'Всероссийские '!$E$100:$E$101</c:f>
              <c:numCache>
                <c:formatCode>General</c:formatCode>
                <c:ptCount val="2"/>
                <c:pt idx="0">
                  <c:v>2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88652544"/>
        <c:axId val="188659584"/>
        <c:axId val="0"/>
      </c:bar3DChart>
      <c:catAx>
        <c:axId val="188652544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88659584"/>
        <c:crosses val="autoZero"/>
        <c:auto val="1"/>
        <c:lblAlgn val="ctr"/>
        <c:lblOffset val="100"/>
        <c:noMultiLvlLbl val="0"/>
      </c:catAx>
      <c:valAx>
        <c:axId val="1886595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86525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400"/>
            </a:pPr>
            <a:r>
              <a:rPr lang="ru-RU" sz="1400" b="1" i="0" baseline="0" dirty="0">
                <a:effectLst/>
                <a:latin typeface="+mn-lt"/>
              </a:rPr>
              <a:t>Количество участников в ФИЭБ по направлению 13.03.02 Электроэнергетика и электротехника</a:t>
            </a:r>
            <a:endParaRPr lang="ru-RU" sz="1400" dirty="0">
              <a:effectLst/>
              <a:latin typeface="+mn-lt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53034711286089242"/>
          <c:y val="0.31620370370370371"/>
          <c:w val="0.43909733158355208"/>
          <c:h val="0.63287037037037042"/>
        </c:manualLayout>
      </c:layout>
      <c:bar3D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2.7777777777777776E-2"/>
                  <c:y val="-9.2592592592592587E-3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666666666666666E-2"/>
                  <c:y val="-1.3888888888888888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'Всероссийские '!$E$103:$E$104</c:f>
              <c:strCache>
                <c:ptCount val="2"/>
                <c:pt idx="0">
                  <c:v>ФИЭБ в 2020-2021 уч.г. </c:v>
                </c:pt>
                <c:pt idx="1">
                  <c:v>ФИЭБ в 2019-2020 уч.г.</c:v>
                </c:pt>
              </c:strCache>
            </c:strRef>
          </c:cat>
          <c:val>
            <c:numRef>
              <c:f>'Всероссийские '!$F$103:$F$104</c:f>
              <c:numCache>
                <c:formatCode>General</c:formatCode>
                <c:ptCount val="2"/>
                <c:pt idx="0">
                  <c:v>0</c:v>
                </c:pt>
                <c:pt idx="1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89344768"/>
        <c:axId val="189358848"/>
        <c:axId val="0"/>
      </c:bar3DChart>
      <c:catAx>
        <c:axId val="18934476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89358848"/>
        <c:crosses val="autoZero"/>
        <c:auto val="1"/>
        <c:lblAlgn val="ctr"/>
        <c:lblOffset val="100"/>
        <c:noMultiLvlLbl val="0"/>
      </c:catAx>
      <c:valAx>
        <c:axId val="1893588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93447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7390976619881741"/>
          <c:y val="0.31640968242751849"/>
          <c:w val="0.60676725981939483"/>
          <c:h val="0.59809484547415859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3.4654919236417033E-3"/>
                  <c:y val="-8.891490657908598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Интернет-олимпиада </a:t>
                    </a:r>
                    <a:r>
                      <a:rPr lang="ru-RU" dirty="0"/>
                      <a:t>по философии</a:t>
                    </a:r>
                  </a:p>
                  <a:p>
                    <a:r>
                      <a:rPr lang="ru-RU" sz="1400" b="1" dirty="0"/>
                      <a:t>7,7%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0108187567636519E-3"/>
                  <c:y val="5.369837577433114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Интернет-олимпиада </a:t>
                    </a:r>
                    <a:r>
                      <a:rPr lang="ru-RU" dirty="0"/>
                      <a:t>по Истории России</a:t>
                    </a:r>
                  </a:p>
                  <a:p>
                    <a:r>
                      <a:rPr lang="ru-RU" sz="1400" b="1" dirty="0"/>
                      <a:t> 2,6%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5488955950990703E-2"/>
                  <c:y val="3.769065516025156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 </a:t>
                    </a:r>
                    <a:r>
                      <a:rPr lang="ru-RU" dirty="0" smtClean="0"/>
                      <a:t>Интернет-олимпиада </a:t>
                    </a:r>
                    <a:r>
                      <a:rPr lang="ru-RU" dirty="0"/>
                      <a:t>по русскому языку</a:t>
                    </a:r>
                  </a:p>
                  <a:p>
                    <a:r>
                      <a:rPr lang="ru-RU" sz="1400" b="1" dirty="0"/>
                      <a:t> 7,2%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653998096052972E-2"/>
                  <c:y val="0.153580043332279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Интернет-олимпиада </a:t>
                    </a:r>
                    <a:r>
                      <a:rPr lang="ru-RU" dirty="0"/>
                      <a:t>по физике</a:t>
                    </a:r>
                  </a:p>
                  <a:p>
                    <a:r>
                      <a:rPr lang="ru-RU" sz="1400" b="1" dirty="0"/>
                      <a:t>1,6%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0131310678676178"/>
                  <c:y val="9.02152414194298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Интернет-олимпиада </a:t>
                    </a:r>
                    <a:r>
                      <a:rPr lang="ru-RU" dirty="0"/>
                      <a:t>по математике</a:t>
                    </a:r>
                  </a:p>
                  <a:p>
                    <a:r>
                      <a:rPr lang="ru-RU" sz="1400" b="1" dirty="0"/>
                      <a:t>0,9%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2126970912776872"/>
                  <c:y val="-0.1011500002290289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Интернет-олимпиада </a:t>
                    </a:r>
                    <a:r>
                      <a:rPr lang="ru-RU" dirty="0"/>
                      <a:t>по теоретической механике</a:t>
                    </a:r>
                  </a:p>
                  <a:p>
                    <a:r>
                      <a:rPr lang="ru-RU" sz="1400" b="1" dirty="0"/>
                      <a:t>0,9%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6.7419149698798669E-2"/>
                  <c:y val="-0.215886181766546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Интернет-олимпиада </a:t>
                    </a:r>
                    <a:r>
                      <a:rPr lang="ru-RU" dirty="0"/>
                      <a:t>по информатике</a:t>
                    </a:r>
                  </a:p>
                  <a:p>
                    <a:r>
                      <a:rPr lang="ru-RU" dirty="0"/>
                      <a:t> </a:t>
                    </a:r>
                    <a:r>
                      <a:rPr lang="ru-RU" sz="1400" b="1" dirty="0"/>
                      <a:t>1,9%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6.6192221567017775E-2"/>
                  <c:y val="-0.1164735036392702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Отборочный этап Студенческой лиги </a:t>
                    </a:r>
                    <a:r>
                      <a:rPr lang="en-US"/>
                      <a:t>IX </a:t>
                    </a:r>
                    <a:r>
                      <a:rPr lang="ru-RU"/>
                      <a:t>Международного инженерного чемпионата "</a:t>
                    </a:r>
                    <a:r>
                      <a:rPr lang="en-US"/>
                      <a:t>CASE-IN" </a:t>
                    </a:r>
                    <a:r>
                      <a:rPr lang="ru-RU"/>
                      <a:t>по направлению Горное дело</a:t>
                    </a:r>
                  </a:p>
                  <a:p>
                    <a:r>
                      <a:rPr lang="ru-RU" sz="1400" b="1"/>
                      <a:t> 0,7%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20752883863085397"/>
                  <c:y val="-7.9809081456440986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Отборочный этап Студенческой лиги </a:t>
                    </a:r>
                    <a:r>
                      <a:rPr lang="en-US"/>
                      <a:t>IX </a:t>
                    </a:r>
                    <a:r>
                      <a:rPr lang="ru-RU"/>
                      <a:t>Международного инженерного чемпионата "</a:t>
                    </a:r>
                    <a:r>
                      <a:rPr lang="en-US"/>
                      <a:t>CASE-IN" </a:t>
                    </a:r>
                    <a:r>
                      <a:rPr lang="ru-RU"/>
                      <a:t>по направлению Электроэнергетика и электротехника </a:t>
                    </a:r>
                  </a:p>
                  <a:p>
                    <a:r>
                      <a:rPr lang="ru-RU" sz="1400" b="1"/>
                      <a:t>0,9%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Лист1!$G$2:$G$10</c:f>
              <c:strCache>
                <c:ptCount val="9"/>
                <c:pt idx="0">
                  <c:v>Открытые международные студенческие Интернет-олимпиады по философии</c:v>
                </c:pt>
                <c:pt idx="1">
                  <c:v>Открытые международные студенческие Интернет-олимпиады по Истории России</c:v>
                </c:pt>
                <c:pt idx="2">
                  <c:v> Открытые международные студенческие Интернет-олимпиады по русскому языку</c:v>
                </c:pt>
                <c:pt idx="3">
                  <c:v>Открытые международные студенческие Интернет-олимпиады по физике</c:v>
                </c:pt>
                <c:pt idx="4">
                  <c:v>Открытые международные студенческие Интернет-олимпиады по математике</c:v>
                </c:pt>
                <c:pt idx="5">
                  <c:v>Открытые международные студенческие Интернет-олимпиады по теоретической механике</c:v>
                </c:pt>
                <c:pt idx="6">
                  <c:v>Открытые международные студенческие Интернет-олимпиады по информатике</c:v>
                </c:pt>
                <c:pt idx="7">
                  <c:v>Отборочный этап Студенческой лиги IX Международного инженерного чемпионата "CASE-IN" по направлению Горное дело</c:v>
                </c:pt>
                <c:pt idx="8">
                  <c:v>Отборочный этап Студенческой лиги IX Международного инженерного чемпионата "CASE-IN" по направлению Электроэнергетика и электротехника</c:v>
                </c:pt>
              </c:strCache>
            </c:strRef>
          </c:cat>
          <c:val>
            <c:numRef>
              <c:f>Лист1!$I$2:$I$10</c:f>
              <c:numCache>
                <c:formatCode>General</c:formatCode>
                <c:ptCount val="9"/>
                <c:pt idx="0">
                  <c:v>7.7</c:v>
                </c:pt>
                <c:pt idx="1">
                  <c:v>2.6</c:v>
                </c:pt>
                <c:pt idx="2">
                  <c:v>7.2</c:v>
                </c:pt>
                <c:pt idx="3">
                  <c:v>1.6</c:v>
                </c:pt>
                <c:pt idx="4">
                  <c:v>0.9</c:v>
                </c:pt>
                <c:pt idx="5">
                  <c:v>0.9</c:v>
                </c:pt>
                <c:pt idx="6">
                  <c:v>1.9</c:v>
                </c:pt>
                <c:pt idx="7">
                  <c:v>0.7</c:v>
                </c:pt>
                <c:pt idx="8">
                  <c:v>0.9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312658374226288"/>
          <c:y val="0.10531517099352219"/>
          <c:w val="0.58249953755676531"/>
          <c:h val="0.65023929704993477"/>
        </c:manualLayout>
      </c:layout>
      <c:pieChart>
        <c:varyColors val="1"/>
        <c:ser>
          <c:idx val="0"/>
          <c:order val="0"/>
          <c:explosion val="38"/>
          <c:dPt>
            <c:idx val="0"/>
            <c:bubble3D val="0"/>
            <c:spPr>
              <a:solidFill>
                <a:schemeClr val="accent1"/>
              </a:solidFill>
            </c:spPr>
          </c:dPt>
          <c:dPt>
            <c:idx val="4"/>
            <c:bubble3D val="0"/>
          </c:dPt>
          <c:dLbls>
            <c:dLbl>
              <c:idx val="0"/>
              <c:layout>
                <c:manualLayout>
                  <c:x val="1.2145425703881101E-3"/>
                  <c:y val="-3.2633685753835645E-4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История России
</a:t>
                    </a:r>
                    <a:r>
                      <a:rPr lang="ru-RU" sz="1200" smtClean="0"/>
                      <a:t>5,28%</a:t>
                    </a:r>
                    <a:endParaRPr lang="ru-RU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7407526450970168"/>
                  <c:y val="1.5854927661580439E-3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Русский язык</a:t>
                    </a:r>
                    <a:r>
                      <a:rPr lang="ru-RU" sz="1200"/>
                      <a:t>
</a:t>
                    </a:r>
                    <a:r>
                      <a:rPr lang="ru-RU" sz="1200" smtClean="0"/>
                      <a:t>5,54%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7968253691325908E-2"/>
                  <c:y val="-1.7641915335185655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Философия
</a:t>
                    </a:r>
                    <a:r>
                      <a:rPr lang="ru-RU" sz="1200" smtClean="0"/>
                      <a:t>3,17%</a:t>
                    </a:r>
                    <a:endParaRPr lang="ru-RU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8.3631209404809274E-3"/>
                  <c:y val="3.5425786023775135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Физика
</a:t>
                    </a:r>
                    <a:r>
                      <a:rPr lang="ru-RU" sz="1200" smtClean="0"/>
                      <a:t>7,65%</a:t>
                    </a:r>
                    <a:endParaRPr lang="ru-RU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24510408495624633"/>
                  <c:y val="3.6478318448843763E-2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Информатика
</a:t>
                    </a:r>
                    <a:r>
                      <a:rPr lang="ru-RU" sz="1200" smtClean="0"/>
                      <a:t>4,22%</a:t>
                    </a:r>
                    <a:endParaRPr lang="ru-RU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1.1969059807610195E-2"/>
                  <c:y val="0.10962072016826697"/>
                </c:manualLayout>
              </c:layout>
              <c:tx>
                <c:rich>
                  <a:bodyPr/>
                  <a:lstStyle/>
                  <a:p>
                    <a:r>
                      <a:rPr lang="ru-RU" sz="1200"/>
                      <a:t>Сопротивление материалов
</a:t>
                    </a:r>
                    <a:r>
                      <a:rPr lang="ru-RU" sz="1200" smtClean="0"/>
                      <a:t>1,06%</a:t>
                    </a:r>
                    <a:endParaRPr lang="ru-RU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>
                    <a:latin typeface="+mj-lt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(Международные!$B$120:$B$122;Международные!$B$124:$B$126)</c:f>
              <c:strCache>
                <c:ptCount val="6"/>
                <c:pt idx="0">
                  <c:v>История России</c:v>
                </c:pt>
                <c:pt idx="1">
                  <c:v>Русский язык</c:v>
                </c:pt>
                <c:pt idx="2">
                  <c:v>Философия</c:v>
                </c:pt>
                <c:pt idx="3">
                  <c:v>Физика</c:v>
                </c:pt>
                <c:pt idx="4">
                  <c:v>Информатика</c:v>
                </c:pt>
                <c:pt idx="5">
                  <c:v>Сопротивление материалов</c:v>
                </c:pt>
              </c:strCache>
            </c:strRef>
          </c:cat>
          <c:val>
            <c:numRef>
              <c:f>(Международные!$D$120:$D$122;Международные!$D$124:$D$126)</c:f>
              <c:numCache>
                <c:formatCode>0.00%</c:formatCode>
                <c:ptCount val="6"/>
                <c:pt idx="0">
                  <c:v>5.2770448548812667E-2</c:v>
                </c:pt>
                <c:pt idx="1">
                  <c:v>5.5408970976253295E-2</c:v>
                </c:pt>
                <c:pt idx="2">
                  <c:v>3.1662269129287601E-2</c:v>
                </c:pt>
                <c:pt idx="3">
                  <c:v>7.6517150395778361E-2</c:v>
                </c:pt>
                <c:pt idx="4">
                  <c:v>4.221635883905013E-2</c:v>
                </c:pt>
                <c:pt idx="5">
                  <c:v>1.0554089709762533E-2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25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766811360964"/>
          <c:y val="9.1360303400632253E-2"/>
          <c:w val="0.6573310711661926"/>
          <c:h val="0.69221753138540165"/>
        </c:manualLayout>
      </c:layout>
      <c:pieChart>
        <c:varyColors val="1"/>
        <c:ser>
          <c:idx val="0"/>
          <c:order val="0"/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200" dirty="0"/>
                      <a:t> История </a:t>
                    </a:r>
                    <a:r>
                      <a:rPr lang="ru-RU" sz="1200" dirty="0" smtClean="0"/>
                      <a:t>России 2,60%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3849718699707859E-4"/>
                  <c:y val="-5.346218196376518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6746622574228559"/>
                  <c:y val="-3.83923736374996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2358714458624016"/>
                  <c:y val="4.797547747220005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Математика</a:t>
                    </a:r>
                  </a:p>
                  <a:p>
                    <a:r>
                      <a:rPr lang="ru-RU" dirty="0" smtClean="0"/>
                      <a:t> 0,90%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9333683719877466E-2"/>
                  <c:y val="2.765576552100271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Теоретическая </a:t>
                    </a:r>
                    <a:r>
                      <a:rPr lang="ru-RU" dirty="0" smtClean="0"/>
                      <a:t>механика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0,90%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0.1232964014099443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Философия</a:t>
                    </a:r>
                  </a:p>
                  <a:p>
                    <a:r>
                      <a:rPr lang="ru-RU" dirty="0" smtClean="0"/>
                      <a:t> 7,70%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z="1200" dirty="0" smtClean="0"/>
                      <a:t>Информатика</a:t>
                    </a:r>
                  </a:p>
                  <a:p>
                    <a:r>
                      <a:rPr lang="ru-RU" sz="1200" dirty="0" smtClean="0"/>
                      <a:t>1,9%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Международные!$A$206:$A$212</c:f>
              <c:strCache>
                <c:ptCount val="7"/>
                <c:pt idx="0">
                  <c:v> История России</c:v>
                </c:pt>
                <c:pt idx="1">
                  <c:v>Русский язык</c:v>
                </c:pt>
                <c:pt idx="2">
                  <c:v>Физика</c:v>
                </c:pt>
                <c:pt idx="3">
                  <c:v>Математика</c:v>
                </c:pt>
                <c:pt idx="4">
                  <c:v>Теоретическая механика</c:v>
                </c:pt>
                <c:pt idx="5">
                  <c:v>Философия</c:v>
                </c:pt>
                <c:pt idx="6">
                  <c:v>Информатика</c:v>
                </c:pt>
              </c:strCache>
            </c:strRef>
          </c:cat>
          <c:val>
            <c:numRef>
              <c:f>Международные!$C$206:$C$212</c:f>
              <c:numCache>
                <c:formatCode>0.00</c:formatCode>
                <c:ptCount val="7"/>
                <c:pt idx="0">
                  <c:v>2.6</c:v>
                </c:pt>
                <c:pt idx="1">
                  <c:v>7.2</c:v>
                </c:pt>
                <c:pt idx="2">
                  <c:v>1.6</c:v>
                </c:pt>
                <c:pt idx="3">
                  <c:v>0.9</c:v>
                </c:pt>
                <c:pt idx="4">
                  <c:v>0.9</c:v>
                </c:pt>
                <c:pt idx="5">
                  <c:v>7.7</c:v>
                </c:pt>
                <c:pt idx="6" formatCode="0.0">
                  <c:v>1.8561484918793503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766641155097999E-2"/>
          <c:y val="0.207901156072898"/>
          <c:w val="0.5176268994803046"/>
          <c:h val="0.61525484346247195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0980492908195383"/>
          <c:y val="0.14292478495576844"/>
          <c:w val="0.36224627304785068"/>
          <c:h val="0.7263225143821338"/>
        </c:manualLayout>
      </c:layout>
      <c:overlay val="0"/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0.10924</cdr:x>
      <cdr:y>0.82115</cdr:y>
    </cdr:from>
    <cdr:to>
      <cdr:x>0.21595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47525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0.04425</cdr:x>
      <cdr:y>0.88571</cdr:y>
    </cdr:from>
    <cdr:to>
      <cdr:x>0.88496</cdr:x>
      <cdr:y>0.95714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60040" y="4464496"/>
          <a:ext cx="6840760" cy="36004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0.15044</cdr:x>
      <cdr:y>0.87143</cdr:y>
    </cdr:from>
    <cdr:to>
      <cdr:x>0.26549</cdr:x>
      <cdr:y>0.94286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224136" y="4392488"/>
          <a:ext cx="93610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2016-2017  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0.40708</cdr:x>
      <cdr:y>0.87143</cdr:y>
    </cdr:from>
    <cdr:to>
      <cdr:x>0.52212</cdr:x>
      <cdr:y>0.94286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312368" y="4392488"/>
          <a:ext cx="93610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/>
            <a:t>2018-2019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0.28058</cdr:x>
      <cdr:y>0.87143</cdr:y>
    </cdr:from>
    <cdr:to>
      <cdr:x>0.39562</cdr:x>
      <cdr:y>0.94286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2283048" y="4392488"/>
          <a:ext cx="93610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/>
            <a:t>2017-2018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0.53097</cdr:x>
      <cdr:y>0.87143</cdr:y>
    </cdr:from>
    <cdr:to>
      <cdr:x>0.64602</cdr:x>
      <cdr:y>0.94286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4320480" y="4392488"/>
          <a:ext cx="93610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/>
            <a:t>2019-2020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0.66372</cdr:x>
      <cdr:y>0.87143</cdr:y>
    </cdr:from>
    <cdr:to>
      <cdr:x>0.77876</cdr:x>
      <cdr:y>0.94286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5400600" y="4392488"/>
          <a:ext cx="93610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/>
            <a:t>2020-2021</a:t>
          </a:r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F52CBFA-7413-4114-B65C-786DE2176B8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45" r:id="rId1"/>
    <p:sldLayoutId id="2147484646" r:id="rId2"/>
    <p:sldLayoutId id="2147484647" r:id="rId3"/>
    <p:sldLayoutId id="2147484648" r:id="rId4"/>
    <p:sldLayoutId id="2147484649" r:id="rId5"/>
    <p:sldLayoutId id="2147484650" r:id="rId6"/>
    <p:sldLayoutId id="2147484651" r:id="rId7"/>
    <p:sldLayoutId id="2147484652" r:id="rId8"/>
    <p:sldLayoutId id="2147484653" r:id="rId9"/>
    <p:sldLayoutId id="2147484654" r:id="rId10"/>
    <p:sldLayoutId id="21474846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30213" y="1125538"/>
            <a:ext cx="8534275" cy="338296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tx1"/>
                </a:solidFill>
              </a:rPr>
              <a:t>Анализ участия студентов ТИ (ф) СВФУ в предметных олимпиадах различного уровня в 2020-2021 учебном году. </a:t>
            </a: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Утверждение </a:t>
            </a:r>
            <a:r>
              <a:rPr lang="ru-RU" sz="2800" b="1" dirty="0">
                <a:solidFill>
                  <a:schemeClr val="tx1"/>
                </a:solidFill>
              </a:rPr>
              <a:t>перечня олимпиад, проводимых </a:t>
            </a: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ТИ </a:t>
            </a:r>
            <a:r>
              <a:rPr lang="ru-RU" sz="2800" b="1" dirty="0">
                <a:solidFill>
                  <a:schemeClr val="tx1"/>
                </a:solidFill>
              </a:rPr>
              <a:t>(ф) СВФУ в 2021-2022 учебном году.</a:t>
            </a:r>
          </a:p>
        </p:txBody>
      </p:sp>
    </p:spTree>
    <p:extLst>
      <p:ext uri="{BB962C8B-B14F-4D97-AF65-F5344CB8AC3E}">
        <p14:creationId xmlns:p14="http://schemas.microsoft.com/office/powerpoint/2010/main" val="166982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577847" y="404664"/>
            <a:ext cx="3544193" cy="352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ru-RU" sz="1600" b="1" dirty="0" smtClean="0">
                <a:solidFill>
                  <a:schemeClr val="tx1"/>
                </a:solidFill>
              </a:rPr>
              <a:t>ПРОДОЛЖЕНИЕ ТАБЛИЦЫ</a:t>
            </a:r>
            <a:endParaRPr lang="ru-RU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400930"/>
              </p:ext>
            </p:extLst>
          </p:nvPr>
        </p:nvGraphicFramePr>
        <p:xfrm>
          <a:off x="107504" y="1700808"/>
          <a:ext cx="8928991" cy="496855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96144"/>
                <a:gridCol w="1080120"/>
                <a:gridCol w="432048"/>
                <a:gridCol w="720080"/>
                <a:gridCol w="504056"/>
                <a:gridCol w="936104"/>
                <a:gridCol w="2304256"/>
                <a:gridCol w="1656183"/>
              </a:tblGrid>
              <a:tr h="323626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Открытые международные студенческие Интернет-олимпиады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 физике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март 2021 г.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26- </a:t>
                      </a:r>
                      <a:r>
                        <a:rPr lang="ru-RU" sz="1200" dirty="0" smtClean="0">
                          <a:effectLst/>
                        </a:rPr>
                        <a:t>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марта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2021 </a:t>
                      </a:r>
                      <a:r>
                        <a:rPr lang="ru-RU" sz="1200" dirty="0">
                          <a:effectLst/>
                        </a:rPr>
                        <a:t>г.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Гриневич В.А., </a:t>
                      </a:r>
                      <a:r>
                        <a:rPr lang="ru-RU" sz="1200" dirty="0" smtClean="0">
                          <a:effectLst/>
                        </a:rPr>
                        <a:t>гр. БП-ЭО-19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сертификат </a:t>
                      </a:r>
                      <a:r>
                        <a:rPr lang="ru-RU" sz="1200" dirty="0" smtClean="0">
                          <a:effectLst/>
                        </a:rPr>
                        <a:t>участника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</a:tr>
              <a:tr h="2512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err="1">
                          <a:effectLst/>
                        </a:rPr>
                        <a:t>Хартаев</a:t>
                      </a:r>
                      <a:r>
                        <a:rPr lang="ru-RU" sz="1200" dirty="0">
                          <a:effectLst/>
                        </a:rPr>
                        <a:t> В.А</a:t>
                      </a:r>
                      <a:r>
                        <a:rPr lang="ru-RU" sz="1200" dirty="0" smtClean="0">
                          <a:effectLst/>
                        </a:rPr>
                        <a:t>., гр. БП-ЭО-19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сертификат </a:t>
                      </a:r>
                      <a:r>
                        <a:rPr lang="ru-RU" sz="1200" dirty="0" smtClean="0">
                          <a:effectLst/>
                        </a:rPr>
                        <a:t>участника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</a:tr>
              <a:tr h="4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 математике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март 2021 г.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26- 27 марта </a:t>
                      </a: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2021 </a:t>
                      </a:r>
                      <a:r>
                        <a:rPr lang="ru-RU" sz="1200" dirty="0">
                          <a:effectLst/>
                        </a:rPr>
                        <a:t>г.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Богданов Р.А., </a:t>
                      </a:r>
                      <a:r>
                        <a:rPr lang="ru-RU" sz="1200" dirty="0" smtClean="0">
                          <a:effectLst/>
                        </a:rPr>
                        <a:t>гр. БА-ПИ-20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сертификат </a:t>
                      </a:r>
                      <a:r>
                        <a:rPr lang="ru-RU" sz="1200" dirty="0" smtClean="0">
                          <a:effectLst/>
                        </a:rPr>
                        <a:t>участника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</a:tr>
              <a:tr h="2942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 теоретической механике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март 2021 г.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09-10 апреля </a:t>
                      </a: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2021 </a:t>
                      </a:r>
                      <a:r>
                        <a:rPr lang="ru-RU" sz="1200" dirty="0">
                          <a:effectLst/>
                        </a:rPr>
                        <a:t>г.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Хартаев</a:t>
                      </a:r>
                      <a:r>
                        <a:rPr lang="ru-RU" sz="1200" dirty="0">
                          <a:effectLst/>
                        </a:rPr>
                        <a:t> В.А</a:t>
                      </a:r>
                      <a:r>
                        <a:rPr lang="ru-RU" sz="1200" dirty="0" smtClean="0">
                          <a:effectLst/>
                        </a:rPr>
                        <a:t>., гр. БП-ЭО-19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сертификат </a:t>
                      </a:r>
                      <a:r>
                        <a:rPr lang="ru-RU" sz="1200" dirty="0" smtClean="0">
                          <a:effectLst/>
                        </a:rPr>
                        <a:t>участника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</a:tr>
              <a:tr h="1961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 информатике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март 2021 г.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09-10 апреля </a:t>
                      </a: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2021 </a:t>
                      </a:r>
                      <a:r>
                        <a:rPr lang="ru-RU" sz="1200" dirty="0">
                          <a:effectLst/>
                        </a:rPr>
                        <a:t>г.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Богданов Р.А</a:t>
                      </a:r>
                      <a:r>
                        <a:rPr lang="ru-RU" sz="1200" dirty="0" smtClean="0">
                          <a:effectLst/>
                        </a:rPr>
                        <a:t>., </a:t>
                      </a:r>
                      <a:r>
                        <a:rPr lang="ru-RU" sz="1200" dirty="0">
                          <a:effectLst/>
                        </a:rPr>
                        <a:t>гр. </a:t>
                      </a:r>
                      <a:r>
                        <a:rPr lang="ru-RU" sz="1200" dirty="0" smtClean="0">
                          <a:effectLst/>
                        </a:rPr>
                        <a:t>БА-ПИ-20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сертификат </a:t>
                      </a:r>
                      <a:r>
                        <a:rPr lang="ru-RU" sz="1200" dirty="0" smtClean="0">
                          <a:effectLst/>
                        </a:rPr>
                        <a:t>участника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</a:tr>
              <a:tr h="1961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Хартаев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В.А., гр. БП-ЭО-19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сертификат участника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</a:tr>
              <a:tr h="289359"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Отборочный этап Студенческой лиги IX Международного инженерного чемпионата "CASE-IN" по направлению Горное дело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апрель 2021 г.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май </a:t>
                      </a: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2021 </a:t>
                      </a:r>
                      <a:r>
                        <a:rPr lang="ru-RU" sz="1200" dirty="0">
                          <a:effectLst/>
                        </a:rPr>
                        <a:t>г.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</a:rPr>
                        <a:t>Варакин А.Н., гр. С-ГД(ОГР</a:t>
                      </a:r>
                      <a:r>
                        <a:rPr lang="ru-RU" sz="1200" dirty="0">
                          <a:effectLst/>
                        </a:rPr>
                        <a:t>)-</a:t>
                      </a:r>
                      <a:r>
                        <a:rPr lang="ru-RU" sz="1200" dirty="0" smtClean="0">
                          <a:effectLst/>
                        </a:rPr>
                        <a:t>16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вышли в финал Чемпионата, в финале -9 место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</a:tr>
              <a:tr h="148487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</a:rPr>
                        <a:t>Игнатьев М.А., </a:t>
                      </a:r>
                      <a:r>
                        <a:rPr lang="ru-RU" sz="1200" dirty="0" smtClean="0">
                          <a:effectLst/>
                        </a:rPr>
                        <a:t>гр. С-ГД(ОГР)-16</a:t>
                      </a:r>
                      <a:endParaRPr lang="ru-RU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68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>
                          <a:effectLst/>
                        </a:rPr>
                        <a:t>Нуров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М.А. гр. С-ГД(ОГР)-16</a:t>
                      </a:r>
                      <a:endParaRPr lang="ru-RU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3703">
                <a:tc rowSpan="4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Отборочный этап Студенческой лиги IX Международного инженерного чемпионата "CASE-IN" по направлению Электроэнергетика и электротехника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апрель 2021 г.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май </a:t>
                      </a: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2021 </a:t>
                      </a:r>
                      <a:r>
                        <a:rPr lang="ru-RU" sz="1200" dirty="0">
                          <a:effectLst/>
                        </a:rPr>
                        <a:t>г.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Высовень</a:t>
                      </a:r>
                      <a:r>
                        <a:rPr lang="ru-RU" sz="1200" dirty="0">
                          <a:effectLst/>
                        </a:rPr>
                        <a:t> С.В., </a:t>
                      </a:r>
                      <a:r>
                        <a:rPr lang="ru-RU" sz="1200" dirty="0" smtClean="0">
                          <a:effectLst/>
                        </a:rPr>
                        <a:t>гр. БП-ЭО-18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первое </a:t>
                      </a:r>
                      <a:r>
                        <a:rPr lang="ru-RU" sz="1200" dirty="0">
                          <a:effectLst/>
                        </a:rPr>
                        <a:t>место в отборочном этапе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</a:tr>
              <a:tr h="31946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Темниханов</a:t>
                      </a:r>
                      <a:r>
                        <a:rPr lang="ru-RU" sz="1200" dirty="0">
                          <a:effectLst/>
                        </a:rPr>
                        <a:t> А.В</a:t>
                      </a:r>
                      <a:r>
                        <a:rPr lang="ru-RU" sz="1200" dirty="0" smtClean="0">
                          <a:effectLst/>
                        </a:rPr>
                        <a:t>., гр. </a:t>
                      </a:r>
                      <a:r>
                        <a:rPr lang="ru-RU" sz="1200" dirty="0">
                          <a:effectLst/>
                        </a:rPr>
                        <a:t>БП-ЭО-18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2227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Ефтин</a:t>
                      </a:r>
                      <a:r>
                        <a:rPr lang="ru-RU" sz="1200" dirty="0">
                          <a:effectLst/>
                        </a:rPr>
                        <a:t> И.Н., </a:t>
                      </a:r>
                      <a:r>
                        <a:rPr lang="ru-RU" sz="1200" dirty="0" smtClean="0">
                          <a:effectLst/>
                        </a:rPr>
                        <a:t>гр. БП-ЭО-18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85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Свинобоев </a:t>
                      </a:r>
                      <a:r>
                        <a:rPr lang="ru-RU" sz="1200" dirty="0" smtClean="0">
                          <a:effectLst/>
                        </a:rPr>
                        <a:t>А.В., гр.  </a:t>
                      </a:r>
                      <a:r>
                        <a:rPr lang="ru-RU" sz="1200" dirty="0">
                          <a:effectLst/>
                        </a:rPr>
                        <a:t>БП-ЭО-18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513564"/>
              </p:ext>
            </p:extLst>
          </p:nvPr>
        </p:nvGraphicFramePr>
        <p:xfrm>
          <a:off x="107504" y="980728"/>
          <a:ext cx="8928992" cy="73609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96144"/>
                <a:gridCol w="1080120"/>
                <a:gridCol w="432048"/>
                <a:gridCol w="719085"/>
                <a:gridCol w="505051"/>
                <a:gridCol w="936104"/>
                <a:gridCol w="2304256"/>
                <a:gridCol w="1656184"/>
              </a:tblGrid>
              <a:tr h="231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олимпиады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Дисциплина 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 тур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Дата проведения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 тур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Дата проведения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Ф.И.О., уч. группа участников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Результаты олимпиады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06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79350" y="398806"/>
            <a:ext cx="9036050" cy="86409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ДОЛЯ СТУДЕНТОВ, УЧАСТВУЮЩИХ В</a:t>
            </a:r>
            <a:r>
              <a:rPr lang="en-US" sz="2400" b="1" dirty="0" smtClean="0">
                <a:solidFill>
                  <a:schemeClr val="tx1"/>
                </a:solidFill>
                <a:latin typeface="+mn-lt"/>
              </a:rPr>
              <a:t> МЕЖДУНАРОДНЫХ</a:t>
            </a: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 ОЛИМПИАДАХ ЗА 2020-2021 УЧ. ГОД</a:t>
            </a:r>
            <a:endParaRPr lang="ru-RU" sz="2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96304" y="1510328"/>
            <a:ext cx="5688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latin typeface="Calibri" pitchFamily="34" charset="0"/>
              </a:rPr>
              <a:t>24,4</a:t>
            </a:r>
            <a:r>
              <a:rPr lang="ru-RU" b="1" dirty="0" smtClean="0"/>
              <a:t>% </a:t>
            </a:r>
            <a:r>
              <a:rPr lang="ru-RU" b="1" dirty="0"/>
              <a:t>от общего количества студентов</a:t>
            </a:r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7866544"/>
              </p:ext>
            </p:extLst>
          </p:nvPr>
        </p:nvGraphicFramePr>
        <p:xfrm>
          <a:off x="539552" y="1902811"/>
          <a:ext cx="7776864" cy="4846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468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8140" y="548680"/>
            <a:ext cx="9036496" cy="72008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>
                <a:solidFill>
                  <a:schemeClr val="tx1"/>
                </a:solidFill>
              </a:rPr>
              <a:t>ДОЛЯ </a:t>
            </a:r>
            <a:r>
              <a:rPr lang="ru-RU" sz="2400" b="1" dirty="0">
                <a:solidFill>
                  <a:schemeClr val="tx1"/>
                </a:solidFill>
              </a:rPr>
              <a:t>СТУДЕНТОВ, УЧАСТВОВАВШИХ В </a:t>
            </a:r>
            <a:r>
              <a:rPr lang="en-US" sz="2400" b="1" dirty="0">
                <a:solidFill>
                  <a:schemeClr val="tx1"/>
                </a:solidFill>
              </a:rPr>
              <a:t>I</a:t>
            </a:r>
            <a:r>
              <a:rPr lang="ru-RU" sz="2400" b="1" dirty="0">
                <a:solidFill>
                  <a:schemeClr val="tx1"/>
                </a:solidFill>
              </a:rPr>
              <a:t> ТУРЕ МЕЖДУНАРОДНОЙ СТУДЕНЧЕСКОЙ ИНТЕРНЕТ-ОЛИМПИАДЕ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latin typeface="Calibri"/>
                <a:ea typeface="Calibri"/>
                <a:cs typeface="Times New Roman"/>
              </a:rPr>
              <a:t/>
            </a:r>
            <a:br>
              <a:rPr lang="ru-RU" sz="2400" dirty="0">
                <a:latin typeface="Calibri"/>
                <a:ea typeface="Calibri"/>
                <a:cs typeface="Times New Roman"/>
              </a:rPr>
            </a:b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628800"/>
            <a:ext cx="432048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 smtClean="0">
                <a:solidFill>
                  <a:prstClr val="black"/>
                </a:solidFill>
              </a:rPr>
              <a:t>2019-2020 </a:t>
            </a:r>
            <a:r>
              <a:rPr lang="ru-RU" sz="1600" b="1" dirty="0">
                <a:solidFill>
                  <a:prstClr val="black"/>
                </a:solidFill>
              </a:rPr>
              <a:t>учебный год:</a:t>
            </a:r>
          </a:p>
          <a:p>
            <a:pPr algn="ctr"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 sz="1600" b="1" dirty="0">
              <a:solidFill>
                <a:prstClr val="black"/>
              </a:solidFill>
            </a:endParaRPr>
          </a:p>
          <a:p>
            <a:pPr algn="ctr"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 smtClean="0">
                <a:solidFill>
                  <a:prstClr val="black"/>
                </a:solidFill>
              </a:rPr>
              <a:t>26,92% </a:t>
            </a:r>
            <a:r>
              <a:rPr lang="ru-RU" sz="1600" b="1" dirty="0">
                <a:solidFill>
                  <a:prstClr val="black"/>
                </a:solidFill>
              </a:rPr>
              <a:t>от общего количества студентов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84380"/>
              </p:ext>
            </p:extLst>
          </p:nvPr>
        </p:nvGraphicFramePr>
        <p:xfrm>
          <a:off x="179512" y="2636912"/>
          <a:ext cx="4470819" cy="4005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4662799" y="1625703"/>
            <a:ext cx="432048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 smtClean="0">
                <a:solidFill>
                  <a:prstClr val="black"/>
                </a:solidFill>
              </a:rPr>
              <a:t>2020-2021 </a:t>
            </a:r>
            <a:r>
              <a:rPr lang="ru-RU" sz="1600" b="1" dirty="0">
                <a:solidFill>
                  <a:prstClr val="black"/>
                </a:solidFill>
              </a:rPr>
              <a:t>учебный год:</a:t>
            </a:r>
          </a:p>
          <a:p>
            <a:pPr algn="ctr"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 sz="1600" b="1" dirty="0">
              <a:solidFill>
                <a:prstClr val="black"/>
              </a:solidFill>
            </a:endParaRPr>
          </a:p>
          <a:p>
            <a:pPr algn="ctr"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 smtClean="0">
                <a:solidFill>
                  <a:prstClr val="black"/>
                </a:solidFill>
              </a:rPr>
              <a:t>22,8% </a:t>
            </a:r>
            <a:r>
              <a:rPr lang="ru-RU" sz="1600" b="1" dirty="0">
                <a:solidFill>
                  <a:prstClr val="black"/>
                </a:solidFill>
              </a:rPr>
              <a:t>от общего количества студентов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6118505"/>
              </p:ext>
            </p:extLst>
          </p:nvPr>
        </p:nvGraphicFramePr>
        <p:xfrm>
          <a:off x="4812647" y="2780928"/>
          <a:ext cx="417063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2707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504" y="476672"/>
            <a:ext cx="8963852" cy="57626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ДОЛЯ СТУДЕНТОВ, ПРОШЕДШИХ ВО </a:t>
            </a:r>
            <a:r>
              <a:rPr lang="en-US" sz="2400" b="1" dirty="0" smtClean="0">
                <a:solidFill>
                  <a:schemeClr val="tx1"/>
                </a:solidFill>
              </a:rPr>
              <a:t>II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ТУР</a:t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</a:rPr>
              <a:t>МЕЖДУНАРОДНОЙ СТУДЕНЧЕСКОЙ </a:t>
            </a:r>
            <a:r>
              <a:rPr lang="ru-RU" sz="2400" b="1" dirty="0" smtClean="0">
                <a:solidFill>
                  <a:schemeClr val="tx1"/>
                </a:solidFill>
              </a:rPr>
              <a:t>ИНТЕРНЕТ-ОЛИМПИАДЕ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8876" y="1844824"/>
            <a:ext cx="432048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 smtClean="0">
                <a:solidFill>
                  <a:prstClr val="black"/>
                </a:solidFill>
              </a:rPr>
              <a:t>2019-2020 </a:t>
            </a:r>
            <a:r>
              <a:rPr lang="ru-RU" sz="1600" b="1" dirty="0">
                <a:solidFill>
                  <a:prstClr val="black"/>
                </a:solidFill>
              </a:rPr>
              <a:t>учебный год:</a:t>
            </a: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 sz="1600" b="1" dirty="0">
              <a:solidFill>
                <a:prstClr val="black"/>
              </a:solidFill>
            </a:endParaRP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 smtClean="0">
                <a:solidFill>
                  <a:prstClr val="black"/>
                </a:solidFill>
              </a:rPr>
              <a:t>5,28% </a:t>
            </a:r>
            <a:r>
              <a:rPr lang="ru-RU" sz="1600" b="1" dirty="0">
                <a:solidFill>
                  <a:prstClr val="black"/>
                </a:solidFill>
              </a:rPr>
              <a:t>от общего количества студентов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939663"/>
              </p:ext>
            </p:extLst>
          </p:nvPr>
        </p:nvGraphicFramePr>
        <p:xfrm>
          <a:off x="5148064" y="2811133"/>
          <a:ext cx="3888432" cy="3271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4313005"/>
              </p:ext>
            </p:extLst>
          </p:nvPr>
        </p:nvGraphicFramePr>
        <p:xfrm>
          <a:off x="388022" y="2707900"/>
          <a:ext cx="3902188" cy="3861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499356" y="184482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 smtClean="0">
                <a:solidFill>
                  <a:prstClr val="black"/>
                </a:solidFill>
              </a:rPr>
              <a:t>2020-2021 </a:t>
            </a:r>
            <a:r>
              <a:rPr lang="ru-RU" sz="1600" b="1" dirty="0">
                <a:solidFill>
                  <a:prstClr val="black"/>
                </a:solidFill>
              </a:rPr>
              <a:t>учебный год:</a:t>
            </a: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ru-RU" sz="1600" b="1" dirty="0">
              <a:solidFill>
                <a:prstClr val="black"/>
              </a:solidFill>
            </a:endParaRP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 smtClean="0">
                <a:solidFill>
                  <a:prstClr val="black"/>
                </a:solidFill>
              </a:rPr>
              <a:t>15,2% </a:t>
            </a:r>
            <a:r>
              <a:rPr lang="ru-RU" sz="1600" b="1" dirty="0">
                <a:solidFill>
                  <a:prstClr val="black"/>
                </a:solidFill>
              </a:rPr>
              <a:t>от общего количества студентов</a:t>
            </a: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8055366"/>
              </p:ext>
            </p:extLst>
          </p:nvPr>
        </p:nvGraphicFramePr>
        <p:xfrm>
          <a:off x="4756096" y="2924944"/>
          <a:ext cx="4284645" cy="3702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2260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27584" y="476672"/>
            <a:ext cx="7596188" cy="62071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УЧАСТИЕ В ИНТЕРНЕТ- ОЛИМПИАДАХ ЗА 5 ЛЕТ</a:t>
            </a:r>
            <a:endParaRPr lang="ru-RU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9448833"/>
              </p:ext>
            </p:extLst>
          </p:nvPr>
        </p:nvGraphicFramePr>
        <p:xfrm>
          <a:off x="539552" y="1412776"/>
          <a:ext cx="813690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560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640960" cy="105425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КОЛИЧЕСТВО ПРИЗЕРОВ ОТКРЫТОЙ МЕЖДУНАРОДНОЙ ИНТЕРНЕТ-ОЛИМПИАДЫ В ДИНАМИКЕ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5" name="Picture 1" descr="C:\Users\01\Desktop\maxresdefaul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484784"/>
            <a:ext cx="2520280" cy="1417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567447"/>
              </p:ext>
            </p:extLst>
          </p:nvPr>
        </p:nvGraphicFramePr>
        <p:xfrm>
          <a:off x="251521" y="2708920"/>
          <a:ext cx="8712967" cy="2304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6183"/>
                <a:gridCol w="1872208"/>
                <a:gridCol w="1716307"/>
                <a:gridCol w="1740077"/>
                <a:gridCol w="1728192"/>
              </a:tblGrid>
              <a:tr h="2915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2017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2018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2019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2020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2021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27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3 серебряные медали</a:t>
                      </a:r>
                      <a:r>
                        <a:rPr lang="ru-RU" sz="1400" u="none" strike="noStrike" dirty="0" smtClean="0">
                          <a:effectLst/>
                        </a:rPr>
                        <a:t>,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 </a:t>
                      </a:r>
                      <a:r>
                        <a:rPr lang="ru-RU" sz="1400" u="none" strike="noStrike" dirty="0">
                          <a:effectLst/>
                        </a:rPr>
                        <a:t>2 бронзовые медали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 золотая медаль, </a:t>
                      </a:r>
                      <a:endParaRPr lang="ru-RU" sz="1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2 </a:t>
                      </a:r>
                      <a:r>
                        <a:rPr lang="ru-RU" sz="1400" u="none" strike="noStrike" dirty="0">
                          <a:effectLst/>
                        </a:rPr>
                        <a:t>серебряные медали</a:t>
                      </a:r>
                      <a:r>
                        <a:rPr lang="ru-RU" sz="1400" u="none" strike="noStrike" dirty="0" smtClean="0">
                          <a:effectLst/>
                        </a:rPr>
                        <a:t>,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 </a:t>
                      </a:r>
                      <a:r>
                        <a:rPr lang="ru-RU" sz="1400" u="none" strike="noStrike" dirty="0">
                          <a:effectLst/>
                        </a:rPr>
                        <a:t>4 бронзовые медали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золотая медаль</a:t>
                      </a:r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 fontAlgn="ctr"/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серебряные медали,</a:t>
                      </a:r>
                    </a:p>
                    <a:p>
                      <a:pPr algn="ctr" fontAlgn="ctr"/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бронзовая медаль</a:t>
                      </a:r>
                      <a:endParaRPr lang="ru-R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 золотая медаль,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 </a:t>
                      </a:r>
                      <a:r>
                        <a:rPr lang="ru-RU" sz="1400" u="none" strike="noStrike" dirty="0">
                          <a:effectLst/>
                        </a:rPr>
                        <a:t>серебряная медаль, </a:t>
                      </a:r>
                      <a:endParaRPr lang="ru-RU" sz="14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3 </a:t>
                      </a:r>
                      <a:r>
                        <a:rPr lang="ru-RU" sz="1400" u="none" strike="noStrike" dirty="0">
                          <a:effectLst/>
                        </a:rPr>
                        <a:t>бронзовые медали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 серебряная медаль,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2 </a:t>
                      </a:r>
                      <a:r>
                        <a:rPr lang="ru-RU" sz="1400" u="none" strike="noStrike" dirty="0">
                          <a:effectLst/>
                        </a:rPr>
                        <a:t>бронзовые медали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370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332656"/>
            <a:ext cx="4680520" cy="62220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ПРОЕКТ ПОСТАНОВЛЕНИЯ: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352928" cy="5472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/>
              <a:t>1. Информацию принять к сведению.</a:t>
            </a:r>
          </a:p>
          <a:p>
            <a:pPr marL="0" indent="0" algn="just">
              <a:buNone/>
            </a:pPr>
            <a:r>
              <a:rPr lang="ru-RU" sz="2000" dirty="0" smtClean="0"/>
              <a:t>2. Вед. программисту УМО и кафедрам: расширить перечень олимпиад всероссийского и международного уровня с очным участием.</a:t>
            </a:r>
          </a:p>
          <a:p>
            <a:pPr marL="0" indent="0" algn="just">
              <a:buNone/>
            </a:pPr>
            <a:r>
              <a:rPr lang="ru-RU" sz="2000" dirty="0" smtClean="0"/>
              <a:t>3. Кафедрам: заложить финансовые средства, связанные </a:t>
            </a:r>
            <a:r>
              <a:rPr lang="ru-RU" sz="2000" dirty="0"/>
              <a:t>с </a:t>
            </a:r>
            <a:r>
              <a:rPr lang="ru-RU" sz="2000" dirty="0" smtClean="0"/>
              <a:t>расходами на очное участие в олимпиадах, в плане ФХД на 2022 г.  </a:t>
            </a:r>
            <a:r>
              <a:rPr lang="ru-RU" sz="2000" dirty="0"/>
              <a:t>Готовить </a:t>
            </a:r>
            <a:r>
              <a:rPr lang="ru-RU" sz="2000" dirty="0" smtClean="0"/>
              <a:t>студентов к участию в олимпиадах в рамках факультативных дисциплин.</a:t>
            </a:r>
          </a:p>
          <a:p>
            <a:pPr marL="0" indent="0" algn="just">
              <a:buNone/>
            </a:pPr>
            <a:r>
              <a:rPr lang="ru-RU" sz="2000" dirty="0"/>
              <a:t>4</a:t>
            </a:r>
            <a:r>
              <a:rPr lang="ru-RU" sz="2000" dirty="0" smtClean="0"/>
              <a:t>. Активнее привлекать к участию в </a:t>
            </a:r>
            <a:r>
              <a:rPr lang="ru-RU" sz="2000" dirty="0"/>
              <a:t>олимпиадах разного </a:t>
            </a:r>
            <a:r>
              <a:rPr lang="ru-RU" sz="2000" dirty="0" smtClean="0"/>
              <a:t>уровня, учебных конкурсах студентов младших курсов.</a:t>
            </a:r>
          </a:p>
          <a:p>
            <a:pPr marL="0" indent="0" algn="just">
              <a:buNone/>
            </a:pPr>
            <a:r>
              <a:rPr lang="ru-RU" sz="2000" dirty="0"/>
              <a:t>5</a:t>
            </a:r>
            <a:r>
              <a:rPr lang="ru-RU" sz="2000" dirty="0" smtClean="0"/>
              <a:t>. Кафедрам провести работу по участию студентов выпускных курсов в ФИЭБ.</a:t>
            </a:r>
          </a:p>
          <a:p>
            <a:pPr marL="0" indent="0" algn="just">
              <a:buNone/>
            </a:pPr>
            <a:r>
              <a:rPr lang="ru-RU" sz="2000" dirty="0"/>
              <a:t>6. </a:t>
            </a:r>
            <a:r>
              <a:rPr lang="ru-RU" sz="2000" dirty="0" smtClean="0"/>
              <a:t>Утвердить перечень </a:t>
            </a:r>
            <a:r>
              <a:rPr lang="ru-RU" sz="2000" dirty="0"/>
              <a:t>олимпиад, проводимых ТИ (ф) СВФУ в 2021-2022 учебном году.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93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80920" cy="72494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УЧАСТИЕ ТИ (Ф) СВФУ В ОЛИМПИАДАХ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112568"/>
          </a:xfrm>
        </p:spPr>
        <p:txBody>
          <a:bodyPr>
            <a:noAutofit/>
          </a:bodyPr>
          <a:lstStyle/>
          <a:p>
            <a:pPr marL="0" indent="450000">
              <a:lnSpc>
                <a:spcPct val="150000"/>
              </a:lnSpc>
              <a:buNone/>
            </a:pPr>
            <a:r>
              <a:rPr lang="ru-RU" sz="2400" dirty="0" smtClean="0">
                <a:solidFill>
                  <a:schemeClr val="tx1"/>
                </a:solidFill>
                <a:latin typeface="+mj-lt"/>
              </a:rPr>
              <a:t>Цели проведения о</a:t>
            </a:r>
            <a:r>
              <a:rPr lang="ru-RU" sz="2400" dirty="0" smtClean="0">
                <a:latin typeface="+mj-lt"/>
              </a:rPr>
              <a:t>лимпиад </a:t>
            </a:r>
            <a:r>
              <a:rPr lang="ru-RU" sz="2400" dirty="0">
                <a:latin typeface="+mj-lt"/>
              </a:rPr>
              <a:t>для </a:t>
            </a:r>
            <a:r>
              <a:rPr lang="ru-RU" sz="2400" dirty="0" smtClean="0">
                <a:latin typeface="+mj-lt"/>
              </a:rPr>
              <a:t>студентов:</a:t>
            </a:r>
          </a:p>
          <a:p>
            <a:pPr lvl="1"/>
            <a:endParaRPr lang="ru-RU" dirty="0" smtClean="0">
              <a:latin typeface="+mj-lt"/>
            </a:endParaRPr>
          </a:p>
          <a:p>
            <a:pPr lvl="1">
              <a:lnSpc>
                <a:spcPct val="150000"/>
              </a:lnSpc>
            </a:pPr>
            <a:r>
              <a:rPr lang="ru-RU" dirty="0" smtClean="0">
                <a:latin typeface="+mj-lt"/>
              </a:rPr>
              <a:t>независимая </a:t>
            </a:r>
            <a:r>
              <a:rPr lang="ru-RU" dirty="0">
                <a:latin typeface="+mj-lt"/>
              </a:rPr>
              <a:t>оценка качества подготовки обучающихся; </a:t>
            </a:r>
            <a:endParaRPr lang="ru-RU" dirty="0" smtClean="0">
              <a:latin typeface="+mj-lt"/>
            </a:endParaRPr>
          </a:p>
          <a:p>
            <a:pPr lvl="1">
              <a:lnSpc>
                <a:spcPct val="150000"/>
              </a:lnSpc>
            </a:pPr>
            <a:r>
              <a:rPr lang="ru-RU" dirty="0" smtClean="0">
                <a:latin typeface="+mj-lt"/>
              </a:rPr>
              <a:t>раскрытие </a:t>
            </a:r>
            <a:r>
              <a:rPr lang="ru-RU" dirty="0">
                <a:latin typeface="+mj-lt"/>
              </a:rPr>
              <a:t>профессионально-личностного и творческого потенциала </a:t>
            </a:r>
            <a:r>
              <a:rPr lang="ru-RU" dirty="0" smtClean="0">
                <a:latin typeface="+mj-lt"/>
              </a:rPr>
              <a:t>студентов;</a:t>
            </a:r>
          </a:p>
          <a:p>
            <a:pPr lvl="1">
              <a:lnSpc>
                <a:spcPct val="150000"/>
              </a:lnSpc>
            </a:pPr>
            <a:r>
              <a:rPr lang="ru-RU" dirty="0" smtClean="0">
                <a:latin typeface="+mj-lt"/>
              </a:rPr>
              <a:t>закрепление </a:t>
            </a:r>
            <a:r>
              <a:rPr lang="ru-RU" dirty="0">
                <a:latin typeface="+mj-lt"/>
              </a:rPr>
              <a:t>и </a:t>
            </a:r>
            <a:r>
              <a:rPr lang="ru-RU" dirty="0" smtClean="0">
                <a:latin typeface="+mj-lt"/>
              </a:rPr>
              <a:t>углубление </a:t>
            </a:r>
            <a:r>
              <a:rPr lang="ru-RU" dirty="0">
                <a:latin typeface="+mj-lt"/>
              </a:rPr>
              <a:t>знаний и умений, </a:t>
            </a:r>
            <a:r>
              <a:rPr lang="ru-RU" dirty="0" smtClean="0">
                <a:latin typeface="+mj-lt"/>
              </a:rPr>
              <a:t>полученных</a:t>
            </a:r>
          </a:p>
          <a:p>
            <a:pPr marL="320040" lvl="1" indent="0">
              <a:lnSpc>
                <a:spcPct val="150000"/>
              </a:lnSpc>
              <a:buNone/>
            </a:pPr>
            <a:r>
              <a:rPr lang="ru-RU" dirty="0" smtClean="0">
                <a:latin typeface="+mj-lt"/>
              </a:rPr>
              <a:t>  в</a:t>
            </a:r>
            <a:r>
              <a:rPr lang="ru-RU" dirty="0">
                <a:latin typeface="+mj-lt"/>
              </a:rPr>
              <a:t> процессе теоретического и практического </a:t>
            </a:r>
            <a:r>
              <a:rPr lang="ru-RU" dirty="0" smtClean="0">
                <a:latin typeface="+mj-lt"/>
              </a:rPr>
              <a:t>обучения;</a:t>
            </a:r>
          </a:p>
          <a:p>
            <a:pPr lvl="1">
              <a:lnSpc>
                <a:spcPct val="150000"/>
              </a:lnSpc>
            </a:pPr>
            <a:r>
              <a:rPr lang="ru-RU" dirty="0" smtClean="0">
                <a:latin typeface="+mj-lt"/>
              </a:rPr>
              <a:t>стимулирование </a:t>
            </a:r>
            <a:r>
              <a:rPr lang="ru-RU" dirty="0">
                <a:latin typeface="+mj-lt"/>
              </a:rPr>
              <a:t>интереса к будущей </a:t>
            </a:r>
            <a:r>
              <a:rPr lang="ru-RU" dirty="0" smtClean="0">
                <a:latin typeface="+mj-lt"/>
              </a:rPr>
              <a:t>профессии; </a:t>
            </a:r>
          </a:p>
          <a:p>
            <a:pPr lvl="1">
              <a:lnSpc>
                <a:spcPct val="150000"/>
              </a:lnSpc>
            </a:pPr>
            <a:r>
              <a:rPr lang="ru-RU" dirty="0">
                <a:latin typeface="+mj-lt"/>
              </a:rPr>
              <a:t>в</a:t>
            </a:r>
            <a:r>
              <a:rPr lang="ru-RU" dirty="0" smtClean="0">
                <a:latin typeface="+mj-lt"/>
              </a:rPr>
              <a:t>ыявление наиболее </a:t>
            </a:r>
            <a:r>
              <a:rPr lang="ru-RU" dirty="0">
                <a:latin typeface="+mj-lt"/>
              </a:rPr>
              <a:t>одаренных и талантливых </a:t>
            </a:r>
            <a:r>
              <a:rPr lang="ru-RU" dirty="0" smtClean="0">
                <a:latin typeface="+mj-lt"/>
              </a:rPr>
              <a:t>студентов.</a:t>
            </a:r>
            <a:r>
              <a:rPr lang="ru-RU" dirty="0">
                <a:latin typeface="+mj-lt"/>
              </a:rPr>
              <a:t/>
            </a:r>
            <a:br>
              <a:rPr lang="ru-RU" dirty="0">
                <a:latin typeface="+mj-lt"/>
              </a:rPr>
            </a:br>
            <a:r>
              <a:rPr lang="ru-RU" dirty="0">
                <a:latin typeface="+mj-lt"/>
              </a:rPr>
              <a:t/>
            </a:r>
            <a:br>
              <a:rPr lang="ru-RU" dirty="0">
                <a:latin typeface="+mj-lt"/>
              </a:rPr>
            </a:br>
            <a:endParaRPr lang="ru-RU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3900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620688"/>
            <a:ext cx="9144000" cy="71948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АНАЛИЗ УЧАСТИЯ СТУДЕНТОВ 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ТИ (Ф) СВФУ В ОЛИМПИАДАХ РАЗЛИЧНОГО УРОВНЯ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br>
              <a:rPr lang="en-US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В 20</a:t>
            </a:r>
            <a:r>
              <a:rPr lang="en-US" sz="2400" b="1" dirty="0" smtClean="0">
                <a:solidFill>
                  <a:schemeClr val="tx1"/>
                </a:solidFill>
              </a:rPr>
              <a:t>20</a:t>
            </a:r>
            <a:r>
              <a:rPr lang="ru-RU" sz="2400" b="1" dirty="0" smtClean="0">
                <a:solidFill>
                  <a:schemeClr val="tx1"/>
                </a:solidFill>
              </a:rPr>
              <a:t>-202</a:t>
            </a:r>
            <a:r>
              <a:rPr lang="en-US" sz="2400" b="1" dirty="0" smtClean="0">
                <a:solidFill>
                  <a:schemeClr val="tx1"/>
                </a:solidFill>
              </a:rPr>
              <a:t>1</a:t>
            </a:r>
            <a:r>
              <a:rPr lang="ru-RU" sz="2400" b="1" dirty="0" smtClean="0">
                <a:solidFill>
                  <a:schemeClr val="tx1"/>
                </a:solidFill>
              </a:rPr>
              <a:t> УЧ.Г.</a:t>
            </a:r>
            <a:endParaRPr lang="ru-RU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5979876"/>
              </p:ext>
            </p:extLst>
          </p:nvPr>
        </p:nvGraphicFramePr>
        <p:xfrm>
          <a:off x="251520" y="1628800"/>
          <a:ext cx="856895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056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807" y="548680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+mj-lt"/>
                <a:ea typeface="+mj-ea"/>
                <a:cs typeface="+mj-cs"/>
              </a:rPr>
              <a:t>ВСЕРОССИЙСКИЕ ОЛИМПИАДЫ ЗА </a:t>
            </a:r>
            <a:r>
              <a:rPr lang="ru-RU" sz="2400" b="1" dirty="0" smtClean="0">
                <a:latin typeface="+mj-lt"/>
                <a:ea typeface="+mj-ea"/>
                <a:cs typeface="+mj-cs"/>
              </a:rPr>
              <a:t>20</a:t>
            </a:r>
            <a:r>
              <a:rPr lang="en-US" sz="2400" b="1" dirty="0" smtClean="0">
                <a:latin typeface="+mj-lt"/>
                <a:ea typeface="+mj-ea"/>
                <a:cs typeface="+mj-cs"/>
              </a:rPr>
              <a:t>20</a:t>
            </a:r>
            <a:r>
              <a:rPr lang="ru-RU" sz="2400" b="1" dirty="0" smtClean="0">
                <a:latin typeface="Calibri" pitchFamily="34" charset="0"/>
                <a:ea typeface="+mj-ea"/>
                <a:cs typeface="+mj-cs"/>
              </a:rPr>
              <a:t>-</a:t>
            </a:r>
            <a:r>
              <a:rPr lang="ru-RU" sz="2400" b="1" dirty="0" smtClean="0">
                <a:latin typeface="+mj-lt"/>
                <a:ea typeface="+mj-ea"/>
                <a:cs typeface="+mj-cs"/>
              </a:rPr>
              <a:t>202</a:t>
            </a:r>
            <a:r>
              <a:rPr lang="en-US" sz="2400" b="1" dirty="0" smtClean="0">
                <a:latin typeface="+mj-lt"/>
                <a:ea typeface="+mj-ea"/>
                <a:cs typeface="+mj-cs"/>
              </a:rPr>
              <a:t>1</a:t>
            </a:r>
            <a:r>
              <a:rPr lang="ru-RU" sz="2400" b="1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2400" b="1" dirty="0">
                <a:latin typeface="+mj-lt"/>
                <a:ea typeface="+mj-ea"/>
                <a:cs typeface="+mj-cs"/>
              </a:rPr>
              <a:t>УЧ. ГОД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609015"/>
              </p:ext>
            </p:extLst>
          </p:nvPr>
        </p:nvGraphicFramePr>
        <p:xfrm>
          <a:off x="467544" y="1397000"/>
          <a:ext cx="8280920" cy="35543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272"/>
                <a:gridCol w="864096"/>
                <a:gridCol w="2088232"/>
                <a:gridCol w="2880320"/>
              </a:tblGrid>
              <a:tr h="10598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олимпиады</a:t>
                      </a:r>
                    </a:p>
                    <a:p>
                      <a:pPr algn="ctr"/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Кол-во участников</a:t>
                      </a:r>
                    </a:p>
                    <a:p>
                      <a:pPr algn="ctr"/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Дата и место проведения</a:t>
                      </a:r>
                    </a:p>
                    <a:p>
                      <a:pPr algn="ctr"/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Ф.И.О., уч. группа участников, результат</a:t>
                      </a:r>
                    </a:p>
                    <a:p>
                      <a:pPr algn="ctr"/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82056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Отборочный тур олимпиады для студентов "Я-профессионал"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 ноября - 13 декабря 2020 г.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без результата</a:t>
                      </a:r>
                    </a:p>
                  </a:txBody>
                  <a:tcPr marL="68580" marR="68580" marT="0" marB="0" anchor="ctr"/>
                </a:tc>
              </a:tr>
              <a:tr h="871628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Федеральный интернет-экзамен для выпускников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бакалавриата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 направлению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08.03.01 Строительство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 апреля 2021 г.   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Нерюнгри </a:t>
                      </a:r>
                      <a:b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(на базе ТИ(ф)СВФУ)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Васильева М.С., 4 курс, группа БП-ПГС-17 - сертификат участника</a:t>
                      </a:r>
                    </a:p>
                  </a:txBody>
                  <a:tcPr marL="68580" marR="68580" marT="0" marB="0" anchor="ctr"/>
                </a:tc>
              </a:tr>
              <a:tr h="802255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Попова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М.Н.,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курс, группа БП-ПГС-17 - сертификат участника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97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76672"/>
            <a:ext cx="9036050" cy="71985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ДОЛЯ СТУДЕНТОВ, УЧАСТВУЮЩИХ ВО ВСЕРОССИЙСКИХ ОЛИМПИАДАХ ЗА 20</a:t>
            </a:r>
            <a:r>
              <a:rPr lang="en-US" sz="2400" b="1" dirty="0" smtClean="0">
                <a:solidFill>
                  <a:schemeClr val="tx1"/>
                </a:solidFill>
              </a:rPr>
              <a:t>20</a:t>
            </a:r>
            <a:r>
              <a:rPr lang="ru-RU" sz="2400" b="1" dirty="0" smtClean="0">
                <a:solidFill>
                  <a:schemeClr val="tx1"/>
                </a:solidFill>
              </a:rPr>
              <a:t>-202</a:t>
            </a:r>
            <a:r>
              <a:rPr lang="en-US" sz="2400" b="1" dirty="0" smtClean="0">
                <a:solidFill>
                  <a:schemeClr val="tx1"/>
                </a:solidFill>
              </a:rPr>
              <a:t>1</a:t>
            </a:r>
            <a:r>
              <a:rPr lang="ru-RU" sz="2400" b="1" dirty="0" smtClean="0">
                <a:solidFill>
                  <a:schemeClr val="tx1"/>
                </a:solidFill>
              </a:rPr>
              <a:t> УЧ. Г</a:t>
            </a:r>
            <a:endParaRPr lang="ru-RU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739047"/>
              </p:ext>
            </p:extLst>
          </p:nvPr>
        </p:nvGraphicFramePr>
        <p:xfrm>
          <a:off x="827584" y="1700808"/>
          <a:ext cx="799288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906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306" y="404664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ФЕДЕРАЛЬНЫЙ ИНТЕРНЕТ- ЭКЗАМЕН ДЛЯ ВЫПУСКНИКОВ БАКАЛАВРИАТА (ФИЭБ)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0014" y="1594443"/>
            <a:ext cx="8229600" cy="46607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/>
              <a:t>ФИЭБ – </a:t>
            </a:r>
            <a:r>
              <a:rPr lang="ru-RU" sz="2000" dirty="0" smtClean="0"/>
              <a:t>это добровольная сертификация выпускников </a:t>
            </a:r>
            <a:r>
              <a:rPr lang="ru-RU" sz="2000" dirty="0" err="1" smtClean="0"/>
              <a:t>бакалавриата</a:t>
            </a:r>
            <a:r>
              <a:rPr lang="ru-RU" sz="2000" dirty="0" smtClean="0"/>
              <a:t> на соответствие требованиям ФГОС.</a:t>
            </a:r>
          </a:p>
          <a:p>
            <a:pPr marL="0" indent="0">
              <a:buNone/>
            </a:pPr>
            <a:r>
              <a:rPr lang="ru-RU" sz="2000" b="1" dirty="0" smtClean="0"/>
              <a:t>Цель ФИЭБ – </a:t>
            </a:r>
            <a:r>
              <a:rPr lang="ru-RU" sz="2000" dirty="0" smtClean="0"/>
              <a:t>внешняя независимая оценка качества подготовки выпускников </a:t>
            </a:r>
            <a:r>
              <a:rPr lang="ru-RU" sz="2000" dirty="0" err="1" smtClean="0"/>
              <a:t>бакалавриата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3284984"/>
            <a:ext cx="8503049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981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01\Desktop\konfederat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196752"/>
            <a:ext cx="2502395" cy="1595276"/>
          </a:xfrm>
          <a:prstGeom prst="rect">
            <a:avLst/>
          </a:prstGeom>
          <a:noFill/>
          <a:effectLst>
            <a:reflection stA="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136904" cy="72008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ФЕДЕРАЛЬНЫЙ ИНТЕРНЕТ- ЭКЗАМЕН ДЛЯ ВЫПУСКНИКОВ БАКАЛАВРИАТА (ФИЭБ)</a:t>
            </a:r>
            <a:endParaRPr lang="ru-RU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9428862"/>
              </p:ext>
            </p:extLst>
          </p:nvPr>
        </p:nvGraphicFramePr>
        <p:xfrm>
          <a:off x="20534" y="4005064"/>
          <a:ext cx="4248472" cy="2767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32128"/>
              </p:ext>
            </p:extLst>
          </p:nvPr>
        </p:nvGraphicFramePr>
        <p:xfrm>
          <a:off x="179512" y="1628800"/>
          <a:ext cx="4608512" cy="2695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9587515"/>
              </p:ext>
            </p:extLst>
          </p:nvPr>
        </p:nvGraphicFramePr>
        <p:xfrm>
          <a:off x="4450894" y="3501008"/>
          <a:ext cx="435597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0188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097783"/>
              </p:ext>
            </p:extLst>
          </p:nvPr>
        </p:nvGraphicFramePr>
        <p:xfrm>
          <a:off x="1043608" y="1772816"/>
          <a:ext cx="6941825" cy="21602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413153"/>
                <a:gridCol w="1766103"/>
                <a:gridCol w="1151807"/>
                <a:gridCol w="2610762"/>
              </a:tblGrid>
              <a:tr h="8934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Направление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+mj-lt"/>
                        </a:rPr>
                        <a:t>Дата и место проведения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Количество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участников</a:t>
                      </a:r>
                    </a:p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+mj-lt"/>
                        </a:rPr>
                        <a:t>Результаты </a:t>
                      </a:r>
                      <a:r>
                        <a:rPr lang="ru-RU" sz="1400" b="1" u="none" strike="noStrike" dirty="0" smtClean="0">
                          <a:effectLst/>
                          <a:latin typeface="+mj-lt"/>
                        </a:rPr>
                        <a:t>экзамена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2668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08.03.01 Строительство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апреля 2021 г.    </a:t>
                      </a: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г. Нерюнгри </a:t>
                      </a: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(на базе ТИ(ф)СВФУ)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группа БП-ПГС-17, 4 курс: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Васильева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М.С.,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Попова М.Н. –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сертификат участника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249353" y="620688"/>
            <a:ext cx="8712968" cy="43204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ФЕДЕРАЛЬНЫЙ ИНТЕРНЕТ-ЭКЗАМЕН ДЛЯ ВЫПУСКНИКОВ БАКАЛАВРИАТА (ФИЭБ)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01\Desktop\fieb_certifica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40" y="4048419"/>
            <a:ext cx="4639593" cy="2792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85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7543" y="476672"/>
            <a:ext cx="9036050" cy="57626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МЕЖДУНАРОДНЫЕ ОЛИМПИАДЫ ЗА 2020-2021 УЧ. ГОД</a:t>
            </a:r>
            <a:endParaRPr lang="ru-RU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050505"/>
              </p:ext>
            </p:extLst>
          </p:nvPr>
        </p:nvGraphicFramePr>
        <p:xfrm>
          <a:off x="107504" y="1412776"/>
          <a:ext cx="8928992" cy="439629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40160"/>
                <a:gridCol w="1008112"/>
                <a:gridCol w="432048"/>
                <a:gridCol w="936104"/>
                <a:gridCol w="360040"/>
                <a:gridCol w="936104"/>
                <a:gridCol w="2160239"/>
                <a:gridCol w="1656185"/>
              </a:tblGrid>
              <a:tr h="9548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олимпиады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Дисциплина 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 тур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Дата проведения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 тур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Дата проведения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Ф.И.О., уч. группа участников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Результаты олимпиады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</a:tr>
              <a:tr h="385218">
                <a:tc row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Открытые международные студенческие Интернет-олимпиады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 философии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12-16 октября 2020 г.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07-08 ноября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 г.          </a:t>
                      </a: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Кравчук К.А</a:t>
                      </a:r>
                      <a:r>
                        <a:rPr lang="ru-RU" sz="1200" dirty="0" smtClean="0">
                          <a:effectLst/>
                        </a:rPr>
                        <a:t>., гр. БА-НО-18                          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бронзовая медаль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</a:tr>
              <a:tr h="272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Шмальц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Т.А., гр.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БА-ПМ-17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бронзовая </a:t>
                      </a:r>
                      <a:r>
                        <a:rPr lang="ru-RU" sz="1200" b="1" dirty="0" smtClean="0">
                          <a:effectLst/>
                        </a:rPr>
                        <a:t>медаль            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</a:tr>
              <a:tr h="272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Ковбаса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Ю.А., гр. БА-НО-18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сертификат участника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</a:tr>
              <a:tr h="272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Катунцева</a:t>
                      </a:r>
                      <a:r>
                        <a:rPr lang="ru-RU" sz="1200" dirty="0">
                          <a:effectLst/>
                        </a:rPr>
                        <a:t> А.В., </a:t>
                      </a:r>
                      <a:r>
                        <a:rPr lang="ru-RU" sz="1200" dirty="0" smtClean="0">
                          <a:effectLst/>
                        </a:rPr>
                        <a:t>гр. БА-ЗФ-18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сертификат участника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</a:tr>
              <a:tr h="3555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 Истории России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12-16 октября 2020 г.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07-08 ноября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   </a:t>
                      </a: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Нурова</a:t>
                      </a:r>
                      <a:r>
                        <a:rPr lang="ru-RU" sz="1200" dirty="0">
                          <a:effectLst/>
                        </a:rPr>
                        <a:t> М.А</a:t>
                      </a:r>
                      <a:r>
                        <a:rPr lang="ru-RU" sz="1200" dirty="0" smtClean="0">
                          <a:effectLst/>
                        </a:rPr>
                        <a:t>., гр</a:t>
                      </a:r>
                      <a:r>
                        <a:rPr lang="ru-RU" sz="1200" dirty="0">
                          <a:effectLst/>
                        </a:rPr>
                        <a:t>. </a:t>
                      </a:r>
                      <a:r>
                        <a:rPr lang="ru-RU" sz="1200" dirty="0" smtClean="0">
                          <a:effectLst/>
                        </a:rPr>
                        <a:t>БА-ПО-20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сертификат участника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</a:tr>
              <a:tr h="5456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Александров Г. Ю</a:t>
                      </a:r>
                      <a:r>
                        <a:rPr lang="ru-RU" sz="1200" dirty="0" smtClean="0">
                          <a:effectLst/>
                        </a:rPr>
                        <a:t>., гр. БА-ОФ-19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сертификат </a:t>
                      </a:r>
                      <a:r>
                        <a:rPr lang="ru-RU" sz="1200" dirty="0" smtClean="0">
                          <a:effectLst/>
                        </a:rPr>
                        <a:t>участника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</a:tr>
              <a:tr h="3704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 русскому языку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12-16 октября 2020 г.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 row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07-08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ноября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   </a:t>
                      </a: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Катунцева</a:t>
                      </a:r>
                      <a:r>
                        <a:rPr lang="ru-RU" sz="1200" dirty="0">
                          <a:effectLst/>
                        </a:rPr>
                        <a:t> А.В</a:t>
                      </a:r>
                      <a:r>
                        <a:rPr lang="ru-RU" sz="1200" dirty="0" smtClean="0">
                          <a:effectLst/>
                        </a:rPr>
                        <a:t>., гр. БА-ЗФ-18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бронзовая </a:t>
                      </a:r>
                      <a:r>
                        <a:rPr lang="ru-RU" sz="1200" b="1" dirty="0" smtClean="0">
                          <a:effectLst/>
                        </a:rPr>
                        <a:t>медаль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</a:tr>
              <a:tr h="272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</a:rPr>
                        <a:t>Нурова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М.А</a:t>
                      </a:r>
                      <a:r>
                        <a:rPr lang="ru-RU" sz="1200" dirty="0" smtClean="0">
                          <a:effectLst/>
                        </a:rPr>
                        <a:t>., </a:t>
                      </a:r>
                      <a:r>
                        <a:rPr lang="ru-RU" sz="1200" dirty="0">
                          <a:effectLst/>
                        </a:rPr>
                        <a:t>гр. </a:t>
                      </a:r>
                      <a:r>
                        <a:rPr lang="ru-RU" sz="1200" dirty="0" smtClean="0">
                          <a:effectLst/>
                        </a:rPr>
                        <a:t>БА-ПО-20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сертификат </a:t>
                      </a:r>
                      <a:r>
                        <a:rPr lang="ru-RU" sz="1200" dirty="0" smtClean="0">
                          <a:effectLst/>
                        </a:rPr>
                        <a:t>участника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</a:tr>
              <a:tr h="272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Кравчук </a:t>
                      </a:r>
                      <a:r>
                        <a:rPr lang="ru-RU" sz="1200" dirty="0">
                          <a:effectLst/>
                        </a:rPr>
                        <a:t>К.А</a:t>
                      </a:r>
                      <a:r>
                        <a:rPr lang="ru-RU" sz="1200" dirty="0" smtClean="0">
                          <a:effectLst/>
                        </a:rPr>
                        <a:t>., гр. БА-НО-18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сертификат </a:t>
                      </a:r>
                      <a:r>
                        <a:rPr lang="ru-RU" sz="1200" dirty="0" smtClean="0">
                          <a:effectLst/>
                        </a:rPr>
                        <a:t>участника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</a:tr>
              <a:tr h="272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Костюкова Ю.С</a:t>
                      </a:r>
                      <a:r>
                        <a:rPr lang="ru-RU" sz="1200" dirty="0" smtClean="0">
                          <a:effectLst/>
                        </a:rPr>
                        <a:t>., гр</a:t>
                      </a:r>
                      <a:r>
                        <a:rPr lang="ru-RU" sz="1200" dirty="0">
                          <a:effectLst/>
                        </a:rPr>
                        <a:t>. </a:t>
                      </a:r>
                      <a:r>
                        <a:rPr lang="ru-RU" sz="1200" dirty="0" smtClean="0">
                          <a:effectLst/>
                        </a:rPr>
                        <a:t>БП-ПГС-19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сертификат </a:t>
                      </a:r>
                      <a:r>
                        <a:rPr lang="ru-RU" sz="1200" dirty="0" smtClean="0">
                          <a:effectLst/>
                        </a:rPr>
                        <a:t>участника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88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8485</TotalTime>
  <Words>1096</Words>
  <Application>Microsoft Office PowerPoint</Application>
  <PresentationFormat>Экран (4:3)</PresentationFormat>
  <Paragraphs>295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Ясность</vt:lpstr>
      <vt:lpstr>Анализ участия студентов ТИ (ф) СВФУ в предметных олимпиадах различного уровня в 2020-2021 учебном году.  Утверждение перечня олимпиад, проводимых  ТИ (ф) СВФУ в 2021-2022 учебном году.</vt:lpstr>
      <vt:lpstr>УЧАСТИЕ ТИ (Ф) СВФУ В ОЛИМПИАДАХ</vt:lpstr>
      <vt:lpstr>АНАЛИЗ УЧАСТИЯ СТУДЕНТОВ  ТИ (Ф) СВФУ В ОЛИМПИАДАХ РАЗЛИЧНОГО УРОВНЯ  В 2020-2021 УЧ.Г.</vt:lpstr>
      <vt:lpstr>Презентация PowerPoint</vt:lpstr>
      <vt:lpstr>ДОЛЯ СТУДЕНТОВ, УЧАСТВУЮЩИХ ВО ВСЕРОССИЙСКИХ ОЛИМПИАДАХ ЗА 2020-2021 УЧ. Г</vt:lpstr>
      <vt:lpstr>ФЕДЕРАЛЬНЫЙ ИНТЕРНЕТ- ЭКЗАМЕН ДЛЯ ВЫПУСКНИКОВ БАКАЛАВРИАТА (ФИЭБ)</vt:lpstr>
      <vt:lpstr>ФЕДЕРАЛЬНЫЙ ИНТЕРНЕТ- ЭКЗАМЕН ДЛЯ ВЫПУСКНИКОВ БАКАЛАВРИАТА (ФИЭБ)</vt:lpstr>
      <vt:lpstr>Презентация PowerPoint</vt:lpstr>
      <vt:lpstr>МЕЖДУНАРОДНЫЕ ОЛИМПИАДЫ ЗА 2020-2021 УЧ. ГОД</vt:lpstr>
      <vt:lpstr>Презентация PowerPoint</vt:lpstr>
      <vt:lpstr>Презентация PowerPoint</vt:lpstr>
      <vt:lpstr> ДОЛЯ СТУДЕНТОВ, УЧАСТВОВАВШИХ В I ТУРЕ МЕЖДУНАРОДНОЙ СТУДЕНЧЕСКОЙ ИНТЕРНЕТ-ОЛИМПИАДЕ  </vt:lpstr>
      <vt:lpstr>ДОЛЯ СТУДЕНТОВ, ПРОШЕДШИХ ВО II ТУР МЕЖДУНАРОДНОЙ СТУДЕНЧЕСКОЙ ИНТЕРНЕТ-ОЛИМПИАДЕ</vt:lpstr>
      <vt:lpstr>УЧАСТИЕ В ИНТЕРНЕТ- ОЛИМПИАДАХ ЗА 5 ЛЕТ</vt:lpstr>
      <vt:lpstr>КОЛИЧЕСТВО ПРИЗЕРОВ ОТКРЫТОЙ МЕЖДУНАРОДНОЙ ИНТЕРНЕТ-ОЛИМПИАДЫ В ДИНАМИКЕ</vt:lpstr>
      <vt:lpstr>ПРОЕКТ ПОСТАНОВЛЕНИЯ: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УЧАСТИЯ СТУДЕНТОВ ТИ (Ф) СВФУ В ПРЕДМЕТНЫХ ОЛИМПИАДАХ РАЗЛИЧНОГО УРОВНЯ В 2015/2016 УЧЕБНОМ ГОДУ</dc:title>
  <dc:creator>01</dc:creator>
  <cp:lastModifiedBy>01</cp:lastModifiedBy>
  <cp:revision>336</cp:revision>
  <dcterms:created xsi:type="dcterms:W3CDTF">2016-11-14T00:31:34Z</dcterms:created>
  <dcterms:modified xsi:type="dcterms:W3CDTF">2021-12-22T23:27:15Z</dcterms:modified>
</cp:coreProperties>
</file>