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44" r:id="rId1"/>
  </p:sldMasterIdLst>
  <p:sldIdLst>
    <p:sldId id="256" r:id="rId2"/>
    <p:sldId id="257" r:id="rId3"/>
    <p:sldId id="258" r:id="rId4"/>
    <p:sldId id="259" r:id="rId5"/>
    <p:sldId id="263" r:id="rId6"/>
    <p:sldId id="287" r:id="rId7"/>
    <p:sldId id="282" r:id="rId8"/>
    <p:sldId id="264" r:id="rId9"/>
    <p:sldId id="288" r:id="rId10"/>
    <p:sldId id="284" r:id="rId11"/>
    <p:sldId id="291" r:id="rId12"/>
    <p:sldId id="286" r:id="rId13"/>
    <p:sldId id="276" r:id="rId14"/>
    <p:sldId id="277" r:id="rId15"/>
    <p:sldId id="268" r:id="rId16"/>
    <p:sldId id="278" r:id="rId17"/>
    <p:sldId id="281" r:id="rId18"/>
    <p:sldId id="289" r:id="rId19"/>
    <p:sldId id="29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509"/>
    <a:srgbClr val="FFCC00"/>
    <a:srgbClr val="3333FF"/>
    <a:srgbClr val="FFFF00"/>
    <a:srgbClr val="FF66CC"/>
    <a:srgbClr val="66FF66"/>
    <a:srgbClr val="CC6600"/>
    <a:srgbClr val="CC00CC"/>
    <a:srgbClr val="00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\Desktop\&#1054;&#1051;&#1048;&#1052;&#1055;&#1048;&#1040;&#1044;&#1067;\&#1054;&#1083;&#1080;&#1084;&#1087;&#1080;&#1072;&#1076;&#1072;_2020-2021\&#1054;&#1090;&#1095;&#1077;&#1090;%20&#1087;&#1086;%20&#1086;&#1083;&#1080;&#1084;&#1087;&#1080;&#1072;&#1076;&#1072;&#1084;%202014-2020%20&#1091;&#1095;.&#1075;&#1086;&#1076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htM\Desktop\&#1054;&#1051;&#1048;&#1052;&#1055;&#1048;&#1040;&#1044;&#1067;\&#1054;&#1083;&#1080;&#1084;&#1087;&#1080;&#1072;&#1076;&#1072;_2021-2022\&#1054;&#1090;&#1095;&#1077;&#1090;%20&#1087;&#1086;%20&#1086;&#1083;&#1080;&#1084;&#1087;&#1080;&#1072;&#1076;&#1072;&#1084;%202014-2021%20&#1091;&#1095;.&#1075;&#1086;&#1076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3203363877443561E-2"/>
          <c:y val="2.6417834134369569E-2"/>
          <c:w val="0.93549291624602104"/>
          <c:h val="0.749306474364801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'Итоги за ,,,, уч.год'!$B$53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spPr>
            <a:solidFill>
              <a:srgbClr val="00B0F0">
                <a:alpha val="85000"/>
              </a:srgb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cat>
            <c:strRef>
              <c:f>'Итоги за ,,,, уч.год'!$A$39:$A$42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уч.год'!$B$54:$B$57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62</c:v>
                </c:pt>
                <c:pt idx="3">
                  <c:v>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BA-42F5-A44A-165EB8D3AA90}"/>
            </c:ext>
          </c:extLst>
        </c:ser>
        <c:ser>
          <c:idx val="1"/>
          <c:order val="1"/>
          <c:tx>
            <c:strRef>
              <c:f>'Итоги за ,,,, уч.год'!$C$53</c:f>
              <c:strCache>
                <c:ptCount val="1"/>
                <c:pt idx="0">
                  <c:v>Количество победителей</c:v>
                </c:pt>
              </c:strCache>
            </c:strRef>
          </c:tx>
          <c:spPr>
            <a:solidFill>
              <a:srgbClr val="FF66CC">
                <a:alpha val="85000"/>
              </a:srgb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'Итоги за ,,,, уч.год'!$A$39:$A$42</c:f>
              <c:strCache>
                <c:ptCount val="4"/>
                <c:pt idx="0">
                  <c:v>Внутривузовские</c:v>
                </c:pt>
                <c:pt idx="1">
                  <c:v>Республиканские</c:v>
                </c:pt>
                <c:pt idx="2">
                  <c:v>Всероссийские</c:v>
                </c:pt>
                <c:pt idx="3">
                  <c:v>Международные</c:v>
                </c:pt>
              </c:strCache>
            </c:strRef>
          </c:cat>
          <c:val>
            <c:numRef>
              <c:f>'Итоги за ,,,, уч.год'!$C$54:$C$57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BA-42F5-A44A-165EB8D3AA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167416192"/>
        <c:axId val="167417728"/>
        <c:axId val="0"/>
      </c:bar3DChart>
      <c:catAx>
        <c:axId val="167416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417728"/>
        <c:crosses val="autoZero"/>
        <c:auto val="1"/>
        <c:lblAlgn val="ctr"/>
        <c:lblOffset val="100"/>
        <c:noMultiLvlLbl val="0"/>
      </c:catAx>
      <c:valAx>
        <c:axId val="16741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7416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8027996746947E-2"/>
          <c:y val="2.9394882050142578E-2"/>
          <c:w val="0.88196476713135807"/>
          <c:h val="0.72747935414583564"/>
        </c:manualLayout>
      </c:layout>
      <c:scatterChart>
        <c:scatterStyle val="smoothMarker"/>
        <c:varyColors val="0"/>
        <c:ser>
          <c:idx val="0"/>
          <c:order val="0"/>
          <c:tx>
            <c:v>1 тур</c:v>
          </c:tx>
          <c:spPr>
            <a:ln w="9525" cap="rnd">
              <a:solidFill>
                <a:srgbClr val="0000FF"/>
              </a:solidFill>
              <a:round/>
            </a:ln>
            <a:effectLst>
              <a:glow rad="101600">
                <a:srgbClr val="0000FF">
                  <a:alpha val="40000"/>
                </a:srgb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0000FF"/>
              </a:solidFill>
              <a:ln w="9525" cap="rnd">
                <a:solidFill>
                  <a:schemeClr val="accent1"/>
                </a:solidFill>
                <a:round/>
              </a:ln>
              <a:effectLst>
                <a:glow rad="101600">
                  <a:srgbClr val="0000FF">
                    <a:alpha val="40000"/>
                  </a:srgb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Динамика!$A$24:$A$28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Динамика!$C$24:$C$28</c:f>
              <c:numCache>
                <c:formatCode>General</c:formatCode>
                <c:ptCount val="5"/>
                <c:pt idx="0">
                  <c:v>116</c:v>
                </c:pt>
                <c:pt idx="1">
                  <c:v>48</c:v>
                </c:pt>
                <c:pt idx="2">
                  <c:v>102</c:v>
                </c:pt>
                <c:pt idx="3">
                  <c:v>90</c:v>
                </c:pt>
                <c:pt idx="4">
                  <c:v>115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1D4-4B5E-84FA-0096E8AE3262}"/>
            </c:ext>
          </c:extLst>
        </c:ser>
        <c:ser>
          <c:idx val="1"/>
          <c:order val="1"/>
          <c:tx>
            <c:v>2 тур</c:v>
          </c:tx>
          <c:spPr>
            <a:ln w="9525" cap="rnd" cmpd="sng">
              <a:solidFill>
                <a:srgbClr val="FF0000"/>
              </a:solidFill>
              <a:round/>
            </a:ln>
            <a:effectLst>
              <a:glow rad="101600">
                <a:srgbClr val="FF0000">
                  <a:alpha val="40000"/>
                </a:srgb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2"/>
                </a:solidFill>
                <a:round/>
              </a:ln>
              <a:effectLst>
                <a:glow rad="101600">
                  <a:srgbClr val="FF0000">
                    <a:alpha val="40000"/>
                  </a:srgb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Динамика!$A$24:$A$28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Динамика!$D$24:$D$28</c:f>
              <c:numCache>
                <c:formatCode>General</c:formatCode>
                <c:ptCount val="5"/>
                <c:pt idx="0">
                  <c:v>24</c:v>
                </c:pt>
                <c:pt idx="1">
                  <c:v>11</c:v>
                </c:pt>
                <c:pt idx="2">
                  <c:v>20</c:v>
                </c:pt>
                <c:pt idx="3">
                  <c:v>63</c:v>
                </c:pt>
                <c:pt idx="4">
                  <c:v>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1D4-4B5E-84FA-0096E8AE3262}"/>
            </c:ext>
          </c:extLst>
        </c:ser>
        <c:ser>
          <c:idx val="2"/>
          <c:order val="2"/>
          <c:tx>
            <c:v>Призеры</c:v>
          </c:tx>
          <c:spPr>
            <a:ln w="9525" cap="rnd">
              <a:solidFill>
                <a:srgbClr val="FFFF00"/>
              </a:solidFill>
              <a:round/>
            </a:ln>
            <a:effectLst>
              <a:glow rad="101600">
                <a:srgbClr val="FFFF00">
                  <a:alpha val="40000"/>
                </a:srgb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79375">
                    <a:srgbClr val="745E4F"/>
                  </a:gs>
                  <a:gs pos="78750">
                    <a:srgbClr val="755F4E"/>
                  </a:gs>
                  <a:gs pos="77500">
                    <a:srgbClr val="77624D"/>
                  </a:gs>
                  <a:gs pos="75000">
                    <a:srgbClr val="7B674B"/>
                  </a:gs>
                  <a:gs pos="70000">
                    <a:srgbClr val="847146"/>
                  </a:gs>
                  <a:gs pos="60000">
                    <a:srgbClr val="96853C"/>
                  </a:gs>
                  <a:gs pos="40000">
                    <a:srgbClr val="B9AE28"/>
                  </a:gs>
                  <a:gs pos="0">
                    <a:srgbClr val="FFFF00"/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rnd">
                <a:solidFill>
                  <a:schemeClr val="accent3"/>
                </a:solidFill>
                <a:round/>
              </a:ln>
              <a:effectLst>
                <a:glow rad="101600">
                  <a:srgbClr val="FFFF00">
                    <a:alpha val="40000"/>
                  </a:srgbClr>
                </a:glow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xVal>
            <c:numRef>
              <c:f>Динамика!$A$24:$A$28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xVal>
          <c:yVal>
            <c:numRef>
              <c:f>Динамика!$E$24:$E$28</c:f>
              <c:numCache>
                <c:formatCode>General</c:formatCode>
                <c:ptCount val="5"/>
                <c:pt idx="0">
                  <c:v>7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81D4-4B5E-84FA-0096E8AE3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1216640"/>
        <c:axId val="1051224544"/>
      </c:scatterChart>
      <c:valAx>
        <c:axId val="1051216640"/>
        <c:scaling>
          <c:orientation val="minMax"/>
          <c:max val="2022"/>
          <c:min val="2018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1224544"/>
        <c:crosses val="autoZero"/>
        <c:crossBetween val="midCat"/>
        <c:majorUnit val="1"/>
      </c:valAx>
      <c:valAx>
        <c:axId val="1051224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0512166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92470591248776"/>
          <c:y val="0.86384951335373505"/>
          <c:w val="0.54415042808383651"/>
          <c:h val="0.10408334259156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16 % от общего количества студентов</a:t>
            </a:r>
          </a:p>
        </c:rich>
      </c:tx>
      <c:layout>
        <c:manualLayout>
          <c:xMode val="edge"/>
          <c:yMode val="edge"/>
          <c:x val="0.19537051438729031"/>
          <c:y val="5.80525710286919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745383223359032E-2"/>
          <c:y val="0.17039931160446409"/>
          <c:w val="0.59152792067958548"/>
          <c:h val="0.78494575880456485"/>
        </c:manualLayout>
      </c:layout>
      <c:pie3DChart>
        <c:varyColors val="1"/>
        <c:ser>
          <c:idx val="0"/>
          <c:order val="0"/>
          <c:explosion val="17"/>
          <c:dPt>
            <c:idx val="0"/>
            <c:bubble3D val="0"/>
            <c:spPr>
              <a:solidFill>
                <a:srgbClr val="66FF6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7CDD-4677-9D06-C80840D7D8F6}"/>
              </c:ext>
            </c:extLst>
          </c:dPt>
          <c:dPt>
            <c:idx val="1"/>
            <c:bubble3D val="0"/>
            <c:explosion val="38"/>
            <c:spPr>
              <a:solidFill>
                <a:srgbClr val="FF66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7CDD-4677-9D06-C80840D7D8F6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7CDD-4677-9D06-C80840D7D8F6}"/>
              </c:ext>
            </c:extLst>
          </c:dPt>
          <c:dLbls>
            <c:dLbl>
              <c:idx val="0"/>
              <c:layout>
                <c:manualLayout>
                  <c:x val="-6.3866514831685373E-2"/>
                  <c:y val="9.743606685312471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CDD-4677-9D06-C80840D7D8F6}"/>
                </c:ext>
              </c:extLst>
            </c:dLbl>
            <c:dLbl>
              <c:idx val="1"/>
              <c:layout>
                <c:manualLayout>
                  <c:x val="-4.9281885346072661E-2"/>
                  <c:y val="4.71179516459898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CDD-4677-9D06-C80840D7D8F6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'Всероссийские '!$A$139:$A$141</c:f>
              <c:strCache>
                <c:ptCount val="3"/>
                <c:pt idx="0">
                  <c:v>V Всероссийская Олимпиада по истории российского предпринимательства для студентов и аспирантов</c:v>
                </c:pt>
                <c:pt idx="1">
                  <c:v>ФИЭБ</c:v>
                </c:pt>
                <c:pt idx="2">
                  <c:v>не участвовали</c:v>
                </c:pt>
              </c:strCache>
            </c:strRef>
          </c:cat>
          <c:val>
            <c:numRef>
              <c:f>'Всероссийские '!$B$139:$B$141</c:f>
              <c:numCache>
                <c:formatCode>0.00</c:formatCode>
                <c:ptCount val="3"/>
                <c:pt idx="0">
                  <c:v>52</c:v>
                </c:pt>
                <c:pt idx="1">
                  <c:v>10</c:v>
                </c:pt>
                <c:pt idx="2" formatCode="General">
                  <c:v>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DD-4677-9D06-C80840D7D8F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73736977072349"/>
          <c:y val="0.26144837960462008"/>
          <c:w val="0.33947823502260249"/>
          <c:h val="0.533835139242189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/>
              <a:t>Количество участников в ФИЭБ по </a:t>
            </a:r>
            <a:r>
              <a:rPr lang="ru-RU" sz="1200" dirty="0" smtClean="0"/>
              <a:t>направлению </a:t>
            </a:r>
            <a:r>
              <a:rPr lang="ru-RU" sz="1200" dirty="0"/>
              <a:t>08.03.01 Строительство</a:t>
            </a:r>
          </a:p>
        </c:rich>
      </c:tx>
      <c:layout>
        <c:manualLayout>
          <c:xMode val="edge"/>
          <c:yMode val="edge"/>
          <c:x val="0.13189162023571585"/>
          <c:y val="1.1157940539154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236294641489381"/>
          <c:y val="0.22918064469512475"/>
          <c:w val="0.48663661409913234"/>
          <c:h val="0.6852059325862681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C00CC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14AB-4654-A863-768DA9AA0E5D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AB-4654-A863-768DA9AA0E5D}"/>
              </c:ext>
            </c:extLst>
          </c:dPt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4AB-4654-A863-768DA9AA0E5D}"/>
                </c:ext>
              </c:extLst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4AB-4654-A863-768DA9AA0E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'!$E$139:$E$140</c:f>
              <c:numCache>
                <c:formatCode>General</c:formatCode>
                <c:ptCount val="2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AB-4654-A863-768DA9AA0E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4480896"/>
        <c:axId val="166019840"/>
        <c:axId val="0"/>
      </c:bar3DChart>
      <c:catAx>
        <c:axId val="164480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19840"/>
        <c:crosses val="autoZero"/>
        <c:auto val="1"/>
        <c:lblAlgn val="ctr"/>
        <c:lblOffset val="100"/>
        <c:noMultiLvlLbl val="0"/>
      </c:catAx>
      <c:valAx>
        <c:axId val="16601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48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/>
              <a:t>Количество участников в ФИЭБ по направлению 44.03.05 Педагогическое образование</a:t>
            </a:r>
          </a:p>
        </c:rich>
      </c:tx>
      <c:layout>
        <c:manualLayout>
          <c:xMode val="edge"/>
          <c:yMode val="edge"/>
          <c:x val="0.13843113033372356"/>
          <c:y val="1.073909594677538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3324614844739412"/>
          <c:y val="0.22918064469512475"/>
          <c:w val="0.48990636914813612"/>
          <c:h val="0.6852059325862681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C00CC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7CD2-4D17-B63B-C120870E6EBF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CD2-4D17-B63B-C120870E6EBF}"/>
              </c:ext>
            </c:extLst>
          </c:dPt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CD2-4D17-B63B-C120870E6EBF}"/>
                </c:ext>
              </c:extLst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CD2-4D17-B63B-C120870E6E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'!$E$143:$E$144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D2-4D17-B63B-C120870E6E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4480896"/>
        <c:axId val="166019840"/>
        <c:axId val="0"/>
      </c:bar3DChart>
      <c:catAx>
        <c:axId val="164480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19840"/>
        <c:crosses val="autoZero"/>
        <c:auto val="1"/>
        <c:lblAlgn val="ctr"/>
        <c:lblOffset val="100"/>
        <c:noMultiLvlLbl val="0"/>
      </c:catAx>
      <c:valAx>
        <c:axId val="16601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48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/>
              <a:t>Количество участников в ФИЭБ по направлению 13.03.02 Электроэнергетика и электротехника</a:t>
            </a:r>
          </a:p>
        </c:rich>
      </c:tx>
      <c:layout>
        <c:manualLayout>
          <c:xMode val="edge"/>
          <c:yMode val="edge"/>
          <c:x val="0.12862186518671204"/>
          <c:y val="1.61999560113925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2997639339839028"/>
          <c:y val="0.25439072205631652"/>
          <c:w val="0.49317612419713996"/>
          <c:h val="0.65999585522507642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C00CC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156-43E3-AD4C-18949788855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>
                  <a:alpha val="85000"/>
                </a:srgbClr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156-43E3-AD4C-18949788855A}"/>
              </c:ext>
            </c:extLst>
          </c:dPt>
          <c:dLbls>
            <c:dLbl>
              <c:idx val="0"/>
              <c:layout>
                <c:manualLayout>
                  <c:x val="2.5889967637540531E-2"/>
                  <c:y val="-3.1746031746031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156-43E3-AD4C-18949788855A}"/>
                </c:ext>
              </c:extLst>
            </c:dLbl>
            <c:dLbl>
              <c:idx val="1"/>
              <c:layout>
                <c:manualLayout>
                  <c:x val="2.5889967637540454E-2"/>
                  <c:y val="-2.1164021164021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156-43E3-AD4C-1894978885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'Всероссийские '!$D$139:$D$140</c:f>
              <c:strCache>
                <c:ptCount val="2"/>
                <c:pt idx="0">
                  <c:v>ФИЭБ в 2020-2021 уч.г. </c:v>
                </c:pt>
                <c:pt idx="1">
                  <c:v>ФИЭБ в 2021-2022 уч.г.</c:v>
                </c:pt>
              </c:strCache>
            </c:strRef>
          </c:cat>
          <c:val>
            <c:numRef>
              <c:f>'Всероссийские '!$E$143:$E$144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56-43E3-AD4C-1894978885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64480896"/>
        <c:axId val="166019840"/>
        <c:axId val="0"/>
      </c:bar3DChart>
      <c:catAx>
        <c:axId val="1644808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019840"/>
        <c:crosses val="autoZero"/>
        <c:auto val="1"/>
        <c:lblAlgn val="ctr"/>
        <c:lblOffset val="100"/>
        <c:noMultiLvlLbl val="0"/>
      </c:catAx>
      <c:valAx>
        <c:axId val="166019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48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>
                <a:effectLst/>
              </a:rPr>
              <a:t>29,8% от общего количества студентов</a:t>
            </a:r>
            <a:endParaRPr lang="ru-RU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1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239548054995085E-2"/>
          <c:y val="0.15500147419517493"/>
          <c:w val="0.60421198719855496"/>
          <c:h val="0.8009062027296111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6"/>
            <c:spPr>
              <a:solidFill>
                <a:srgbClr val="66FF6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B46-4FDE-B100-A2703A1EE1E1}"/>
              </c:ext>
            </c:extLst>
          </c:dPt>
          <c:dPt>
            <c:idx val="1"/>
            <c:bubble3D val="0"/>
            <c:explosion val="29"/>
            <c:spPr>
              <a:solidFill>
                <a:srgbClr val="FF66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B46-4FDE-B100-A2703A1EE1E1}"/>
              </c:ext>
            </c:extLst>
          </c:dPt>
          <c:dPt>
            <c:idx val="2"/>
            <c:bubble3D val="0"/>
            <c:explosion val="18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B46-4FDE-B100-A2703A1EE1E1}"/>
              </c:ext>
            </c:extLst>
          </c:dPt>
          <c:dLbls>
            <c:dLbl>
              <c:idx val="1"/>
              <c:layout>
                <c:manualLayout>
                  <c:x val="3.2499525142367695E-2"/>
                  <c:y val="-0.123027462760547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46-4FDE-B100-A2703A1EE1E1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Международные!$G$259:$G$261</c:f>
              <c:strCache>
                <c:ptCount val="3"/>
                <c:pt idx="0">
                  <c:v>Открытые международные студенческие Интернет-олимпиады </c:v>
                </c:pt>
                <c:pt idx="1">
                  <c:v> Case-In</c:v>
                </c:pt>
                <c:pt idx="2">
                  <c:v>не участвовали</c:v>
                </c:pt>
              </c:strCache>
            </c:strRef>
          </c:cat>
          <c:val>
            <c:numRef>
              <c:f>Международные!$H$259:$H$261</c:f>
              <c:numCache>
                <c:formatCode>General</c:formatCode>
                <c:ptCount val="3"/>
                <c:pt idx="0">
                  <c:v>110</c:v>
                </c:pt>
                <c:pt idx="1">
                  <c:v>4</c:v>
                </c:pt>
                <c:pt idx="2">
                  <c:v>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46-4FDE-B100-A2703A1EE1E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731241928913509"/>
          <c:y val="0.34398581781511456"/>
          <c:w val="0.32561958468174984"/>
          <c:h val="0.3449280208181996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80161307184401"/>
          <c:y val="0.24774777805125472"/>
          <c:w val="0.54607270899255123"/>
          <c:h val="0.73430218410144144"/>
        </c:manualLayout>
      </c:layout>
      <c:doughnutChart>
        <c:varyColors val="1"/>
        <c:ser>
          <c:idx val="0"/>
          <c:order val="0"/>
          <c:tx>
            <c:strRef>
              <c:f>Международные!$C$259:$C$266</c:f>
              <c:strCache>
                <c:ptCount val="8"/>
                <c:pt idx="0">
                  <c:v>6</c:v>
                </c:pt>
                <c:pt idx="1">
                  <c:v>3,1</c:v>
                </c:pt>
                <c:pt idx="2">
                  <c:v>6,5</c:v>
                </c:pt>
                <c:pt idx="3">
                  <c:v>3,1</c:v>
                </c:pt>
                <c:pt idx="4">
                  <c:v>3,7</c:v>
                </c:pt>
                <c:pt idx="5">
                  <c:v>1,8</c:v>
                </c:pt>
                <c:pt idx="6">
                  <c:v>2,3</c:v>
                </c:pt>
                <c:pt idx="7">
                  <c:v>2,1</c:v>
                </c:pt>
              </c:strCache>
            </c:strRef>
          </c:tx>
          <c:explosion val="16"/>
          <c:dPt>
            <c:idx val="0"/>
            <c:bubble3D val="0"/>
            <c:spPr>
              <a:solidFill>
                <a:srgbClr val="66FF6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42F-4273-8D9F-7EB06778093F}"/>
              </c:ext>
            </c:extLst>
          </c:dPt>
          <c:dPt>
            <c:idx val="1"/>
            <c:bubble3D val="0"/>
            <c:spPr>
              <a:solidFill>
                <a:srgbClr val="FF66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42F-4273-8D9F-7EB06778093F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42F-4273-8D9F-7EB06778093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42F-4273-8D9F-7EB06778093F}"/>
              </c:ext>
            </c:extLst>
          </c:dPt>
          <c:dPt>
            <c:idx val="4"/>
            <c:bubble3D val="0"/>
            <c:spPr>
              <a:solidFill>
                <a:srgbClr val="3333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42F-4273-8D9F-7EB06778093F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42F-4273-8D9F-7EB06778093F}"/>
              </c:ext>
            </c:extLst>
          </c:dPt>
          <c:dPt>
            <c:idx val="6"/>
            <c:bubble3D val="0"/>
            <c:spPr>
              <a:solidFill>
                <a:srgbClr val="F7750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D42F-4273-8D9F-7EB06778093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D42F-4273-8D9F-7EB06778093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6 %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42F-4273-8D9F-7EB06778093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42F-4273-8D9F-7EB06778093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6,5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42F-4273-8D9F-7EB06778093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42F-4273-8D9F-7EB06778093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42F-4273-8D9F-7EB06778093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/>
                      <a:t>1,8%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42F-4273-8D9F-7EB06778093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/>
                      <a:t>2,3%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42F-4273-8D9F-7EB06778093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/>
                      <a:t>2,1%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D42F-4273-8D9F-7EB06778093F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Международные!$A$259:$A$266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cat>
          <c:val>
            <c:numRef>
              <c:f>Международные!$C$259:$C$266</c:f>
              <c:numCache>
                <c:formatCode>General</c:formatCode>
                <c:ptCount val="8"/>
                <c:pt idx="0">
                  <c:v>6</c:v>
                </c:pt>
                <c:pt idx="1">
                  <c:v>3.1</c:v>
                </c:pt>
                <c:pt idx="2">
                  <c:v>6.5</c:v>
                </c:pt>
                <c:pt idx="3">
                  <c:v>3.1</c:v>
                </c:pt>
                <c:pt idx="4">
                  <c:v>3.7</c:v>
                </c:pt>
                <c:pt idx="5">
                  <c:v>1.8</c:v>
                </c:pt>
                <c:pt idx="6">
                  <c:v>2.2999999999999998</c:v>
                </c:pt>
                <c:pt idx="7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42F-4273-8D9F-7EB06778093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144396158585975"/>
          <c:y val="0.27778681867898875"/>
          <c:w val="0.28452438498013155"/>
          <c:h val="0.5831228063861448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766641155097999E-2"/>
          <c:y val="0.207901156072898"/>
          <c:w val="0.5176268994803046"/>
          <c:h val="0.61525484346247195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0980492908195383"/>
          <c:y val="0.14292478495576844"/>
          <c:w val="0.36224627304785068"/>
          <c:h val="0.7263225143821338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i="0" baseline="0" dirty="0">
                <a:effectLst/>
              </a:rPr>
              <a:t>2021-2022 учебный год:</a:t>
            </a:r>
            <a:endParaRPr lang="ru-RU" dirty="0">
              <a:effectLst/>
            </a:endParaRPr>
          </a:p>
          <a:p>
            <a:pPr>
              <a:defRPr/>
            </a:pPr>
            <a:r>
              <a:rPr lang="ru-RU" sz="1800" b="1" i="0" baseline="0" dirty="0">
                <a:effectLst/>
              </a:rPr>
              <a:t>15,2% от общего количества студентов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rgbClr val="66FF6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4AB-44BD-8D1C-D647D1E5CAA4}"/>
              </c:ext>
            </c:extLst>
          </c:dPt>
          <c:dPt>
            <c:idx val="1"/>
            <c:bubble3D val="0"/>
            <c:spPr>
              <a:solidFill>
                <a:srgbClr val="FF66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4AB-44BD-8D1C-D647D1E5CAA4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4AB-44BD-8D1C-D647D1E5CAA4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4AB-44BD-8D1C-D647D1E5CAA4}"/>
              </c:ext>
            </c:extLst>
          </c:dPt>
          <c:dPt>
            <c:idx val="4"/>
            <c:bubble3D val="0"/>
            <c:spPr>
              <a:solidFill>
                <a:srgbClr val="3333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4AB-44BD-8D1C-D647D1E5CAA4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4AB-44BD-8D1C-D647D1E5CAA4}"/>
              </c:ext>
            </c:extLst>
          </c:dPt>
          <c:dPt>
            <c:idx val="6"/>
            <c:bubble3D val="0"/>
            <c:spPr>
              <a:solidFill>
                <a:srgbClr val="F7750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4AB-44BD-8D1C-D647D1E5CAA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4AB-44BD-8D1C-D647D1E5CAA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AB-44BD-8D1C-D647D1E5CAA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AB-44BD-8D1C-D647D1E5CA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1,6%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AB-44BD-8D1C-D647D1E5CAA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AB-44BD-8D1C-D647D1E5CAA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0,8%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AB-44BD-8D1C-D647D1E5CAA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0,8%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AB-44BD-8D1C-D647D1E5CAA4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0,3%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AB-44BD-8D1C-D647D1E5CAA4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0,8%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AB-44BD-8D1C-D647D1E5CAA4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Международные!$A$259:$A$266</c:f>
              <c:strCache>
                <c:ptCount val="8"/>
                <c:pt idx="0">
                  <c:v>История России</c:v>
                </c:pt>
                <c:pt idx="1">
                  <c:v>Правоведение</c:v>
                </c:pt>
                <c:pt idx="2">
                  <c:v>Русский язык</c:v>
                </c:pt>
                <c:pt idx="3">
                  <c:v>Философия </c:v>
                </c:pt>
                <c:pt idx="4">
                  <c:v>Математика</c:v>
                </c:pt>
                <c:pt idx="5">
                  <c:v>Информатика</c:v>
                </c:pt>
                <c:pt idx="6">
                  <c:v>Теоретическая механика</c:v>
                </c:pt>
                <c:pt idx="7">
                  <c:v>Физика</c:v>
                </c:pt>
              </c:strCache>
            </c:strRef>
          </c:cat>
          <c:val>
            <c:numRef>
              <c:f>Международные!$E$259:$E$266</c:f>
              <c:numCache>
                <c:formatCode>General</c:formatCode>
                <c:ptCount val="8"/>
                <c:pt idx="0">
                  <c:v>1.6</c:v>
                </c:pt>
                <c:pt idx="1">
                  <c:v>1</c:v>
                </c:pt>
                <c:pt idx="2">
                  <c:v>1.6</c:v>
                </c:pt>
                <c:pt idx="3">
                  <c:v>1.3</c:v>
                </c:pt>
                <c:pt idx="4">
                  <c:v>0.8</c:v>
                </c:pt>
                <c:pt idx="5">
                  <c:v>0.8</c:v>
                </c:pt>
                <c:pt idx="6">
                  <c:v>0.3</c:v>
                </c:pt>
                <c:pt idx="7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4AB-44BD-8D1C-D647D1E5CAA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539474875635506"/>
          <c:y val="0.25254610291034274"/>
          <c:w val="0.29241890607382431"/>
          <c:h val="0.61463070536721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48">
  <cs:axisTitle>
    <cs:lnRef idx="0"/>
    <cs:fillRef idx="0"/>
    <cs:effectRef idx="0"/>
    <cs:fontRef idx="minor">
      <a:schemeClr val="lt1">
        <a:lumMod val="7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7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spPr>
      <a:ln w="9525" cap="flat" cmpd="sng" algn="ctr">
        <a:solidFill>
          <a:schemeClr val="lt1">
            <a:lumMod val="5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0.13542</cdr:x>
      <cdr:y>0</cdr:y>
    </cdr:from>
    <cdr:to>
      <cdr:x>0.85376</cdr:x>
      <cdr:y>0.21214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36104" y="0"/>
          <a:ext cx="4965717" cy="1084580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F52CBFA-7413-4114-B65C-786DE2176B8B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A342DD-F038-456B-9FD9-A1A766C9EE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1" r:id="rId7"/>
    <p:sldLayoutId id="2147484652" r:id="rId8"/>
    <p:sldLayoutId id="2147484653" r:id="rId9"/>
    <p:sldLayoutId id="2147484654" r:id="rId10"/>
    <p:sldLayoutId id="21474846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epo.i-exam.ru/fgos_pim_struct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epo.i-exam.ru/sites/default/files/fepo/protocol_30_09_2013.pdf" TargetMode="External"/><Relationship Id="rId4" Type="http://schemas.openxmlformats.org/officeDocument/2006/relationships/hyperlink" Target="http://i-exam.ru/node/237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0213" y="1125538"/>
            <a:ext cx="8534275" cy="33829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solidFill>
                  <a:schemeClr val="tx1"/>
                </a:solidFill>
              </a:rPr>
              <a:t>Анализ участия студентов ТИ (ф) СВФУ в предметных олимпиадах различного уровня в </a:t>
            </a:r>
            <a:r>
              <a:rPr lang="ru-RU" sz="2800" b="1" dirty="0" smtClean="0">
                <a:solidFill>
                  <a:schemeClr val="tx1"/>
                </a:solidFill>
              </a:rPr>
              <a:t>2021-2022 </a:t>
            </a:r>
            <a:r>
              <a:rPr lang="ru-RU" sz="2800" b="1" dirty="0">
                <a:solidFill>
                  <a:schemeClr val="tx1"/>
                </a:solidFill>
              </a:rPr>
              <a:t>учебном году.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Утверждение </a:t>
            </a:r>
            <a:r>
              <a:rPr lang="ru-RU" sz="2800" b="1" dirty="0">
                <a:solidFill>
                  <a:schemeClr val="tx1"/>
                </a:solidFill>
              </a:rPr>
              <a:t>перечня олимпиад, проводимых 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ТИ </a:t>
            </a:r>
            <a:r>
              <a:rPr lang="ru-RU" sz="2800" b="1" dirty="0">
                <a:solidFill>
                  <a:schemeClr val="tx1"/>
                </a:solidFill>
              </a:rPr>
              <a:t>(ф) СВФУ в </a:t>
            </a:r>
            <a:r>
              <a:rPr lang="ru-RU" sz="2800" b="1" dirty="0" smtClean="0">
                <a:solidFill>
                  <a:schemeClr val="tx1"/>
                </a:solidFill>
              </a:rPr>
              <a:t>2022-2023 </a:t>
            </a:r>
            <a:r>
              <a:rPr lang="ru-RU" sz="2800" b="1" dirty="0">
                <a:solidFill>
                  <a:schemeClr val="tx1"/>
                </a:solidFill>
              </a:rPr>
              <a:t>учебном году.</a:t>
            </a:r>
          </a:p>
        </p:txBody>
      </p:sp>
    </p:spTree>
    <p:extLst>
      <p:ext uri="{BB962C8B-B14F-4D97-AF65-F5344CB8AC3E}">
        <p14:creationId xmlns:p14="http://schemas.microsoft.com/office/powerpoint/2010/main" val="16698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5577847" y="404664"/>
            <a:ext cx="3544193" cy="352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1600" b="1" dirty="0" smtClean="0">
                <a:solidFill>
                  <a:schemeClr val="tx1"/>
                </a:solidFill>
              </a:rPr>
              <a:t>ПРОДОЛЖЕНИЕ ТАБЛИЦЫ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175653"/>
              </p:ext>
            </p:extLst>
          </p:nvPr>
        </p:nvGraphicFramePr>
        <p:xfrm>
          <a:off x="107504" y="980728"/>
          <a:ext cx="8928992" cy="736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5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1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Дисциплина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Ф.И.О., уч. группа участников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Результаты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051139"/>
              </p:ext>
            </p:extLst>
          </p:nvPr>
        </p:nvGraphicFramePr>
        <p:xfrm>
          <a:off x="1403647" y="1701009"/>
          <a:ext cx="7632850" cy="5019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80121">
                  <a:extLst>
                    <a:ext uri="{9D8B030D-6E8A-4147-A177-3AD203B41FA5}">
                      <a16:colId xmlns:a16="http://schemas.microsoft.com/office/drawing/2014/main" val="414674519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08295202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54567225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6589036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6372876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590504289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939286138"/>
                    </a:ext>
                  </a:extLst>
                </a:gridCol>
              </a:tblGrid>
              <a:tr h="51655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Математика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14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02.03.2022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26.03.2022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Б-ПМ-21 Деминов Сергей Викторович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485165480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С-ГД-21 </a:t>
                      </a:r>
                      <a:r>
                        <a:rPr lang="ru-RU" sz="1200" u="none" strike="noStrike" kern="1200" dirty="0" err="1">
                          <a:effectLst/>
                        </a:rPr>
                        <a:t>Клинеко</a:t>
                      </a:r>
                      <a:r>
                        <a:rPr lang="ru-RU" sz="1200" u="none" strike="noStrike" kern="1200" dirty="0">
                          <a:effectLst/>
                        </a:rPr>
                        <a:t> Дмитрий Русланович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690285133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С-ГД-21 Нестерова Елена Анатольевна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163279324"/>
                  </a:ext>
                </a:extLst>
              </a:tr>
              <a:tr h="345908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Информатика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7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04.03.2022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09.04.2022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Б-ПИ-20 Романов Максим Иванович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868009911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Б-ПМ-21 Деминов Сергей Викторович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2470289760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С-ГД-20 Жирков Владислав Олегович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серебряная медаль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extLst>
                  <a:ext uri="{0D108BD9-81ED-4DB2-BD59-A6C34878D82A}">
                    <a16:rowId xmlns:a16="http://schemas.microsoft.com/office/drawing/2014/main" val="86537998"/>
                  </a:ext>
                </a:extLst>
              </a:tr>
              <a:tr h="5165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Теоретическая механика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9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02.03.2022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08.04.2022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БП-ЭО-19 Чеканов Егор Сергеевич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4004658016"/>
                  </a:ext>
                </a:extLst>
              </a:tr>
              <a:tr h="51655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Физика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8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04.03.2022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25.03.2022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С-ГД-19Тюрин Сергей Александрович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311582030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С-ГД-19 </a:t>
                      </a:r>
                      <a:r>
                        <a:rPr lang="ru-RU" sz="1200" u="none" strike="noStrike" kern="1200" dirty="0" err="1">
                          <a:effectLst/>
                        </a:rPr>
                        <a:t>Тереньева</a:t>
                      </a:r>
                      <a:r>
                        <a:rPr lang="ru-RU" sz="1200" u="none" strike="noStrike" kern="1200" dirty="0">
                          <a:effectLst/>
                        </a:rPr>
                        <a:t> </a:t>
                      </a:r>
                      <a:r>
                        <a:rPr lang="ru-RU" sz="1200" u="none" strike="noStrike" kern="1200" dirty="0" err="1">
                          <a:effectLst/>
                        </a:rPr>
                        <a:t>Сайаана</a:t>
                      </a:r>
                      <a:r>
                        <a:rPr lang="ru-RU" sz="1200" u="none" strike="noStrike" kern="1200" dirty="0">
                          <a:effectLst/>
                        </a:rPr>
                        <a:t> Владимировна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сертификат участника 2 тура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/>
                </a:tc>
                <a:extLst>
                  <a:ext uri="{0D108BD9-81ED-4DB2-BD59-A6C34878D82A}">
                    <a16:rowId xmlns:a16="http://schemas.microsoft.com/office/drawing/2014/main" val="197430967"/>
                  </a:ext>
                </a:extLst>
              </a:tr>
              <a:tr h="516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>
                          <a:effectLst/>
                        </a:rPr>
                        <a:t>С-ГД-21 Клименко Дмитрий Русланович</a:t>
                      </a:r>
                      <a:endParaRPr lang="ru-RU" sz="12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kern="1200" dirty="0">
                          <a:effectLst/>
                        </a:rPr>
                        <a:t>серебряная медаль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942" marR="4942" marT="4942" marB="0" anchor="b"/>
                </a:tc>
                <a:extLst>
                  <a:ext uri="{0D108BD9-81ED-4DB2-BD59-A6C34878D82A}">
                    <a16:rowId xmlns:a16="http://schemas.microsoft.com/office/drawing/2014/main" val="3757326357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680685"/>
              </p:ext>
            </p:extLst>
          </p:nvPr>
        </p:nvGraphicFramePr>
        <p:xfrm>
          <a:off x="107504" y="1701009"/>
          <a:ext cx="1296143" cy="4994910"/>
        </p:xfrm>
        <a:graphic>
          <a:graphicData uri="http://schemas.openxmlformats.org/drawingml/2006/table">
            <a:tbl>
              <a:tblPr/>
              <a:tblGrid>
                <a:gridCol w="1296143">
                  <a:extLst>
                    <a:ext uri="{9D8B030D-6E8A-4147-A177-3AD203B41FA5}">
                      <a16:colId xmlns:a16="http://schemas.microsoft.com/office/drawing/2014/main" val="778108644"/>
                    </a:ext>
                  </a:extLst>
                </a:gridCol>
              </a:tblGrid>
              <a:tr h="4994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Открытые международные студенческие Интернет-олимпиады </a:t>
                      </a:r>
                    </a:p>
                    <a:p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506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06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41686"/>
              </p:ext>
            </p:extLst>
          </p:nvPr>
        </p:nvGraphicFramePr>
        <p:xfrm>
          <a:off x="107504" y="980728"/>
          <a:ext cx="8928992" cy="7360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5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1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Дисциплина 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 тур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Дата проведения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Ф.И.О., уч. группа участников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Результаты олимпиады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6745"/>
              </p:ext>
            </p:extLst>
          </p:nvPr>
        </p:nvGraphicFramePr>
        <p:xfrm>
          <a:off x="107504" y="1717033"/>
          <a:ext cx="8942695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9846">
                  <a:extLst>
                    <a:ext uri="{9D8B030D-6E8A-4147-A177-3AD203B41FA5}">
                      <a16:colId xmlns:a16="http://schemas.microsoft.com/office/drawing/2014/main" val="46272809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1471495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07593988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13153116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1716726916"/>
                    </a:ext>
                  </a:extLst>
                </a:gridCol>
              </a:tblGrid>
              <a:tr h="752028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kern="1200" dirty="0" smtClean="0">
                          <a:effectLst/>
                        </a:rPr>
                        <a:t>Отборочный этап Студенческой лиги </a:t>
                      </a:r>
                      <a:r>
                        <a:rPr lang="en-US" sz="1200" u="none" strike="noStrike" kern="1200" dirty="0" smtClean="0">
                          <a:effectLst/>
                        </a:rPr>
                        <a:t>IX</a:t>
                      </a:r>
                      <a:r>
                        <a:rPr lang="ru-RU" sz="1200" u="none" strike="noStrike" kern="1200" dirty="0" smtClean="0">
                          <a:effectLst/>
                        </a:rPr>
                        <a:t> Международного чемпионата «</a:t>
                      </a:r>
                      <a:r>
                        <a:rPr lang="ru-RU" sz="1200" u="none" strike="noStrike" kern="1200" dirty="0" err="1" smtClean="0">
                          <a:effectLst/>
                        </a:rPr>
                        <a:t>Case-In</a:t>
                      </a:r>
                      <a:r>
                        <a:rPr lang="ru-RU" sz="1200" u="none" strike="noStrike" kern="1200" dirty="0" smtClean="0">
                          <a:effectLst/>
                        </a:rPr>
                        <a:t>» </a:t>
                      </a:r>
                      <a:r>
                        <a:rPr lang="ru-RU" sz="1200" u="none" strike="noStrike" kern="1200" dirty="0" smtClean="0">
                          <a:effectLst/>
                        </a:rPr>
                        <a:t>по </a:t>
                      </a:r>
                      <a:r>
                        <a:rPr lang="ru-RU" sz="1200" u="none" strike="noStrike" kern="1200" dirty="0" smtClean="0">
                          <a:effectLst/>
                        </a:rPr>
                        <a:t>направлению: </a:t>
                      </a:r>
                      <a:r>
                        <a:rPr lang="ru-RU" sz="1200" u="none" strike="noStrike" kern="1200" dirty="0" smtClean="0">
                          <a:effectLst/>
                        </a:rPr>
                        <a:t>Горное дело</a:t>
                      </a:r>
                    </a:p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 марта 2022 г.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Баишев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Арылхан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smtClean="0"/>
                        <a:t>Васильевич, гр. С-ГД-17</a:t>
                      </a:r>
                      <a:endParaRPr lang="ru-RU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место (в отборочном этапе)-региональный уровень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6777863"/>
                  </a:ext>
                </a:extLst>
              </a:tr>
              <a:tr h="752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Константинов </a:t>
                      </a:r>
                      <a:r>
                        <a:rPr lang="ru-RU" sz="1200" dirty="0" err="1" smtClean="0"/>
                        <a:t>Кэскил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smtClean="0"/>
                        <a:t>Егорович, гр. С-ГД-17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место (в отборочном этапе)-региональный уровень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876831"/>
                  </a:ext>
                </a:extLst>
              </a:tr>
              <a:tr h="7520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/>
                        <a:t>Онуфриев</a:t>
                      </a:r>
                      <a:r>
                        <a:rPr lang="ru-RU" sz="1200" dirty="0" smtClean="0"/>
                        <a:t> Тимур </a:t>
                      </a:r>
                      <a:r>
                        <a:rPr lang="ru-RU" sz="1200" dirty="0" smtClean="0"/>
                        <a:t>Владимирович, гр. С-ГД-17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место (в отборочном этапе)-региональный уровень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634700"/>
                  </a:ext>
                </a:extLst>
              </a:tr>
              <a:tr h="752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Неустроев Юрий </a:t>
                      </a:r>
                      <a:r>
                        <a:rPr lang="ru-RU" sz="1200" dirty="0" smtClean="0"/>
                        <a:t>Альбертович, гр. </a:t>
                      </a:r>
                      <a:r>
                        <a:rPr lang="ru-RU" sz="1200" smtClean="0"/>
                        <a:t>С-ГД-17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место (в отборочном этапе)-региональный уровень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476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09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9350" y="398806"/>
            <a:ext cx="9036050" cy="864096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ДОЛЯ СТУДЕНТОВ, УЧАСТВУЮЩИХ В</a:t>
            </a:r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 МЕЖДУНАРОДНЫХ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</a:rPr>
              <a:t> ОЛИМПИАДАХ ЗА 2021-2022 УЧ. ГОД</a:t>
            </a:r>
            <a:endParaRPr lang="ru-RU" sz="24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8600115"/>
              </p:ext>
            </p:extLst>
          </p:nvPr>
        </p:nvGraphicFramePr>
        <p:xfrm>
          <a:off x="1249003" y="1988840"/>
          <a:ext cx="669674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46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8140" y="548680"/>
            <a:ext cx="9036496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>
                <a:solidFill>
                  <a:schemeClr val="tx1"/>
                </a:solidFill>
              </a:rPr>
              <a:t>ДОЛЯ </a:t>
            </a:r>
            <a:r>
              <a:rPr lang="ru-RU" sz="2400" b="1" dirty="0">
                <a:solidFill>
                  <a:schemeClr val="tx1"/>
                </a:solidFill>
              </a:rPr>
              <a:t>СТУДЕНТОВ, УЧАСТВОВАВШИХ В </a:t>
            </a:r>
            <a:r>
              <a:rPr lang="en-US" sz="2400" b="1" dirty="0">
                <a:solidFill>
                  <a:schemeClr val="tx1"/>
                </a:solidFill>
              </a:rPr>
              <a:t>I</a:t>
            </a:r>
            <a:r>
              <a:rPr lang="ru-RU" sz="2400" b="1" dirty="0">
                <a:solidFill>
                  <a:schemeClr val="tx1"/>
                </a:solidFill>
              </a:rPr>
              <a:t> ТУРЕ МЕЖДУНАРОДНОЙ СТУДЕНЧЕСКОЙ ИНТЕРНЕТ-ОЛИМПИАДЕ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558454"/>
              </p:ext>
            </p:extLst>
          </p:nvPr>
        </p:nvGraphicFramePr>
        <p:xfrm>
          <a:off x="1150004" y="1293132"/>
          <a:ext cx="691276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70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504" y="620688"/>
            <a:ext cx="8963852" cy="5762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ДОЛЯ СТУДЕНТОВ, ПРОШЕДШИХ ВО </a:t>
            </a:r>
            <a:r>
              <a:rPr lang="en-US" sz="2400" b="1" dirty="0" smtClean="0">
                <a:solidFill>
                  <a:schemeClr val="tx1"/>
                </a:solidFill>
              </a:rPr>
              <a:t>II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ТУР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МЕЖДУНАРОДНОЙ СТУДЕНЧЕСКОЙ </a:t>
            </a:r>
            <a:r>
              <a:rPr lang="ru-RU" sz="2400" b="1" dirty="0" smtClean="0">
                <a:solidFill>
                  <a:schemeClr val="tx1"/>
                </a:solidFill>
              </a:rPr>
              <a:t>ИНТЕРНЕТ-ОЛИМПИАДЕ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6132342"/>
              </p:ext>
            </p:extLst>
          </p:nvPr>
        </p:nvGraphicFramePr>
        <p:xfrm>
          <a:off x="5508104" y="2420888"/>
          <a:ext cx="2493563" cy="366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116536"/>
              </p:ext>
            </p:extLst>
          </p:nvPr>
        </p:nvGraphicFramePr>
        <p:xfrm>
          <a:off x="1187624" y="1484784"/>
          <a:ext cx="6814043" cy="492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26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584" y="476672"/>
            <a:ext cx="7596188" cy="62071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УЧАСТИЕ В ИНТЕРНЕТ- ОЛИМПИАДЕ ЗА 5 ЛЕТ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437982"/>
              </p:ext>
            </p:extLst>
          </p:nvPr>
        </p:nvGraphicFramePr>
        <p:xfrm>
          <a:off x="1502458" y="1556792"/>
          <a:ext cx="624644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6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105425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КОЛИЧЕСТВО ПРИЗЕРОВ ОТКРЫТОЙ МЕЖДУНАРОДНОЙ ИНТЕРНЕТ-ОЛИМПИАДЫ В ДИНАМИКЕ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1" descr="C:\Users\01\Desktop\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1484784"/>
            <a:ext cx="2520280" cy="141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968316"/>
              </p:ext>
            </p:extLst>
          </p:nvPr>
        </p:nvGraphicFramePr>
        <p:xfrm>
          <a:off x="755577" y="2902441"/>
          <a:ext cx="7488830" cy="3398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7766">
                  <a:extLst>
                    <a:ext uri="{9D8B030D-6E8A-4147-A177-3AD203B41FA5}">
                      <a16:colId xmlns:a16="http://schemas.microsoft.com/office/drawing/2014/main" val="3230700438"/>
                    </a:ext>
                  </a:extLst>
                </a:gridCol>
                <a:gridCol w="1497766">
                  <a:extLst>
                    <a:ext uri="{9D8B030D-6E8A-4147-A177-3AD203B41FA5}">
                      <a16:colId xmlns:a16="http://schemas.microsoft.com/office/drawing/2014/main" val="2012099146"/>
                    </a:ext>
                  </a:extLst>
                </a:gridCol>
                <a:gridCol w="1497766">
                  <a:extLst>
                    <a:ext uri="{9D8B030D-6E8A-4147-A177-3AD203B41FA5}">
                      <a16:colId xmlns:a16="http://schemas.microsoft.com/office/drawing/2014/main" val="341624547"/>
                    </a:ext>
                  </a:extLst>
                </a:gridCol>
                <a:gridCol w="1497766">
                  <a:extLst>
                    <a:ext uri="{9D8B030D-6E8A-4147-A177-3AD203B41FA5}">
                      <a16:colId xmlns:a16="http://schemas.microsoft.com/office/drawing/2014/main" val="2529700501"/>
                    </a:ext>
                  </a:extLst>
                </a:gridCol>
                <a:gridCol w="1497766">
                  <a:extLst>
                    <a:ext uri="{9D8B030D-6E8A-4147-A177-3AD203B41FA5}">
                      <a16:colId xmlns:a16="http://schemas.microsoft.com/office/drawing/2014/main" val="908974895"/>
                    </a:ext>
                  </a:extLst>
                </a:gridCol>
              </a:tblGrid>
              <a:tr h="2832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2018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5022040"/>
                  </a:ext>
                </a:extLst>
              </a:tr>
              <a:tr h="31156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 золотая медаль, 2 серебряные медали, 4 бронзовые медали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золотая медаль, 1 серебряная медаль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1 серебряная медаль, 3 бронзовые медали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</a:rPr>
                        <a:t>3 бронзовые медали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</a:rPr>
                        <a:t>1 </a:t>
                      </a:r>
                      <a:r>
                        <a:rPr lang="ru-RU" sz="1600" u="none" strike="noStrike" dirty="0" smtClean="0">
                          <a:effectLst/>
                        </a:rPr>
                        <a:t>золотая, </a:t>
                      </a:r>
                    </a:p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3 серебряные, </a:t>
                      </a:r>
                    </a:p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</a:rPr>
                        <a:t>3 </a:t>
                      </a:r>
                      <a:r>
                        <a:rPr lang="ru-RU" sz="1600" u="none" strike="noStrike" dirty="0">
                          <a:effectLst/>
                        </a:rPr>
                        <a:t>бронзовые медали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880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70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4680520" cy="6222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ПРОЕКТ ПОСТАНОВЛЕНИЯ: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dirty="0" smtClean="0"/>
              <a:t>1. Информацию принять к сведению.</a:t>
            </a:r>
          </a:p>
          <a:p>
            <a:pPr marL="0" indent="0" algn="just">
              <a:buNone/>
            </a:pPr>
            <a:r>
              <a:rPr lang="ru-RU" sz="2000" dirty="0" smtClean="0"/>
              <a:t>2. Вед. программисту УМО и кафедрам: расширить перечень олимпиад всероссийского и международного уровня с очным участием.</a:t>
            </a:r>
          </a:p>
          <a:p>
            <a:pPr marL="0" indent="0" algn="just">
              <a:buNone/>
            </a:pPr>
            <a:r>
              <a:rPr lang="ru-RU" sz="2000" dirty="0" smtClean="0"/>
              <a:t>3. Кафедрам: заложить финансовые средства, связанные </a:t>
            </a:r>
            <a:r>
              <a:rPr lang="ru-RU" sz="2000" dirty="0"/>
              <a:t>с </a:t>
            </a:r>
            <a:r>
              <a:rPr lang="ru-RU" sz="2000" dirty="0" smtClean="0"/>
              <a:t>расходами на очное участие в олимпиадах, в плане ФХД на 2023 г.  </a:t>
            </a:r>
            <a:r>
              <a:rPr lang="ru-RU" sz="2000" dirty="0"/>
              <a:t>Готовить </a:t>
            </a:r>
            <a:r>
              <a:rPr lang="ru-RU" sz="2000" dirty="0" smtClean="0"/>
              <a:t>студентов к участию в олимпиадах в рамках факультативных дисциплин.</a:t>
            </a:r>
          </a:p>
          <a:p>
            <a:pPr marL="0" indent="0" algn="just">
              <a:buNone/>
            </a:pPr>
            <a:r>
              <a:rPr lang="ru-RU" sz="2000" dirty="0"/>
              <a:t>4</a:t>
            </a:r>
            <a:r>
              <a:rPr lang="ru-RU" sz="2000" dirty="0" smtClean="0"/>
              <a:t>. Активнее привлекать к участию в </a:t>
            </a:r>
            <a:r>
              <a:rPr lang="ru-RU" sz="2000" dirty="0"/>
              <a:t>олимпиадах разного </a:t>
            </a:r>
            <a:r>
              <a:rPr lang="ru-RU" sz="2000" dirty="0" smtClean="0"/>
              <a:t>уровня, учебных конкурсах студентов младших курсов.</a:t>
            </a:r>
          </a:p>
          <a:p>
            <a:pPr marL="0" indent="0" algn="just">
              <a:buNone/>
            </a:pPr>
            <a:r>
              <a:rPr lang="ru-RU" sz="2000" dirty="0"/>
              <a:t>5</a:t>
            </a:r>
            <a:r>
              <a:rPr lang="ru-RU" sz="2000" dirty="0" smtClean="0"/>
              <a:t>. Кафедрам провести работу по участию студентов выпускных курсов в ФИЭБ.</a:t>
            </a:r>
          </a:p>
          <a:p>
            <a:pPr marL="0" indent="0" algn="just">
              <a:buNone/>
            </a:pPr>
            <a:r>
              <a:rPr lang="ru-RU" sz="2000" dirty="0"/>
              <a:t>6. </a:t>
            </a:r>
            <a:r>
              <a:rPr lang="ru-RU" sz="2000" dirty="0" smtClean="0"/>
              <a:t>Кураторам донести информацию до сведения студентов о возможности претендовать на получение повышенной стипендии по учебной деятельности по итогам участия в различных олимпиадах.  </a:t>
            </a:r>
          </a:p>
          <a:p>
            <a:pPr marL="0" indent="0" algn="just">
              <a:buNone/>
            </a:pPr>
            <a:r>
              <a:rPr lang="ru-RU" sz="2000" dirty="0" smtClean="0"/>
              <a:t>7. Утвердить перечень </a:t>
            </a:r>
            <a:r>
              <a:rPr lang="ru-RU" sz="2000" dirty="0"/>
              <a:t>олимпиад, проводимых ТИ (ф) СВФУ в </a:t>
            </a:r>
            <a:r>
              <a:rPr lang="ru-RU" sz="2000" dirty="0" smtClean="0"/>
              <a:t>2022-2023 </a:t>
            </a:r>
            <a:r>
              <a:rPr lang="ru-RU" sz="2000" dirty="0"/>
              <a:t>учебном году.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93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ttps://i-exam.ru/sites/default/files/sertificat_sootvetstviya_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8184" y="188640"/>
            <a:ext cx="3028875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1520" y="548680"/>
            <a:ext cx="60486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spc="-100" dirty="0">
                <a:latin typeface="+mj-lt"/>
                <a:ea typeface="+mj-ea"/>
                <a:cs typeface="+mj-cs"/>
              </a:rPr>
              <a:t>Федеральный интернет‑экзамен в сфере профессионального образования (ФЭПО)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 flipH="1">
            <a:off x="251520" y="1665557"/>
            <a:ext cx="8640960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Федеральный интернет-экзамен в сфере профессионального образования (ФЭПО)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ориентирован на проведение внешней независимой оценки результатов обучения студентов в рамках требований ФГОС.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ru-RU" altLang="ru-RU" dirty="0">
                <a:latin typeface="Arial" panose="020B0604020202020204" pitchFamily="34" charset="0"/>
              </a:rPr>
              <a:t>П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роект позволяет оценить учебные достижения студентов на различных этапах обучения по 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253 дисциплинам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реализуемых образовательных программ. На используемые </a:t>
            </a:r>
            <a:r>
              <a:rPr kumimoji="0" lang="ru-RU" altLang="ru-R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аккредитационные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педагогические измерительные материалы (АПИМ) имеются 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сертификаты,</a:t>
            </a:r>
            <a:r>
              <a: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подтверждающие прохождение внешней независимой экспертизы и соответствие их ключевым критериям качества оценивания результатов обучения.</a:t>
            </a:r>
          </a:p>
          <a:p>
            <a:r>
              <a:rPr lang="ru-RU" dirty="0" smtClean="0">
                <a:latin typeface="Arial" panose="020B0604020202020204" pitchFamily="34" charset="0"/>
              </a:rPr>
              <a:t>Доступ участия в ФЭПО будет открыт со </a:t>
            </a:r>
            <a:r>
              <a:rPr lang="ru-RU" dirty="0">
                <a:latin typeface="Arial" panose="020B0604020202020204" pitchFamily="34" charset="0"/>
              </a:rPr>
              <a:t>2 марта по 31 июля 2023 </a:t>
            </a:r>
            <a:r>
              <a:rPr lang="ru-RU" dirty="0" smtClean="0">
                <a:latin typeface="Arial" panose="020B0604020202020204" pitchFamily="34" charset="0"/>
              </a:rPr>
              <a:t>года.</a:t>
            </a:r>
            <a:endParaRPr lang="ru-RU" dirty="0">
              <a:latin typeface="Arial" panose="020B0604020202020204" pitchFamily="34" charset="0"/>
            </a:endParaRPr>
          </a:p>
          <a:p>
            <a:r>
              <a:rPr lang="ru-RU" dirty="0"/>
              <a:t>Образовательным организациям по итогам успешного прохождения внешней независимой оценки качества образования на основе сертифицированных </a:t>
            </a:r>
            <a:r>
              <a:rPr lang="ru-RU" dirty="0" err="1"/>
              <a:t>аккредитационных</a:t>
            </a:r>
            <a:r>
              <a:rPr lang="ru-RU" dirty="0"/>
              <a:t> педагогических измерительных материалов предоставляются </a:t>
            </a:r>
            <a:r>
              <a:rPr lang="ru-RU" b="1" dirty="0"/>
              <a:t>сертификаты качества.</a:t>
            </a:r>
            <a:endParaRPr lang="ru-RU" dirty="0"/>
          </a:p>
          <a:p>
            <a:r>
              <a:rPr lang="ru-RU" dirty="0"/>
              <a:t>Сертификаты качества учитываются при процедуре профессионально-общественной аккредитации и дают преимущество при участии в проекте «Лучшие образовательные программы инновационной России» </a:t>
            </a:r>
            <a:r>
              <a:rPr lang="ru-RU" dirty="0">
                <a:hlinkClick r:id="rId5"/>
              </a:rPr>
              <a:t>(Решение Национального </a:t>
            </a:r>
            <a:r>
              <a:rPr lang="ru-RU" dirty="0" err="1">
                <a:hlinkClick r:id="rId5"/>
              </a:rPr>
              <a:t>аккредитационного</a:t>
            </a:r>
            <a:r>
              <a:rPr lang="ru-RU" dirty="0">
                <a:hlinkClick r:id="rId5"/>
              </a:rPr>
              <a:t> совета от 30.09.2013 г.).</a:t>
            </a:r>
            <a:endParaRPr lang="ru-RU" dirty="0"/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2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-exam.ru/sites/default/files/Teaching%20_mode_Current%20contr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508" y="5182834"/>
            <a:ext cx="31051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Интернет-тренажеры в сфере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76283"/>
            <a:ext cx="843528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/>
              <a:t> </a:t>
            </a:r>
            <a:r>
              <a:rPr lang="ru-RU" sz="1800" dirty="0" err="1" smtClean="0"/>
              <a:t>Cистема</a:t>
            </a:r>
            <a:r>
              <a:rPr lang="ru-RU" sz="1800" dirty="0" smtClean="0"/>
              <a:t> </a:t>
            </a:r>
            <a:r>
              <a:rPr lang="ru-RU" sz="1800" b="1" dirty="0"/>
              <a:t>«Интернет-тренажеры в сфере образования»</a:t>
            </a:r>
            <a:r>
              <a:rPr lang="ru-RU" sz="1800" dirty="0"/>
              <a:t> — программный комплекс, предназначенный для подготовки к процедурам внутренней и внешней независимой оценки качества образования, в основу которого положена целенаправленная тренировка обучающихся в процессе многократного решения тестовых заданий в рамках образовательного процесса в </a:t>
            </a:r>
            <a:r>
              <a:rPr lang="ru-RU" sz="1800" dirty="0" smtClean="0"/>
              <a:t>вузе/</a:t>
            </a:r>
            <a:r>
              <a:rPr lang="ru-RU" sz="1800" dirty="0" err="1" smtClean="0"/>
              <a:t>ссузе</a:t>
            </a:r>
            <a:r>
              <a:rPr lang="ru-RU" sz="1800" dirty="0"/>
              <a:t>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57200" y="3068960"/>
            <a:ext cx="843528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Преподавательский режим</a:t>
            </a:r>
            <a:b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«Текущий контроль»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Диагностика знаний студентов не только по отдельным разделам или темам, но и по всему курсу дисциплины, оценка усвоения учебного материала.</a:t>
            </a:r>
          </a:p>
          <a:p>
            <a:pPr marL="0" marR="0" lvl="0" indent="0" algn="just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Особенности режима: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возможность формирования структуры ПИМ </a:t>
            </a:r>
          </a:p>
          <a:p>
            <a:pPr marL="0" marR="0" lvl="0" indent="0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самостоятельное определение продолжительности сеанса</a:t>
            </a:r>
            <a:b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тестирования </a:t>
            </a:r>
          </a:p>
          <a:p>
            <a:pPr marL="0" marR="0" lvl="0" indent="0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rPr>
              <a:t>доступ к рейтинг-листам студентов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endParaRPr kumimoji="0" lang="ru-RU" altLang="ru-RU" sz="10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1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72494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УЧАСТИЕ ТИ (Ф) СВФУ В ОЛИМПИАДАХ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>
            <a:noAutofit/>
          </a:bodyPr>
          <a:lstStyle/>
          <a:p>
            <a:pPr marL="0" indent="450000">
              <a:lnSpc>
                <a:spcPct val="15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+mj-lt"/>
              </a:rPr>
              <a:t>Цели проведения о</a:t>
            </a:r>
            <a:r>
              <a:rPr lang="ru-RU" sz="2400" dirty="0" smtClean="0">
                <a:latin typeface="+mj-lt"/>
              </a:rPr>
              <a:t>лимпиад </a:t>
            </a:r>
            <a:r>
              <a:rPr lang="ru-RU" sz="2400" dirty="0">
                <a:latin typeface="+mj-lt"/>
              </a:rPr>
              <a:t>для </a:t>
            </a:r>
            <a:r>
              <a:rPr lang="ru-RU" sz="2400" dirty="0" smtClean="0">
                <a:latin typeface="+mj-lt"/>
              </a:rPr>
              <a:t>студентов:</a:t>
            </a:r>
          </a:p>
          <a:p>
            <a:pPr lvl="1">
              <a:lnSpc>
                <a:spcPct val="150000"/>
              </a:lnSpc>
            </a:pPr>
            <a:r>
              <a:rPr lang="ru-RU" dirty="0">
                <a:latin typeface="+mj-lt"/>
              </a:rPr>
              <a:t>стимулирование учебно-познавательной и учебно-исследовательской деятельности студентов и выпускников образовательных организаций высшего </a:t>
            </a:r>
            <a:r>
              <a:rPr lang="ru-RU" dirty="0" smtClean="0">
                <a:latin typeface="+mj-lt"/>
              </a:rPr>
              <a:t>образования;</a:t>
            </a:r>
          </a:p>
          <a:p>
            <a:pPr lvl="1">
              <a:lnSpc>
                <a:spcPct val="150000"/>
              </a:lnSpc>
            </a:pPr>
            <a:r>
              <a:rPr lang="ru-RU" sz="1800" dirty="0"/>
              <a:t>выявление наиболее одаренных и талантливых </a:t>
            </a:r>
            <a:r>
              <a:rPr lang="ru-RU" sz="1800" dirty="0" smtClean="0"/>
              <a:t>студентов;</a:t>
            </a:r>
          </a:p>
          <a:p>
            <a:pPr lvl="1">
              <a:lnSpc>
                <a:spcPct val="150000"/>
              </a:lnSpc>
            </a:pPr>
            <a:r>
              <a:rPr lang="ru-RU" dirty="0" smtClean="0"/>
              <a:t>развитие </a:t>
            </a:r>
            <a:r>
              <a:rPr lang="ru-RU" dirty="0"/>
              <a:t>творческих способностей у </a:t>
            </a:r>
            <a:r>
              <a:rPr lang="ru-RU" dirty="0" smtClean="0"/>
              <a:t>молодежи;</a:t>
            </a:r>
          </a:p>
          <a:p>
            <a:pPr lvl="1">
              <a:lnSpc>
                <a:spcPct val="150000"/>
              </a:lnSpc>
            </a:pPr>
            <a:r>
              <a:rPr lang="ru-RU" dirty="0"/>
              <a:t>создание необходимых условий для поддержки одаренных студентов и выпускников образовательных </a:t>
            </a:r>
            <a:r>
              <a:rPr lang="ru-RU" dirty="0" smtClean="0"/>
              <a:t>организаций, </a:t>
            </a:r>
            <a:r>
              <a:rPr lang="ru-RU" dirty="0"/>
              <a:t>ориентированных на продолжение академической или профессиональной карьеры</a:t>
            </a:r>
            <a:r>
              <a:rPr lang="ru-RU" dirty="0" smtClean="0"/>
              <a:t>. </a:t>
            </a:r>
            <a:r>
              <a:rPr lang="ru-RU" dirty="0">
                <a:latin typeface="+mj-lt"/>
              </a:rPr>
              <a:t/>
            </a:r>
            <a:br>
              <a:rPr lang="ru-RU" dirty="0">
                <a:latin typeface="+mj-lt"/>
              </a:rPr>
            </a:br>
            <a:endParaRPr lang="ru-RU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900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688"/>
            <a:ext cx="9144000" cy="71948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АНАЛИЗ УЧАСТИЯ СТУДЕНТОВ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ТИ (Ф) СВФУ В ОЛИМПИАДАХ РАЗЛИЧНОГО УРОВНЯ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В 20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1-2022 УЧ.Г.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247988"/>
              </p:ext>
            </p:extLst>
          </p:nvPr>
        </p:nvGraphicFramePr>
        <p:xfrm>
          <a:off x="431540" y="1700808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056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807" y="54868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+mj-lt"/>
                <a:ea typeface="+mj-ea"/>
                <a:cs typeface="+mj-cs"/>
              </a:rPr>
              <a:t>ВСЕРОССИЙСКИЕ ОЛИМПИАДЫ ЗА 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20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2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1</a:t>
            </a:r>
            <a:r>
              <a:rPr lang="ru-RU" sz="2400" b="1" dirty="0" smtClean="0">
                <a:latin typeface="Calibri" pitchFamily="34" charset="0"/>
                <a:ea typeface="+mj-ea"/>
                <a:cs typeface="+mj-cs"/>
              </a:rPr>
              <a:t>-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2022 </a:t>
            </a:r>
            <a:r>
              <a:rPr lang="ru-RU" sz="2400" b="1" dirty="0">
                <a:latin typeface="+mj-lt"/>
                <a:ea typeface="+mj-ea"/>
                <a:cs typeface="+mj-cs"/>
              </a:rPr>
              <a:t>УЧ. ГОД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759280"/>
              </p:ext>
            </p:extLst>
          </p:nvPr>
        </p:nvGraphicFramePr>
        <p:xfrm>
          <a:off x="221807" y="1010345"/>
          <a:ext cx="8742682" cy="57490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9993">
                  <a:extLst>
                    <a:ext uri="{9D8B030D-6E8A-4147-A177-3AD203B41FA5}">
                      <a16:colId xmlns:a16="http://schemas.microsoft.com/office/drawing/2014/main" val="186950565"/>
                    </a:ext>
                  </a:extLst>
                </a:gridCol>
                <a:gridCol w="906791">
                  <a:extLst>
                    <a:ext uri="{9D8B030D-6E8A-4147-A177-3AD203B41FA5}">
                      <a16:colId xmlns:a16="http://schemas.microsoft.com/office/drawing/2014/main" val="2786878069"/>
                    </a:ext>
                  </a:extLst>
                </a:gridCol>
                <a:gridCol w="1482694">
                  <a:extLst>
                    <a:ext uri="{9D8B030D-6E8A-4147-A177-3AD203B41FA5}">
                      <a16:colId xmlns:a16="http://schemas.microsoft.com/office/drawing/2014/main" val="2922099246"/>
                    </a:ext>
                  </a:extLst>
                </a:gridCol>
                <a:gridCol w="3803204">
                  <a:extLst>
                    <a:ext uri="{9D8B030D-6E8A-4147-A177-3AD203B41FA5}">
                      <a16:colId xmlns:a16="http://schemas.microsoft.com/office/drawing/2014/main" val="3709740189"/>
                    </a:ext>
                  </a:extLst>
                </a:gridCol>
              </a:tblGrid>
              <a:tr h="63250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>
                          <a:effectLst/>
                        </a:rPr>
                        <a:t>Наименование олимпиады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>
                          <a:effectLst/>
                        </a:rPr>
                        <a:t>Кол-во участников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>
                          <a:effectLst/>
                        </a:rPr>
                        <a:t>Дата и место проведения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kern="1200" dirty="0">
                          <a:effectLst/>
                        </a:rPr>
                        <a:t>Ф.И.О., уч. группа участников, результат</a:t>
                      </a:r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6280016"/>
                  </a:ext>
                </a:extLst>
              </a:tr>
              <a:tr h="395080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V Всероссийская Олимпиада по истории российского предпринимательства для студентов и аспирантов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52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26 марта 2022 г., г. Нерюнгри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err="1">
                          <a:effectLst/>
                        </a:rPr>
                        <a:t>Нурова</a:t>
                      </a: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М. А., БА-ПО-20 – 2 место ( на региональном уровне)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3698369"/>
                  </a:ext>
                </a:extLst>
              </a:tr>
              <a:tr h="3551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Костюкова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Ю. С., БП-ПГС-19 – 3 место (на региональном уровне)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9071477"/>
                  </a:ext>
                </a:extLst>
              </a:tr>
              <a:tr h="39508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Я-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профессионал (количество регистраций)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smtClean="0">
                          <a:effectLst/>
                        </a:rPr>
                        <a:t>311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осень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2021</a:t>
                      </a:r>
                      <a:r>
                        <a:rPr lang="ru-RU" sz="1300" u="none" strike="noStrike" kern="1200" baseline="0" dirty="0" smtClean="0">
                          <a:effectLst/>
                        </a:rPr>
                        <a:t> г.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smtClean="0">
                          <a:effectLst/>
                        </a:rPr>
                        <a:t>без результата</a:t>
                      </a:r>
                      <a:r>
                        <a:rPr lang="ru-RU" sz="1300" u="none" strike="noStrike" kern="1200" dirty="0">
                          <a:effectLst/>
                        </a:rPr>
                        <a:t> 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9967184"/>
                  </a:ext>
                </a:extLst>
              </a:tr>
              <a:tr h="395080"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smtClean="0">
                          <a:effectLst/>
                        </a:rPr>
                        <a:t>Федеральный интернет-экзамен для выпускников </a:t>
                      </a:r>
                      <a:r>
                        <a:rPr lang="ru-RU" sz="1300" u="none" strike="noStrike" kern="1200" dirty="0" err="1" smtClean="0">
                          <a:effectLst/>
                        </a:rPr>
                        <a:t>бакалавриата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 по направлению 08.03.01 Строительство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4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14 апреля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2022 г.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Костюкова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Ю. С., БП-ПГС-19 - сертификат участника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8036055"/>
                  </a:ext>
                </a:extLst>
              </a:tr>
              <a:tr h="411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Леонидова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М. А., БА-ПГС-18 - сертификат участника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9162932"/>
                  </a:ext>
                </a:extLst>
              </a:tr>
              <a:tr h="238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err="1">
                          <a:effectLst/>
                        </a:rPr>
                        <a:t>Саввина</a:t>
                      </a: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В. С., БП-ПГС-19 </a:t>
                      </a:r>
                      <a:r>
                        <a:rPr lang="ru-RU" sz="1300" u="none" strike="noStrike" kern="1200" dirty="0">
                          <a:effectLst/>
                        </a:rPr>
                        <a:t>-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сертификат участника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3147722"/>
                  </a:ext>
                </a:extLst>
              </a:tr>
              <a:tr h="265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err="1">
                          <a:effectLst/>
                        </a:rPr>
                        <a:t>Добрынкина</a:t>
                      </a: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О. В., БП-ПГС-19 - сертификат участника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155010"/>
                  </a:ext>
                </a:extLst>
              </a:tr>
              <a:tr h="395080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smtClean="0">
                          <a:effectLst/>
                        </a:rPr>
                        <a:t>Федеральный интернет-экзамен для выпускников </a:t>
                      </a:r>
                      <a:r>
                        <a:rPr lang="ru-RU" sz="1300" u="none" strike="noStrike" kern="1200" dirty="0" err="1" smtClean="0">
                          <a:effectLst/>
                        </a:rPr>
                        <a:t>бакалавриата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 по направлению 44.03.05 Педагогическое </a:t>
                      </a:r>
                      <a:r>
                        <a:rPr lang="ru-RU" sz="1300" u="none" strike="noStrike" kern="1200" dirty="0">
                          <a:effectLst/>
                        </a:rPr>
                        <a:t>образование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3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14 апреля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2022 г.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Кравчук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К. А., БА-НО-18 – бронзовый сертификат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5034688"/>
                  </a:ext>
                </a:extLst>
              </a:tr>
              <a:tr h="39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Летучева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Е. А., БА-НО-18 </a:t>
                      </a:r>
                      <a:r>
                        <a:rPr lang="ru-RU" sz="1300" u="none" strike="noStrike" kern="1200" dirty="0">
                          <a:effectLst/>
                        </a:rPr>
                        <a:t>–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сертификат участника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0746914"/>
                  </a:ext>
                </a:extLst>
              </a:tr>
              <a:tr h="395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err="1">
                          <a:effectLst/>
                        </a:rPr>
                        <a:t>Таркова</a:t>
                      </a: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В. Ю., БА-НО-18 – сертификат участника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0310040"/>
                  </a:ext>
                </a:extLst>
              </a:tr>
              <a:tr h="395080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smtClean="0">
                          <a:effectLst/>
                        </a:rPr>
                        <a:t>Федеральный интернет-экзамен для выпускников </a:t>
                      </a:r>
                      <a:r>
                        <a:rPr lang="ru-RU" sz="1300" u="none" strike="noStrike" kern="1200" dirty="0" err="1" smtClean="0">
                          <a:effectLst/>
                        </a:rPr>
                        <a:t>бакалавриата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 по направлению 13.03.02 </a:t>
                      </a:r>
                      <a:r>
                        <a:rPr lang="ru-RU" sz="13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Электроэнергетика </a:t>
                      </a:r>
                      <a:r>
                        <a:rPr lang="ru-RU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электротехника</a:t>
                      </a: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 апреля </a:t>
                      </a:r>
                      <a:r>
                        <a:rPr lang="ru-RU" sz="13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 г.</a:t>
                      </a:r>
                      <a:endParaRPr lang="ru-RU" sz="13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 err="1">
                          <a:effectLst/>
                        </a:rPr>
                        <a:t>Высовень</a:t>
                      </a:r>
                      <a:r>
                        <a:rPr lang="ru-RU" sz="1300" u="none" strike="noStrike" kern="1200" dirty="0">
                          <a:effectLst/>
                        </a:rPr>
                        <a:t>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С. В., БП-ЭО-18 - сертификат участника  </a:t>
                      </a:r>
                      <a:endParaRPr lang="ru-R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6374121"/>
                  </a:ext>
                </a:extLst>
              </a:tr>
              <a:tr h="411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Свинобоев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А. В., БП-ЭО-18 - сертификат участника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6141274"/>
                  </a:ext>
                </a:extLst>
              </a:tr>
              <a:tr h="219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kern="1200" dirty="0">
                          <a:effectLst/>
                        </a:rPr>
                        <a:t>Марков </a:t>
                      </a:r>
                      <a:r>
                        <a:rPr lang="ru-RU" sz="1300" u="none" strike="noStrike" kern="1200" dirty="0" smtClean="0">
                          <a:effectLst/>
                        </a:rPr>
                        <a:t>М. В., БП-ЭО-18 - сертификат участника </a:t>
                      </a:r>
                      <a:endParaRPr lang="ru-RU" sz="13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900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97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76672"/>
            <a:ext cx="9036050" cy="71985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ДОЛЯ СТУДЕНТОВ, УЧАСТВУЮЩИХ ВО ВСЕРОССИЙСКИХ ОЛИМПИАДАХ ЗА 20</a:t>
            </a:r>
            <a:r>
              <a:rPr lang="en-US" sz="2400" b="1" dirty="0" smtClean="0">
                <a:solidFill>
                  <a:schemeClr val="tx1"/>
                </a:solidFill>
              </a:rPr>
              <a:t>2</a:t>
            </a:r>
            <a:r>
              <a:rPr lang="ru-RU" sz="2400" b="1" dirty="0" smtClean="0">
                <a:solidFill>
                  <a:schemeClr val="tx1"/>
                </a:solidFill>
              </a:rPr>
              <a:t>1-2022 УЧ. </a:t>
            </a:r>
            <a:r>
              <a:rPr lang="ru-RU" sz="2400" b="1" dirty="0" smtClean="0">
                <a:solidFill>
                  <a:schemeClr val="tx1"/>
                </a:solidFill>
              </a:rPr>
              <a:t>Г.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37818"/>
              </p:ext>
            </p:extLst>
          </p:nvPr>
        </p:nvGraphicFramePr>
        <p:xfrm>
          <a:off x="917625" y="1700808"/>
          <a:ext cx="7200800" cy="4812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90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306" y="40466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ФЕДЕРАЛЬНЫЙ ИНТЕРНЕТ- ЭКЗАМЕН ДЛЯ ВЫПУСКНИКОВ БАКАЛАВРИАТА (ФИЭБ)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14" y="1395265"/>
            <a:ext cx="5468130" cy="2033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ФИЭБ – </a:t>
            </a:r>
            <a:r>
              <a:rPr lang="ru-RU" sz="2000" dirty="0" smtClean="0"/>
              <a:t>это добровольная сертификация выпускников </a:t>
            </a:r>
            <a:r>
              <a:rPr lang="ru-RU" sz="2000" dirty="0" err="1" smtClean="0"/>
              <a:t>бакалавриата</a:t>
            </a:r>
            <a:r>
              <a:rPr lang="ru-RU" sz="2000" dirty="0" smtClean="0"/>
              <a:t> на соответствие требованиям ФГОС.</a:t>
            </a:r>
          </a:p>
          <a:p>
            <a:pPr marL="0" indent="0">
              <a:buNone/>
            </a:pPr>
            <a:r>
              <a:rPr lang="ru-RU" sz="2000" b="1" dirty="0" smtClean="0"/>
              <a:t>Цель ФИЭБ – </a:t>
            </a:r>
            <a:r>
              <a:rPr lang="ru-RU" sz="2000" dirty="0" smtClean="0"/>
              <a:t>внешняя независимая оценка качества подготовки выпускников </a:t>
            </a:r>
            <a:r>
              <a:rPr lang="ru-RU" sz="2000" dirty="0" err="1" smtClean="0"/>
              <a:t>бакалавриата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81" y="3436124"/>
            <a:ext cx="8503049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01\Desktop\fieb_certific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66216"/>
            <a:ext cx="3158353" cy="190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8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01\Desktop\konfederat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1605" y="4797152"/>
            <a:ext cx="2502395" cy="1595276"/>
          </a:xfrm>
          <a:prstGeom prst="rect">
            <a:avLst/>
          </a:prstGeom>
          <a:noFill/>
          <a:effectLst>
            <a:reflection stA="0" endPos="65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ФЕДЕРАЛЬНЫЙ ИНТЕРНЕТ- ЭКЗАМЕН ДЛЯ ВЫПУСКНИКОВ БАКАЛАВРИАТА (ФИЭБ)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880072"/>
              </p:ext>
            </p:extLst>
          </p:nvPr>
        </p:nvGraphicFramePr>
        <p:xfrm>
          <a:off x="435889" y="1340768"/>
          <a:ext cx="3884083" cy="251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405864"/>
              </p:ext>
            </p:extLst>
          </p:nvPr>
        </p:nvGraphicFramePr>
        <p:xfrm>
          <a:off x="4860032" y="1340768"/>
          <a:ext cx="3884083" cy="251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243580"/>
              </p:ext>
            </p:extLst>
          </p:nvPr>
        </p:nvGraphicFramePr>
        <p:xfrm>
          <a:off x="2377930" y="4221088"/>
          <a:ext cx="3884083" cy="2518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0188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7543" y="397561"/>
            <a:ext cx="9036050" cy="57626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МЕЖДУНАРОДНЫЕ ОЛИМПИАДЫ ЗА 2021-2022 УЧ. ГОД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14824"/>
              </p:ext>
            </p:extLst>
          </p:nvPr>
        </p:nvGraphicFramePr>
        <p:xfrm>
          <a:off x="96763" y="1052731"/>
          <a:ext cx="8928991" cy="49816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34877">
                  <a:extLst>
                    <a:ext uri="{9D8B030D-6E8A-4147-A177-3AD203B41FA5}">
                      <a16:colId xmlns:a16="http://schemas.microsoft.com/office/drawing/2014/main" val="3714553338"/>
                    </a:ext>
                  </a:extLst>
                </a:gridCol>
                <a:gridCol w="1120085">
                  <a:extLst>
                    <a:ext uri="{9D8B030D-6E8A-4147-A177-3AD203B41FA5}">
                      <a16:colId xmlns:a16="http://schemas.microsoft.com/office/drawing/2014/main" val="3050983100"/>
                    </a:ext>
                  </a:extLst>
                </a:gridCol>
                <a:gridCol w="441465">
                  <a:extLst>
                    <a:ext uri="{9D8B030D-6E8A-4147-A177-3AD203B41FA5}">
                      <a16:colId xmlns:a16="http://schemas.microsoft.com/office/drawing/2014/main" val="1191146660"/>
                    </a:ext>
                  </a:extLst>
                </a:gridCol>
                <a:gridCol w="930507">
                  <a:extLst>
                    <a:ext uri="{9D8B030D-6E8A-4147-A177-3AD203B41FA5}">
                      <a16:colId xmlns:a16="http://schemas.microsoft.com/office/drawing/2014/main" val="2405797516"/>
                    </a:ext>
                  </a:extLst>
                </a:gridCol>
                <a:gridCol w="422146">
                  <a:extLst>
                    <a:ext uri="{9D8B030D-6E8A-4147-A177-3AD203B41FA5}">
                      <a16:colId xmlns:a16="http://schemas.microsoft.com/office/drawing/2014/main" val="3285882576"/>
                    </a:ext>
                  </a:extLst>
                </a:gridCol>
                <a:gridCol w="983562">
                  <a:extLst>
                    <a:ext uri="{9D8B030D-6E8A-4147-A177-3AD203B41FA5}">
                      <a16:colId xmlns:a16="http://schemas.microsoft.com/office/drawing/2014/main" val="2666824015"/>
                    </a:ext>
                  </a:extLst>
                </a:gridCol>
                <a:gridCol w="2219901">
                  <a:extLst>
                    <a:ext uri="{9D8B030D-6E8A-4147-A177-3AD203B41FA5}">
                      <a16:colId xmlns:a16="http://schemas.microsoft.com/office/drawing/2014/main" val="2180607264"/>
                    </a:ext>
                  </a:extLst>
                </a:gridCol>
                <a:gridCol w="1576448">
                  <a:extLst>
                    <a:ext uri="{9D8B030D-6E8A-4147-A177-3AD203B41FA5}">
                      <a16:colId xmlns:a16="http://schemas.microsoft.com/office/drawing/2014/main" val="1903866049"/>
                    </a:ext>
                  </a:extLst>
                </a:gridCol>
              </a:tblGrid>
              <a:tr h="7920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Дисциплина 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1 тур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Дата проведения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2 тур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Дата проведения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>
                          <a:effectLst/>
                        </a:rPr>
                        <a:t>Ф.И.О., уч. группа участников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Результаты олимпиады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4104513852"/>
                  </a:ext>
                </a:extLst>
              </a:tr>
              <a:tr h="41895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Открытые международные студенческие Интернет-олимпиады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История России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13.10.2021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19.11.2021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БА-ОФ-19 Садкова Анастасия Владимировна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028260894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БА-ПО-20 Алексеева Екатерина Васильевна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220275379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БА-ПО-20 Баторова Зоя Васильевна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32759468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БА-ПИ-20 Безоглюк Анна Александровна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039515719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С-ГД-20 Логиновский Иван Александрович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264171578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БА-ПИ-20 Романов Максим Иванович 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бронзовая медаль</a:t>
                      </a:r>
                      <a:endParaRPr lang="ru-RU" sz="1200" b="1" i="0" u="none" strike="noStrike" dirty="0">
                        <a:solidFill>
                          <a:srgbClr val="97470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4248574544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Правоведение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06.10.2021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20.11.2021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БА-ОФ-19 Садкова Анастасия Владимировна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904174549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БА-ПИ-20 Безоглюк Анна Александровна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712736050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С-ГД-20 Юдин Дмитрий Владимирович 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>
                          <a:effectLst/>
                        </a:rPr>
                        <a:t>сертификат участника 2 тура</a:t>
                      </a:r>
                      <a:endParaRPr lang="ru-RU" sz="12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377895115"/>
                  </a:ext>
                </a:extLst>
              </a:tr>
              <a:tr h="4189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БП-ПГС-19 Костюкова Юлия Сергеевна</a:t>
                      </a:r>
                      <a:endParaRPr lang="ru-RU" sz="1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серебряная медаль</a:t>
                      </a:r>
                      <a:endParaRPr lang="ru-RU" sz="1200" b="1" i="0" u="none" strike="noStrike" dirty="0">
                        <a:solidFill>
                          <a:srgbClr val="97470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179694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8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622149"/>
              </p:ext>
            </p:extLst>
          </p:nvPr>
        </p:nvGraphicFramePr>
        <p:xfrm>
          <a:off x="107504" y="980728"/>
          <a:ext cx="8928992" cy="6309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5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1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Наименование олимпиады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Дисциплина 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 тур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Дата проведения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 тур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Дата проведения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Ф.И.О., уч. группа участников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Результаты олимпиады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02" marR="238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015707"/>
              </p:ext>
            </p:extLst>
          </p:nvPr>
        </p:nvGraphicFramePr>
        <p:xfrm>
          <a:off x="1386172" y="1599794"/>
          <a:ext cx="7650324" cy="41334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97596">
                  <a:extLst>
                    <a:ext uri="{9D8B030D-6E8A-4147-A177-3AD203B41FA5}">
                      <a16:colId xmlns:a16="http://schemas.microsoft.com/office/drawing/2014/main" val="217802878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61227111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91860079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7720653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8173999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05922487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476327402"/>
                    </a:ext>
                  </a:extLst>
                </a:gridCol>
              </a:tblGrid>
              <a:tr h="35966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Русский язык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08.10.2021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20.11.2021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БА-ПО-20 </a:t>
                      </a:r>
                      <a:r>
                        <a:rPr lang="ru-RU" sz="1100" u="none" strike="noStrike" dirty="0" err="1">
                          <a:effectLst/>
                        </a:rPr>
                        <a:t>Нурова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Мадина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Абосовна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555489098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Б-ЗФ-21 Глазунова Анастасия Александровна</a:t>
                      </a:r>
                      <a:endParaRPr lang="ru-RU" sz="11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u="none" strike="noStrike" dirty="0">
                          <a:effectLst/>
                        </a:rPr>
                        <a:t>бронзовая медаль</a:t>
                      </a:r>
                      <a:endParaRPr lang="ru-RU" sz="1100" b="1" i="0" u="none" strike="noStrike" dirty="0">
                        <a:solidFill>
                          <a:srgbClr val="974706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417699693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БА-ПО-20 </a:t>
                      </a:r>
                      <a:r>
                        <a:rPr lang="ru-RU" sz="1100" u="none" strike="noStrike" dirty="0" err="1">
                          <a:effectLst/>
                        </a:rPr>
                        <a:t>Загинайло</a:t>
                      </a:r>
                      <a:r>
                        <a:rPr lang="ru-RU" sz="1100" u="none" strike="noStrike" dirty="0">
                          <a:effectLst/>
                        </a:rPr>
                        <a:t> Дарья Васильевна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801487482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БА-ПИ-20 </a:t>
                      </a:r>
                      <a:r>
                        <a:rPr lang="ru-RU" sz="1100" u="none" strike="noStrike" dirty="0" err="1">
                          <a:effectLst/>
                        </a:rPr>
                        <a:t>Безоглюк</a:t>
                      </a:r>
                      <a:r>
                        <a:rPr lang="ru-RU" sz="1100" u="none" strike="noStrike" dirty="0">
                          <a:effectLst/>
                        </a:rPr>
                        <a:t> Анна Александровна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473490591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С-ГД-20Жирков Владислав Олегович 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Аннулированы результаты (два входа)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818329006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БП-ПГС-19 Костюкова Юлия Сергеевна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7230084"/>
                  </a:ext>
                </a:extLst>
              </a:tr>
              <a:tr h="53677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Философия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15.10.2021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20.11.2021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БА-ОФ-18 </a:t>
                      </a:r>
                      <a:r>
                        <a:rPr lang="ru-RU" sz="1100" u="none" strike="noStrike" dirty="0" err="1">
                          <a:effectLst/>
                        </a:rPr>
                        <a:t>Бобоева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Сайехат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 err="1">
                          <a:effectLst/>
                        </a:rPr>
                        <a:t>Нуралиевна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Аннулированы результаты (не включила камеру)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288897678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БА-ОФ-18 Кравцова Полина Валерьевна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361603997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БА-НО-18 Кравчук Кристина Алексеевна</a:t>
                      </a:r>
                      <a:endParaRPr lang="ru-RU" sz="11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2512508011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БП-ЭО-18 Высовень Сергей Викторович</a:t>
                      </a:r>
                      <a:endParaRPr lang="ru-RU" sz="11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3297959039"/>
                  </a:ext>
                </a:extLst>
              </a:tr>
              <a:tr h="35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БП-ЭО-18 Темниханов Александр Витальевич</a:t>
                      </a:r>
                      <a:endParaRPr lang="ru-RU" sz="11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сертификат участника 2 тура</a:t>
                      </a:r>
                      <a:endParaRPr lang="ru-RU" sz="11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176" marR="5176" marT="5176" marB="0" anchor="ctr"/>
                </a:tc>
                <a:extLst>
                  <a:ext uri="{0D108BD9-81ED-4DB2-BD59-A6C34878D82A}">
                    <a16:rowId xmlns:a16="http://schemas.microsoft.com/office/drawing/2014/main" val="194737232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617886"/>
              </p:ext>
            </p:extLst>
          </p:nvPr>
        </p:nvGraphicFramePr>
        <p:xfrm>
          <a:off x="105508" y="1591408"/>
          <a:ext cx="1283677" cy="4141846"/>
        </p:xfrm>
        <a:graphic>
          <a:graphicData uri="http://schemas.openxmlformats.org/drawingml/2006/table">
            <a:tbl>
              <a:tblPr/>
              <a:tblGrid>
                <a:gridCol w="1283677">
                  <a:extLst>
                    <a:ext uri="{9D8B030D-6E8A-4147-A177-3AD203B41FA5}">
                      <a16:colId xmlns:a16="http://schemas.microsoft.com/office/drawing/2014/main" val="2372640959"/>
                    </a:ext>
                  </a:extLst>
                </a:gridCol>
              </a:tblGrid>
              <a:tr h="41418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u="none" strike="noStrike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effectLst/>
                        </a:rPr>
                        <a:t>Открытые международные студенческие Интернет-олимпиады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endParaRPr lang="ru-RU" sz="12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892785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873618" y="431356"/>
            <a:ext cx="327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/>
              <a:t>ПРОДОЛЖЕНИЕ ТАБЛИЦЫ</a:t>
            </a:r>
          </a:p>
        </p:txBody>
      </p:sp>
    </p:spTree>
    <p:extLst>
      <p:ext uri="{BB962C8B-B14F-4D97-AF65-F5344CB8AC3E}">
        <p14:creationId xmlns:p14="http://schemas.microsoft.com/office/powerpoint/2010/main" val="10870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9212</TotalTime>
  <Words>1126</Words>
  <Application>Microsoft Office PowerPoint</Application>
  <PresentationFormat>Экран (4:3)</PresentationFormat>
  <Paragraphs>308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Ясность</vt:lpstr>
      <vt:lpstr>Анализ участия студентов ТИ (ф) СВФУ в предметных олимпиадах различного уровня в 2021-2022 учебном году.  Утверждение перечня олимпиад, проводимых  ТИ (ф) СВФУ в 2022-2023 учебном году.</vt:lpstr>
      <vt:lpstr>УЧАСТИЕ ТИ (Ф) СВФУ В ОЛИМПИАДАХ</vt:lpstr>
      <vt:lpstr>АНАЛИЗ УЧАСТИЯ СТУДЕНТОВ  ТИ (Ф) СВФУ В ОЛИМПИАДАХ РАЗЛИЧНОГО УРОВНЯ  В 2021-2022 УЧ.Г.</vt:lpstr>
      <vt:lpstr>Презентация PowerPoint</vt:lpstr>
      <vt:lpstr>ДОЛЯ СТУДЕНТОВ, УЧАСТВУЮЩИХ ВО ВСЕРОССИЙСКИХ ОЛИМПИАДАХ ЗА 2021-2022 УЧ. Г.</vt:lpstr>
      <vt:lpstr>ФЕДЕРАЛЬНЫЙ ИНТЕРНЕТ- ЭКЗАМЕН ДЛЯ ВЫПУСКНИКОВ БАКАЛАВРИАТА (ФИЭБ)</vt:lpstr>
      <vt:lpstr>ФЕДЕРАЛЬНЫЙ ИНТЕРНЕТ- ЭКЗАМЕН ДЛЯ ВЫПУСКНИКОВ БАКАЛАВРИАТА (ФИЭБ)</vt:lpstr>
      <vt:lpstr>МЕЖДУНАРОДНЫЕ ОЛИМПИАДЫ ЗА 2021-2022 УЧ. ГОД</vt:lpstr>
      <vt:lpstr>Презентация PowerPoint</vt:lpstr>
      <vt:lpstr>Презентация PowerPoint</vt:lpstr>
      <vt:lpstr>Презентация PowerPoint</vt:lpstr>
      <vt:lpstr>Презентация PowerPoint</vt:lpstr>
      <vt:lpstr> ДОЛЯ СТУДЕНТОВ, УЧАСТВОВАВШИХ В I ТУРЕ МЕЖДУНАРОДНОЙ СТУДЕНЧЕСКОЙ ИНТЕРНЕТ-ОЛИМПИАДЕ  </vt:lpstr>
      <vt:lpstr>ДОЛЯ СТУДЕНТОВ, ПРОШЕДШИХ ВО II ТУР МЕЖДУНАРОДНОЙ СТУДЕНЧЕСКОЙ ИНТЕРНЕТ-ОЛИМПИАДЕ</vt:lpstr>
      <vt:lpstr>УЧАСТИЕ В ИНТЕРНЕТ- ОЛИМПИАДЕ ЗА 5 ЛЕТ</vt:lpstr>
      <vt:lpstr>КОЛИЧЕСТВО ПРИЗЕРОВ ОТКРЫТОЙ МЕЖДУНАРОДНОЙ ИНТЕРНЕТ-ОЛИМПИАДЫ В ДИНАМИКЕ</vt:lpstr>
      <vt:lpstr>ПРОЕКТ ПОСТАНОВЛЕНИЯ:</vt:lpstr>
      <vt:lpstr>Презентация PowerPoint</vt:lpstr>
      <vt:lpstr>Интернет-тренажеры в сфере образования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УЧАСТИЯ СТУДЕНТОВ ТИ (Ф) СВФУ В ПРЕДМЕТНЫХ ОЛИМПИАДАХ РАЗЛИЧНОГО УРОВНЯ В 2015/2016 УЧЕБНОМ ГОДУ</dc:title>
  <dc:creator>01</dc:creator>
  <cp:lastModifiedBy>Марина Игоревна Махт</cp:lastModifiedBy>
  <cp:revision>408</cp:revision>
  <dcterms:created xsi:type="dcterms:W3CDTF">2016-11-14T00:31:34Z</dcterms:created>
  <dcterms:modified xsi:type="dcterms:W3CDTF">2022-12-15T03:45:31Z</dcterms:modified>
</cp:coreProperties>
</file>