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22"/>
  </p:notesMasterIdLst>
  <p:sldIdLst>
    <p:sldId id="263" r:id="rId2"/>
    <p:sldId id="272" r:id="rId3"/>
    <p:sldId id="262" r:id="rId4"/>
    <p:sldId id="264" r:id="rId5"/>
    <p:sldId id="279" r:id="rId6"/>
    <p:sldId id="269" r:id="rId7"/>
    <p:sldId id="280" r:id="rId8"/>
    <p:sldId id="271" r:id="rId9"/>
    <p:sldId id="281" r:id="rId10"/>
    <p:sldId id="270" r:id="rId11"/>
    <p:sldId id="282" r:id="rId12"/>
    <p:sldId id="265" r:id="rId13"/>
    <p:sldId id="283" r:id="rId14"/>
    <p:sldId id="260" r:id="rId15"/>
    <p:sldId id="266" r:id="rId16"/>
    <p:sldId id="284" r:id="rId17"/>
    <p:sldId id="286" r:id="rId18"/>
    <p:sldId id="287" r:id="rId19"/>
    <p:sldId id="285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6849" autoAdjust="0"/>
  </p:normalViewPr>
  <p:slideViewPr>
    <p:cSldViewPr snapToGrid="0">
      <p:cViewPr>
        <p:scale>
          <a:sx n="56" d="100"/>
          <a:sy n="56" d="100"/>
        </p:scale>
        <p:origin x="-177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7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8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9.bin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2.bin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3.bin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4.bin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5.bin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6.bin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7.bin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8.bin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44;&#1058;%202021\&#1044;&#1058;%202021\&#1090;&#1072;&#1073;&#1083;&#1080;&#1094;&#1072;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9.bin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0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47951469038793E-2"/>
          <c:y val="2.6330593385146782E-2"/>
          <c:w val="0.95039458850056369"/>
          <c:h val="0.77501120120062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04.10.21).xlsx]ОБЩИЙ'!$A$28:$A$47</c:f>
              <c:strCache>
                <c:ptCount val="20"/>
                <c:pt idx="0">
                  <c:v>ИП</c:v>
                </c:pt>
                <c:pt idx="1">
                  <c:v>ИЯКН СВ РФ</c:v>
                </c:pt>
                <c:pt idx="2">
                  <c:v>ИФ</c:v>
                </c:pt>
                <c:pt idx="3">
                  <c:v>ИЗФиР</c:v>
                </c:pt>
                <c:pt idx="4">
                  <c:v>ПИ</c:v>
                </c:pt>
                <c:pt idx="5">
                  <c:v>ФЭИ</c:v>
                </c:pt>
                <c:pt idx="6">
                  <c:v>ИФКиС</c:v>
                </c:pt>
                <c:pt idx="7">
                  <c:v>ГРФ</c:v>
                </c:pt>
                <c:pt idx="8">
                  <c:v>ИТИ</c:v>
                </c:pt>
                <c:pt idx="9">
                  <c:v>ЮФ</c:v>
                </c:pt>
                <c:pt idx="10">
                  <c:v>НТИ</c:v>
                </c:pt>
                <c:pt idx="11">
                  <c:v>ИМИ</c:v>
                </c:pt>
                <c:pt idx="12">
                  <c:v>ГИ</c:v>
                </c:pt>
                <c:pt idx="13">
                  <c:v>ИЕН</c:v>
                </c:pt>
                <c:pt idx="14">
                  <c:v>МПТИ</c:v>
                </c:pt>
                <c:pt idx="15">
                  <c:v>ФЛФ</c:v>
                </c:pt>
                <c:pt idx="16">
                  <c:v>ЧФ</c:v>
                </c:pt>
                <c:pt idx="17">
                  <c:v>ФТИ</c:v>
                </c:pt>
                <c:pt idx="18">
                  <c:v>АДФ</c:v>
                </c:pt>
                <c:pt idx="19">
                  <c:v>МИ</c:v>
                </c:pt>
              </c:strCache>
            </c:strRef>
          </c:cat>
          <c:val>
            <c:numRef>
              <c:f>'[Отчет Результаты ДТ(от 04.10.21).xlsx]ОБЩИЙ'!$H$28:$H$47</c:f>
              <c:numCache>
                <c:formatCode>0%</c:formatCode>
                <c:ptCount val="20"/>
                <c:pt idx="0">
                  <c:v>0.98198198198198194</c:v>
                </c:pt>
                <c:pt idx="1">
                  <c:v>0.978494623655914</c:v>
                </c:pt>
                <c:pt idx="2">
                  <c:v>0.96739130434782605</c:v>
                </c:pt>
                <c:pt idx="3">
                  <c:v>0.96581196581196582</c:v>
                </c:pt>
                <c:pt idx="4">
                  <c:v>0.95364238410596025</c:v>
                </c:pt>
                <c:pt idx="5">
                  <c:v>0.9464285714285714</c:v>
                </c:pt>
                <c:pt idx="6">
                  <c:v>0.9438202247191011</c:v>
                </c:pt>
                <c:pt idx="7">
                  <c:v>0.91111111111111109</c:v>
                </c:pt>
                <c:pt idx="8">
                  <c:v>0.90099009900990101</c:v>
                </c:pt>
                <c:pt idx="9">
                  <c:v>0.88372093023255816</c:v>
                </c:pt>
                <c:pt idx="10">
                  <c:v>0.87903225806451613</c:v>
                </c:pt>
                <c:pt idx="11">
                  <c:v>0.87815126050420167</c:v>
                </c:pt>
                <c:pt idx="12">
                  <c:v>0.84799999999999998</c:v>
                </c:pt>
                <c:pt idx="13">
                  <c:v>0.84782608695652173</c:v>
                </c:pt>
                <c:pt idx="14">
                  <c:v>0.84615384615384615</c:v>
                </c:pt>
                <c:pt idx="15">
                  <c:v>0.80373831775700932</c:v>
                </c:pt>
                <c:pt idx="16">
                  <c:v>0.7857142857142857</c:v>
                </c:pt>
                <c:pt idx="17">
                  <c:v>0.78350515463917525</c:v>
                </c:pt>
                <c:pt idx="18">
                  <c:v>0.76</c:v>
                </c:pt>
                <c:pt idx="19">
                  <c:v>0.71014492753623193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7-426C-9AE2-68F5D911D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94752"/>
        <c:axId val="183196672"/>
      </c:barChart>
      <c:catAx>
        <c:axId val="1831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196672"/>
        <c:crosses val="autoZero"/>
        <c:auto val="1"/>
        <c:lblAlgn val="ctr"/>
        <c:lblOffset val="100"/>
        <c:noMultiLvlLbl val="0"/>
      </c:catAx>
      <c:valAx>
        <c:axId val="183196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319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FD-4BA3-9095-26C40ADEB3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FD-4BA3-9095-26C40ADEB3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FD-4BA3-9095-26C40ADEB3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FD-4BA3-9095-26C40ADEB3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'[Отчет Результаты ДТ(от 04.10.21).xlsx]Физ.'!$I$2:$L$2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'[Отчет Результаты ДТ(от 04.10.21).xlsx]Физ.'!$I$11:$L$11</c:f>
              <c:numCache>
                <c:formatCode>0%</c:formatCode>
                <c:ptCount val="4"/>
                <c:pt idx="0">
                  <c:v>0.31671554252199413</c:v>
                </c:pt>
                <c:pt idx="1">
                  <c:v>0.2404692082111437</c:v>
                </c:pt>
                <c:pt idx="2">
                  <c:v>0.20234604105571846</c:v>
                </c:pt>
                <c:pt idx="3">
                  <c:v>0.19208211143695014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FD-4BA3-9095-26C40ADEB3A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04.10.21).xlsx]Физ.'!$M$1</c:f>
              <c:strCache>
                <c:ptCount val="1"/>
                <c:pt idx="0">
                  <c:v>Абсолютная успеваемость, в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1807955823703857E-3"/>
                  <c:y val="-8.9786756453423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B1-47AD-ABA0-66E044E1B8CF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04.10.21).xlsx]Физ.'!$A$3:$A$10</c:f>
              <c:strCache>
                <c:ptCount val="8"/>
                <c:pt idx="0">
                  <c:v>ЧФ</c:v>
                </c:pt>
                <c:pt idx="1">
                  <c:v>НТИ</c:v>
                </c:pt>
                <c:pt idx="2">
                  <c:v>МПТИ</c:v>
                </c:pt>
                <c:pt idx="3">
                  <c:v>ФТИ</c:v>
                </c:pt>
                <c:pt idx="4">
                  <c:v>ИТИ</c:v>
                </c:pt>
                <c:pt idx="5">
                  <c:v>ГРФ</c:v>
                </c:pt>
                <c:pt idx="6">
                  <c:v>ГИ</c:v>
                </c:pt>
                <c:pt idx="7">
                  <c:v>АДФ</c:v>
                </c:pt>
              </c:strCache>
            </c:strRef>
          </c:cat>
          <c:val>
            <c:numRef>
              <c:f>'[Отчет Результаты ДТ(от 04.10.21).xlsx]Физ.'!$M$3:$M$10</c:f>
              <c:numCache>
                <c:formatCode>0%</c:formatCode>
                <c:ptCount val="8"/>
                <c:pt idx="0">
                  <c:v>0.65</c:v>
                </c:pt>
                <c:pt idx="1">
                  <c:v>0.95454545454545459</c:v>
                </c:pt>
                <c:pt idx="2">
                  <c:v>0.85245901639344257</c:v>
                </c:pt>
                <c:pt idx="3">
                  <c:v>0.82178217821782173</c:v>
                </c:pt>
                <c:pt idx="4">
                  <c:v>0.73239436619718312</c:v>
                </c:pt>
                <c:pt idx="5">
                  <c:v>0.7</c:v>
                </c:pt>
                <c:pt idx="6">
                  <c:v>0.79166666666666663</c:v>
                </c:pt>
                <c:pt idx="7">
                  <c:v>0.59375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F6-4AAB-B9FC-3263B38BB2A8}"/>
            </c:ext>
          </c:extLst>
        </c:ser>
        <c:ser>
          <c:idx val="1"/>
          <c:order val="1"/>
          <c:tx>
            <c:strRef>
              <c:f>'[Отчет Результаты ДТ(от 04.10.21).xlsx]Физ.'!$N$1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1807955823703857E-3"/>
                  <c:y val="8.9786756453423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B1-47AD-ABA0-66E044E1B8CF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04.10.21).xlsx]Физ.'!$A$3:$A$10</c:f>
              <c:strCache>
                <c:ptCount val="8"/>
                <c:pt idx="0">
                  <c:v>ЧФ</c:v>
                </c:pt>
                <c:pt idx="1">
                  <c:v>НТИ</c:v>
                </c:pt>
                <c:pt idx="2">
                  <c:v>МПТИ</c:v>
                </c:pt>
                <c:pt idx="3">
                  <c:v>ФТИ</c:v>
                </c:pt>
                <c:pt idx="4">
                  <c:v>ИТИ</c:v>
                </c:pt>
                <c:pt idx="5">
                  <c:v>ГРФ</c:v>
                </c:pt>
                <c:pt idx="6">
                  <c:v>ГИ</c:v>
                </c:pt>
                <c:pt idx="7">
                  <c:v>АДФ</c:v>
                </c:pt>
              </c:strCache>
            </c:strRef>
          </c:cat>
          <c:val>
            <c:numRef>
              <c:f>'[Отчет Результаты ДТ(от 04.10.21).xlsx]Физ.'!$N$3:$N$10</c:f>
              <c:numCache>
                <c:formatCode>0%</c:formatCode>
                <c:ptCount val="8"/>
                <c:pt idx="0">
                  <c:v>0.45</c:v>
                </c:pt>
                <c:pt idx="1">
                  <c:v>0.93939393939393945</c:v>
                </c:pt>
                <c:pt idx="2">
                  <c:v>0.73770491803278693</c:v>
                </c:pt>
                <c:pt idx="3">
                  <c:v>0.63366336633663367</c:v>
                </c:pt>
                <c:pt idx="4">
                  <c:v>0.50704225352112675</c:v>
                </c:pt>
                <c:pt idx="5">
                  <c:v>0.45</c:v>
                </c:pt>
                <c:pt idx="6">
                  <c:v>0.55208333333333337</c:v>
                </c:pt>
                <c:pt idx="7">
                  <c:v>0.3125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F6-4AAB-B9FC-3263B38BB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004928"/>
        <c:axId val="159006720"/>
      </c:barChart>
      <c:catAx>
        <c:axId val="1590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006720"/>
        <c:crosses val="autoZero"/>
        <c:auto val="1"/>
        <c:lblAlgn val="ctr"/>
        <c:lblOffset val="100"/>
        <c:noMultiLvlLbl val="0"/>
      </c:catAx>
      <c:valAx>
        <c:axId val="159006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0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04.10.21).xlsx]Физ.'!$N$1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04.10.21).xlsx]Физ.'!$A$17:$A$24</c:f>
              <c:strCache>
                <c:ptCount val="8"/>
                <c:pt idx="0">
                  <c:v>НТИ</c:v>
                </c:pt>
                <c:pt idx="1">
                  <c:v>МПТИ</c:v>
                </c:pt>
                <c:pt idx="2">
                  <c:v>ФТИ</c:v>
                </c:pt>
                <c:pt idx="3">
                  <c:v>ГИ</c:v>
                </c:pt>
                <c:pt idx="4">
                  <c:v>ИТИ</c:v>
                </c:pt>
                <c:pt idx="5">
                  <c:v>ГРФ</c:v>
                </c:pt>
                <c:pt idx="6">
                  <c:v>ЧФ</c:v>
                </c:pt>
                <c:pt idx="7">
                  <c:v>АДФ</c:v>
                </c:pt>
              </c:strCache>
            </c:strRef>
          </c:cat>
          <c:val>
            <c:numRef>
              <c:f>'[Отчет Результаты ДТ(от 04.10.21).xlsx]Физ.'!$N$17:$N$24</c:f>
              <c:numCache>
                <c:formatCode>0%</c:formatCode>
                <c:ptCount val="8"/>
                <c:pt idx="0">
                  <c:v>0.93939393939393945</c:v>
                </c:pt>
                <c:pt idx="1">
                  <c:v>0.73770491803278693</c:v>
                </c:pt>
                <c:pt idx="2">
                  <c:v>0.63366336633663367</c:v>
                </c:pt>
                <c:pt idx="3">
                  <c:v>0.55208333333333337</c:v>
                </c:pt>
                <c:pt idx="4">
                  <c:v>0.50704225352112675</c:v>
                </c:pt>
                <c:pt idx="5">
                  <c:v>0.45</c:v>
                </c:pt>
                <c:pt idx="6">
                  <c:v>0.45</c:v>
                </c:pt>
                <c:pt idx="7">
                  <c:v>0.3125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57-477B-9E9F-E5679769C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019392"/>
        <c:axId val="159020928"/>
      </c:barChart>
      <c:catAx>
        <c:axId val="1590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020928"/>
        <c:crosses val="autoZero"/>
        <c:auto val="1"/>
        <c:lblAlgn val="ctr"/>
        <c:lblOffset val="100"/>
        <c:noMultiLvlLbl val="0"/>
      </c:catAx>
      <c:valAx>
        <c:axId val="15902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0193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04.10.21).xlsx]Физ.'!$L$27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04.10.21).xlsx]Физ.'!$A$28:$A$35</c:f>
              <c:strCache>
                <c:ptCount val="8"/>
                <c:pt idx="0">
                  <c:v>АДФ</c:v>
                </c:pt>
                <c:pt idx="1">
                  <c:v>ЧФ</c:v>
                </c:pt>
                <c:pt idx="2">
                  <c:v>ИТИ</c:v>
                </c:pt>
                <c:pt idx="3">
                  <c:v>ГРФ</c:v>
                </c:pt>
                <c:pt idx="4">
                  <c:v>ГИ</c:v>
                </c:pt>
                <c:pt idx="5">
                  <c:v>МПТИ</c:v>
                </c:pt>
                <c:pt idx="6">
                  <c:v>ФТИ</c:v>
                </c:pt>
                <c:pt idx="7">
                  <c:v>НТИ</c:v>
                </c:pt>
              </c:strCache>
            </c:strRef>
          </c:cat>
          <c:val>
            <c:numRef>
              <c:f>'[Отчет Результаты ДТ(от 04.10.21).xlsx]Физ.'!$L$28:$L$35</c:f>
              <c:numCache>
                <c:formatCode>0%</c:formatCode>
                <c:ptCount val="8"/>
                <c:pt idx="0">
                  <c:v>0.38541666666666669</c:v>
                </c:pt>
                <c:pt idx="1">
                  <c:v>0.3</c:v>
                </c:pt>
                <c:pt idx="2">
                  <c:v>0.21830985915492956</c:v>
                </c:pt>
                <c:pt idx="3">
                  <c:v>0.21</c:v>
                </c:pt>
                <c:pt idx="4">
                  <c:v>0.17708333333333334</c:v>
                </c:pt>
                <c:pt idx="5">
                  <c:v>0.14754098360655737</c:v>
                </c:pt>
                <c:pt idx="6">
                  <c:v>7.9207920792079209E-2</c:v>
                </c:pt>
                <c:pt idx="7">
                  <c:v>3.0303030303030304E-2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E3-4F91-BDFF-8886254AE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033600"/>
        <c:axId val="159035392"/>
      </c:barChart>
      <c:catAx>
        <c:axId val="1590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035392"/>
        <c:crosses val="autoZero"/>
        <c:auto val="1"/>
        <c:lblAlgn val="ctr"/>
        <c:lblOffset val="100"/>
        <c:noMultiLvlLbl val="0"/>
      </c:catAx>
      <c:valAx>
        <c:axId val="1590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03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352627551650113E-3"/>
          <c:y val="0.14225196850393701"/>
          <c:w val="0.98785298546145683"/>
          <c:h val="0.633203412073490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D-4A30-B3F4-B92636485E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8D-4A30-B3F4-B92636485E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8D-4A30-B3F4-B92636485E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8D-4A30-B3F4-B92636485EE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'[Отчет Результаты ДТ(от 04.10.21).xlsx]Общ.'!$I$2:$L$2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'[Отчет Результаты ДТ(от 04.10.21).xlsx]Общ.'!$I$14:$L$14</c:f>
              <c:numCache>
                <c:formatCode>0%</c:formatCode>
                <c:ptCount val="4"/>
                <c:pt idx="0">
                  <c:v>0.48381294964028776</c:v>
                </c:pt>
                <c:pt idx="1">
                  <c:v>0.22482014388489208</c:v>
                </c:pt>
                <c:pt idx="2">
                  <c:v>0.17266187050359713</c:v>
                </c:pt>
                <c:pt idx="3">
                  <c:v>0.11870503597122302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8D-4A30-B3F4-B92636485EE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04.10.21).xlsx]Общ.'!$M$1</c:f>
              <c:strCache>
                <c:ptCount val="1"/>
                <c:pt idx="0">
                  <c:v>Абсолютная успеваемость, в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-9.0206167260701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FC-42AA-AFF3-AE7CE911D60F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04.10.21).xlsx]Общ.'!$A$3:$A$13</c:f>
              <c:strCache>
                <c:ptCount val="11"/>
                <c:pt idx="0">
                  <c:v>НТИ</c:v>
                </c:pt>
                <c:pt idx="1">
                  <c:v>ЮФ</c:v>
                </c:pt>
                <c:pt idx="2">
                  <c:v>ФЭИ</c:v>
                </c:pt>
                <c:pt idx="3">
                  <c:v>ФТИ</c:v>
                </c:pt>
                <c:pt idx="4">
                  <c:v>ФЛФ</c:v>
                </c:pt>
                <c:pt idx="5">
                  <c:v>ПИ</c:v>
                </c:pt>
                <c:pt idx="6">
                  <c:v>ИЯКН СВ РФ</c:v>
                </c:pt>
                <c:pt idx="7">
                  <c:v>ИФКиС</c:v>
                </c:pt>
                <c:pt idx="8">
                  <c:v>ИФ</c:v>
                </c:pt>
                <c:pt idx="9">
                  <c:v>ИП</c:v>
                </c:pt>
                <c:pt idx="10">
                  <c:v>ИЕН</c:v>
                </c:pt>
              </c:strCache>
            </c:strRef>
          </c:cat>
          <c:val>
            <c:numRef>
              <c:f>'[Отчет Результаты ДТ(от 04.10.21).xlsx]Общ.'!$M$3:$M$13</c:f>
              <c:numCache>
                <c:formatCode>0%</c:formatCode>
                <c:ptCount val="11"/>
                <c:pt idx="0">
                  <c:v>0.88235294117647056</c:v>
                </c:pt>
                <c:pt idx="1">
                  <c:v>0.96226415094339623</c:v>
                </c:pt>
                <c:pt idx="2">
                  <c:v>0.90909090909090906</c:v>
                </c:pt>
                <c:pt idx="3">
                  <c:v>0.8125</c:v>
                </c:pt>
                <c:pt idx="4">
                  <c:v>0.81818181818181823</c:v>
                </c:pt>
                <c:pt idx="5">
                  <c:v>0.82828282828282829</c:v>
                </c:pt>
                <c:pt idx="6">
                  <c:v>0.90265486725663713</c:v>
                </c:pt>
                <c:pt idx="7">
                  <c:v>0.92500000000000004</c:v>
                </c:pt>
                <c:pt idx="8">
                  <c:v>0.898876404494382</c:v>
                </c:pt>
                <c:pt idx="9">
                  <c:v>0.86885245901639341</c:v>
                </c:pt>
                <c:pt idx="1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B0-466F-8A8A-9237DF05E2D0}"/>
            </c:ext>
          </c:extLst>
        </c:ser>
        <c:ser>
          <c:idx val="1"/>
          <c:order val="1"/>
          <c:tx>
            <c:strRef>
              <c:f>'[Отчет Результаты ДТ(от 04.10.21).xlsx]Общ.'!$N$1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804123345214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FC-42AA-AFF3-AE7CE911D60F}"/>
                </c:ext>
              </c:extLst>
            </c:dLbl>
            <c:dLbl>
              <c:idx val="10"/>
              <c:layout>
                <c:manualLayout>
                  <c:x val="2.6587585642703752E-2"/>
                  <c:y val="-9.0206167260701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FC-42AA-AFF3-AE7CE911D60F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04.10.21).xlsx]Общ.'!$A$3:$A$13</c:f>
              <c:strCache>
                <c:ptCount val="11"/>
                <c:pt idx="0">
                  <c:v>НТИ</c:v>
                </c:pt>
                <c:pt idx="1">
                  <c:v>ЮФ</c:v>
                </c:pt>
                <c:pt idx="2">
                  <c:v>ФЭИ</c:v>
                </c:pt>
                <c:pt idx="3">
                  <c:v>ФТИ</c:v>
                </c:pt>
                <c:pt idx="4">
                  <c:v>ФЛФ</c:v>
                </c:pt>
                <c:pt idx="5">
                  <c:v>ПИ</c:v>
                </c:pt>
                <c:pt idx="6">
                  <c:v>ИЯКН СВ РФ</c:v>
                </c:pt>
                <c:pt idx="7">
                  <c:v>ИФКиС</c:v>
                </c:pt>
                <c:pt idx="8">
                  <c:v>ИФ</c:v>
                </c:pt>
                <c:pt idx="9">
                  <c:v>ИП</c:v>
                </c:pt>
                <c:pt idx="10">
                  <c:v>ИЕН</c:v>
                </c:pt>
              </c:strCache>
            </c:strRef>
          </c:cat>
          <c:val>
            <c:numRef>
              <c:f>'[Отчет Результаты ДТ(от 04.10.21).xlsx]Общ.'!$N$3:$N$13</c:f>
              <c:numCache>
                <c:formatCode>0%</c:formatCode>
                <c:ptCount val="11"/>
                <c:pt idx="0">
                  <c:v>0.58823529411764708</c:v>
                </c:pt>
                <c:pt idx="1">
                  <c:v>0.84905660377358494</c:v>
                </c:pt>
                <c:pt idx="2">
                  <c:v>0.86363636363636365</c:v>
                </c:pt>
                <c:pt idx="3">
                  <c:v>0.5</c:v>
                </c:pt>
                <c:pt idx="4">
                  <c:v>0.59090909090909094</c:v>
                </c:pt>
                <c:pt idx="5">
                  <c:v>0.6767676767676768</c:v>
                </c:pt>
                <c:pt idx="6">
                  <c:v>0.76106194690265483</c:v>
                </c:pt>
                <c:pt idx="7">
                  <c:v>0.7</c:v>
                </c:pt>
                <c:pt idx="8">
                  <c:v>0.6853932584269663</c:v>
                </c:pt>
                <c:pt idx="9">
                  <c:v>0.70491803278688525</c:v>
                </c:pt>
                <c:pt idx="1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B0-466F-8A8A-9237DF05E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965184"/>
        <c:axId val="185979264"/>
      </c:barChart>
      <c:catAx>
        <c:axId val="1859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79264"/>
        <c:crosses val="autoZero"/>
        <c:auto val="1"/>
        <c:lblAlgn val="ctr"/>
        <c:lblOffset val="100"/>
        <c:noMultiLvlLbl val="0"/>
      </c:catAx>
      <c:valAx>
        <c:axId val="185979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6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04.10.21).xlsx]Общ.'!$N$1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04.10.21).xlsx]Общ.'!$A$20:$A$30</c:f>
              <c:strCache>
                <c:ptCount val="11"/>
                <c:pt idx="0">
                  <c:v>ФЭИ</c:v>
                </c:pt>
                <c:pt idx="1">
                  <c:v>ЮФ</c:v>
                </c:pt>
                <c:pt idx="2">
                  <c:v>ИЯКН СВ РФ</c:v>
                </c:pt>
                <c:pt idx="3">
                  <c:v>ИП</c:v>
                </c:pt>
                <c:pt idx="4">
                  <c:v>ИФКиС</c:v>
                </c:pt>
                <c:pt idx="5">
                  <c:v>ИФ</c:v>
                </c:pt>
                <c:pt idx="6">
                  <c:v>ПИ</c:v>
                </c:pt>
                <c:pt idx="7">
                  <c:v>ФЛФ</c:v>
                </c:pt>
                <c:pt idx="8">
                  <c:v>НТИ</c:v>
                </c:pt>
                <c:pt idx="9">
                  <c:v>ИЕН</c:v>
                </c:pt>
                <c:pt idx="10">
                  <c:v>ФТИ</c:v>
                </c:pt>
              </c:strCache>
            </c:strRef>
          </c:cat>
          <c:val>
            <c:numRef>
              <c:f>'[Отчет Результаты ДТ(от 04.10.21).xlsx]Общ.'!$N$20:$N$30</c:f>
              <c:numCache>
                <c:formatCode>0%</c:formatCode>
                <c:ptCount val="11"/>
                <c:pt idx="0">
                  <c:v>0.86363636363636365</c:v>
                </c:pt>
                <c:pt idx="1">
                  <c:v>0.84905660377358494</c:v>
                </c:pt>
                <c:pt idx="2">
                  <c:v>0.76106194690265483</c:v>
                </c:pt>
                <c:pt idx="3">
                  <c:v>0.70491803278688525</c:v>
                </c:pt>
                <c:pt idx="4">
                  <c:v>0.7</c:v>
                </c:pt>
                <c:pt idx="5">
                  <c:v>0.6853932584269663</c:v>
                </c:pt>
                <c:pt idx="6">
                  <c:v>0.6767676767676768</c:v>
                </c:pt>
                <c:pt idx="7">
                  <c:v>0.59090909090909094</c:v>
                </c:pt>
                <c:pt idx="8">
                  <c:v>0.58823529411764708</c:v>
                </c:pt>
                <c:pt idx="9">
                  <c:v>0.5</c:v>
                </c:pt>
                <c:pt idx="1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29-4792-832F-7DFCF6379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04928"/>
        <c:axId val="186206464"/>
      </c:barChart>
      <c:catAx>
        <c:axId val="1862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206464"/>
        <c:crosses val="autoZero"/>
        <c:auto val="1"/>
        <c:lblAlgn val="ctr"/>
        <c:lblOffset val="100"/>
        <c:noMultiLvlLbl val="0"/>
      </c:catAx>
      <c:valAx>
        <c:axId val="1862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2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04.10.21).xlsx]Общ.'!$L$33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04.10.21).xlsx]Общ.'!$A$34:$A$44</c:f>
              <c:strCache>
                <c:ptCount val="11"/>
                <c:pt idx="0">
                  <c:v>ИЕН</c:v>
                </c:pt>
                <c:pt idx="1">
                  <c:v>ФТИ</c:v>
                </c:pt>
                <c:pt idx="2">
                  <c:v>ФЛФ</c:v>
                </c:pt>
                <c:pt idx="3">
                  <c:v>ПИ</c:v>
                </c:pt>
                <c:pt idx="4">
                  <c:v>ИП</c:v>
                </c:pt>
                <c:pt idx="5">
                  <c:v>НТИ</c:v>
                </c:pt>
                <c:pt idx="6">
                  <c:v>ИФ</c:v>
                </c:pt>
                <c:pt idx="7">
                  <c:v>ИЯКН СВ РФ</c:v>
                </c:pt>
                <c:pt idx="8">
                  <c:v>ФЭИ</c:v>
                </c:pt>
                <c:pt idx="9">
                  <c:v>ИФКиС</c:v>
                </c:pt>
                <c:pt idx="10">
                  <c:v>ЮФ</c:v>
                </c:pt>
              </c:strCache>
            </c:strRef>
          </c:cat>
          <c:val>
            <c:numRef>
              <c:f>'[Отчет Результаты ДТ(от 04.10.21).xlsx]Общ.'!$L$34:$L$44</c:f>
              <c:numCache>
                <c:formatCode>0%</c:formatCode>
                <c:ptCount val="11"/>
                <c:pt idx="0">
                  <c:v>0.5</c:v>
                </c:pt>
                <c:pt idx="1">
                  <c:v>0.1875</c:v>
                </c:pt>
                <c:pt idx="2">
                  <c:v>0.18181818181818182</c:v>
                </c:pt>
                <c:pt idx="3">
                  <c:v>0.17171717171717171</c:v>
                </c:pt>
                <c:pt idx="4">
                  <c:v>0.13114754098360656</c:v>
                </c:pt>
                <c:pt idx="5">
                  <c:v>0.11764705882352941</c:v>
                </c:pt>
                <c:pt idx="6">
                  <c:v>0.10112359550561797</c:v>
                </c:pt>
                <c:pt idx="7">
                  <c:v>9.7345132743362831E-2</c:v>
                </c:pt>
                <c:pt idx="8">
                  <c:v>9.0909090909090912E-2</c:v>
                </c:pt>
                <c:pt idx="9">
                  <c:v>7.4999999999999997E-2</c:v>
                </c:pt>
                <c:pt idx="10">
                  <c:v>3.7735849056603772E-2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D2-4ED7-BACA-327D7EB18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35520"/>
        <c:axId val="186237312"/>
      </c:barChart>
      <c:catAx>
        <c:axId val="1862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237312"/>
        <c:crosses val="autoZero"/>
        <c:auto val="1"/>
        <c:lblAlgn val="ctr"/>
        <c:lblOffset val="100"/>
        <c:noMultiLvlLbl val="0"/>
      </c:catAx>
      <c:valAx>
        <c:axId val="18623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23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838966183481072E-2"/>
          <c:y val="0.13295804875219328"/>
          <c:w val="0.93665252385991804"/>
          <c:h val="0.645950029726947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FD-4E0F-A022-7E2097C333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FD-4E0F-A022-7E2097C333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FD-4E0F-A022-7E2097C333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FD-4E0F-A022-7E2097C3334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'[Отчет Результаты ДТ(от 04.10.21).xlsx]Анг.яз.'!$I$2:$L$2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'[Отчет Результаты ДТ(от 04.10.21).xlsx]Анг.яз.'!$I$12:$L$12</c:f>
              <c:numCache>
                <c:formatCode>0%</c:formatCode>
                <c:ptCount val="4"/>
                <c:pt idx="0">
                  <c:v>0.11518324607329843</c:v>
                </c:pt>
                <c:pt idx="1">
                  <c:v>0.41884816753926701</c:v>
                </c:pt>
                <c:pt idx="2">
                  <c:v>0.43979057591623039</c:v>
                </c:pt>
                <c:pt idx="3">
                  <c:v>2.6178010471204188E-2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FD-4E0F-A022-7E2097C333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04.10.21).xlsx]Анг.яз.'!$M$1</c:f>
              <c:strCache>
                <c:ptCount val="1"/>
                <c:pt idx="0">
                  <c:v>Абсолютная успеваемость, в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04.10.21).xlsx]Анг.яз.'!$A$3:$A$11</c:f>
              <c:strCache>
                <c:ptCount val="9"/>
                <c:pt idx="0">
                  <c:v>НТИ</c:v>
                </c:pt>
                <c:pt idx="1">
                  <c:v>МПТИ</c:v>
                </c:pt>
                <c:pt idx="2">
                  <c:v>ГИ</c:v>
                </c:pt>
                <c:pt idx="3">
                  <c:v>ФЭИ</c:v>
                </c:pt>
                <c:pt idx="4">
                  <c:v>ФТИ</c:v>
                </c:pt>
                <c:pt idx="5">
                  <c:v>ФЛФ</c:v>
                </c:pt>
                <c:pt idx="6">
                  <c:v>ИЯКН СВ РФ</c:v>
                </c:pt>
                <c:pt idx="7">
                  <c:v>ИМИ</c:v>
                </c:pt>
                <c:pt idx="8">
                  <c:v>ИЗФиР</c:v>
                </c:pt>
              </c:strCache>
            </c:strRef>
          </c:cat>
          <c:val>
            <c:numRef>
              <c:f>'[Отчет Результаты ДТ(от 04.10.21).xlsx]Анг.яз.'!$M$3:$M$11</c:f>
              <c:numCache>
                <c:formatCode>0%</c:formatCode>
                <c:ptCount val="9"/>
                <c:pt idx="0">
                  <c:v>1</c:v>
                </c:pt>
                <c:pt idx="1">
                  <c:v>0.95652173913043481</c:v>
                </c:pt>
                <c:pt idx="2">
                  <c:v>1</c:v>
                </c:pt>
                <c:pt idx="3">
                  <c:v>1</c:v>
                </c:pt>
                <c:pt idx="4">
                  <c:v>0.33333333333333331</c:v>
                </c:pt>
                <c:pt idx="5">
                  <c:v>1</c:v>
                </c:pt>
                <c:pt idx="6">
                  <c:v>1</c:v>
                </c:pt>
                <c:pt idx="7">
                  <c:v>0.66666666666666663</c:v>
                </c:pt>
                <c:pt idx="8">
                  <c:v>0.99090909090909096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15-46A0-8D99-27779CCD5165}"/>
            </c:ext>
          </c:extLst>
        </c:ser>
        <c:ser>
          <c:idx val="1"/>
          <c:order val="1"/>
          <c:tx>
            <c:strRef>
              <c:f>'[Отчет Результаты ДТ(от 04.10.21).xlsx]Анг.яз.'!$N$1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15-46A0-8D99-27779CCD5165}"/>
                </c:ext>
              </c:extLst>
            </c:dLbl>
            <c:dLbl>
              <c:idx val="7"/>
              <c:layout>
                <c:manualLayout>
                  <c:x val="-0.38905546871138985"/>
                  <c:y val="-0.508283454384658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89-4D11-AD60-92F53D4B5500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'[Отчет Результаты ДТ(от 04.10.21).xlsx]Анг.яз.'!$A$3:$A$11</c:f>
              <c:strCache>
                <c:ptCount val="9"/>
                <c:pt idx="0">
                  <c:v>НТИ</c:v>
                </c:pt>
                <c:pt idx="1">
                  <c:v>МПТИ</c:v>
                </c:pt>
                <c:pt idx="2">
                  <c:v>ГИ</c:v>
                </c:pt>
                <c:pt idx="3">
                  <c:v>ФЭИ</c:v>
                </c:pt>
                <c:pt idx="4">
                  <c:v>ФТИ</c:v>
                </c:pt>
                <c:pt idx="5">
                  <c:v>ФЛФ</c:v>
                </c:pt>
                <c:pt idx="6">
                  <c:v>ИЯКН СВ РФ</c:v>
                </c:pt>
                <c:pt idx="7">
                  <c:v>ИМИ</c:v>
                </c:pt>
                <c:pt idx="8">
                  <c:v>ИЗФиР</c:v>
                </c:pt>
              </c:strCache>
            </c:strRef>
          </c:cat>
          <c:val>
            <c:numRef>
              <c:f>'[Отчет Результаты ДТ(от 04.10.21).xlsx]Анг.яз.'!$N$3:$N$11</c:f>
              <c:numCache>
                <c:formatCode>0%</c:formatCode>
                <c:ptCount val="9"/>
                <c:pt idx="0">
                  <c:v>0.58333333333333337</c:v>
                </c:pt>
                <c:pt idx="1">
                  <c:v>0.39130434782608697</c:v>
                </c:pt>
                <c:pt idx="2">
                  <c:v>0.5</c:v>
                </c:pt>
                <c:pt idx="3">
                  <c:v>0.8</c:v>
                </c:pt>
                <c:pt idx="4">
                  <c:v>0.33333333333333331</c:v>
                </c:pt>
                <c:pt idx="5">
                  <c:v>0.6785714285714286</c:v>
                </c:pt>
                <c:pt idx="6">
                  <c:v>0.66666666666666663</c:v>
                </c:pt>
                <c:pt idx="7">
                  <c:v>0</c:v>
                </c:pt>
                <c:pt idx="8">
                  <c:v>0.52727272727272723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15-46A0-8D99-27779CCD5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231232"/>
        <c:axId val="185232768"/>
      </c:barChart>
      <c:catAx>
        <c:axId val="1852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232768"/>
        <c:crosses val="autoZero"/>
        <c:auto val="1"/>
        <c:lblAlgn val="ctr"/>
        <c:lblOffset val="100"/>
        <c:noMultiLvlLbl val="0"/>
      </c:catAx>
      <c:valAx>
        <c:axId val="185232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2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947390646516522E-2"/>
          <c:y val="0.16779684915107138"/>
          <c:w val="0.91105260935348353"/>
          <c:h val="0.596803786133216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F6-491B-A2E2-01EF639951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F6-491B-A2E2-01EF639951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F6-491B-A2E2-01EF639951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F6-491B-A2E2-01EF6399517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'[Отчет Результаты ДТ(от 04.10.21).xlsx]Русс.яз.'!$I$2:$L$2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'[Отчет Результаты ДТ(от 04.10.21).xlsx]Русс.яз.'!$I$23:$L$23</c:f>
              <c:numCache>
                <c:formatCode>0%</c:formatCode>
                <c:ptCount val="4"/>
                <c:pt idx="0">
                  <c:v>0.4404617253948967</c:v>
                </c:pt>
                <c:pt idx="1">
                  <c:v>0.30558930741190765</c:v>
                </c:pt>
                <c:pt idx="2">
                  <c:v>0.17800729040097205</c:v>
                </c:pt>
                <c:pt idx="3">
                  <c:v>7.5941676792223578E-2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F6-491B-A2E2-01EF6399517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04.10.21).xlsx]Анг.яз.'!$N$1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04.10.21).xlsx]Анг.яз.'!$A$18:$A$25</c:f>
              <c:strCache>
                <c:ptCount val="8"/>
                <c:pt idx="0">
                  <c:v>ФЭИ</c:v>
                </c:pt>
                <c:pt idx="1">
                  <c:v>ФЛФ</c:v>
                </c:pt>
                <c:pt idx="2">
                  <c:v>ИЯКН СВ РФ</c:v>
                </c:pt>
                <c:pt idx="3">
                  <c:v>НТИ</c:v>
                </c:pt>
                <c:pt idx="4">
                  <c:v>ИЗФиР</c:v>
                </c:pt>
                <c:pt idx="5">
                  <c:v>ГИ</c:v>
                </c:pt>
                <c:pt idx="6">
                  <c:v>МПТИ</c:v>
                </c:pt>
                <c:pt idx="7">
                  <c:v>ФТИ</c:v>
                </c:pt>
              </c:strCache>
            </c:strRef>
          </c:cat>
          <c:val>
            <c:numRef>
              <c:f>'[Отчет Результаты ДТ(от 04.10.21).xlsx]Анг.яз.'!$N$18:$N$25</c:f>
              <c:numCache>
                <c:formatCode>0%</c:formatCode>
                <c:ptCount val="8"/>
                <c:pt idx="0">
                  <c:v>0.8</c:v>
                </c:pt>
                <c:pt idx="1">
                  <c:v>0.6785714285714286</c:v>
                </c:pt>
                <c:pt idx="2">
                  <c:v>0.66666666666666663</c:v>
                </c:pt>
                <c:pt idx="3">
                  <c:v>0.58333333333333337</c:v>
                </c:pt>
                <c:pt idx="4">
                  <c:v>0.52727272727272723</c:v>
                </c:pt>
                <c:pt idx="5">
                  <c:v>0.5</c:v>
                </c:pt>
                <c:pt idx="6">
                  <c:v>0.39130434782608697</c:v>
                </c:pt>
                <c:pt idx="7">
                  <c:v>0.33333333333333331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86-47DE-835F-0B18B4D2B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257984"/>
        <c:axId val="185259520"/>
      </c:barChart>
      <c:catAx>
        <c:axId val="1852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259520"/>
        <c:crosses val="autoZero"/>
        <c:auto val="1"/>
        <c:lblAlgn val="ctr"/>
        <c:lblOffset val="100"/>
        <c:noMultiLvlLbl val="0"/>
      </c:catAx>
      <c:valAx>
        <c:axId val="1852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25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35313538020709E-2"/>
          <c:y val="6.9841269841269843E-2"/>
          <c:w val="0.91094533645128872"/>
          <c:h val="0.5869761655515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04.10.21).xlsx]Анг.яз.'!$L$28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04.10.21).xlsx]Анг.яз.'!$A$34:$A$37</c:f>
              <c:strCache>
                <c:ptCount val="4"/>
                <c:pt idx="0">
                  <c:v>ФТИ</c:v>
                </c:pt>
                <c:pt idx="1">
                  <c:v>ИМИ</c:v>
                </c:pt>
                <c:pt idx="2">
                  <c:v>МПТИ</c:v>
                </c:pt>
                <c:pt idx="3">
                  <c:v>ИЗФиР</c:v>
                </c:pt>
              </c:strCache>
            </c:strRef>
          </c:cat>
          <c:val>
            <c:numRef>
              <c:f>'[Отчет Результаты ДТ(от 04.10.21).xlsx]Анг.яз.'!$L$34:$L$37</c:f>
              <c:numCache>
                <c:formatCode>0%</c:formatCode>
                <c:ptCount val="4"/>
                <c:pt idx="0">
                  <c:v>0.66666666666666663</c:v>
                </c:pt>
                <c:pt idx="1">
                  <c:v>0.33333333333333331</c:v>
                </c:pt>
                <c:pt idx="2">
                  <c:v>4.3478260869565216E-2</c:v>
                </c:pt>
                <c:pt idx="3">
                  <c:v>9.0909090909090905E-3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77-4C8E-8C7D-4883D86F7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73600"/>
        <c:axId val="185675136"/>
      </c:barChart>
      <c:catAx>
        <c:axId val="18567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675136"/>
        <c:crosses val="autoZero"/>
        <c:auto val="1"/>
        <c:lblAlgn val="ctr"/>
        <c:lblOffset val="100"/>
        <c:noMultiLvlLbl val="0"/>
      </c:catAx>
      <c:valAx>
        <c:axId val="18567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67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03861431383578"/>
          <c:y val="7.983797698364667E-4"/>
          <c:w val="0.86268265801655453"/>
          <c:h val="0.840632762070668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[таблица.xlsx]Лист2!$B$42</c:f>
              <c:strCache>
                <c:ptCount val="1"/>
                <c:pt idx="0">
                  <c:v>Общая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[таблица.xlsx]Лист2!$A$43:$A$47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обществознание</c:v>
                </c:pt>
                <c:pt idx="4">
                  <c:v>английский язык</c:v>
                </c:pt>
              </c:strCache>
            </c:strRef>
          </c:cat>
          <c:val>
            <c:numRef>
              <c:f>[таблица.xlsx]Лист2!$B$43:$B$47</c:f>
              <c:numCache>
                <c:formatCode>0%</c:formatCode>
                <c:ptCount val="5"/>
                <c:pt idx="0">
                  <c:v>0.95454545454545459</c:v>
                </c:pt>
                <c:pt idx="1">
                  <c:v>0.96</c:v>
                </c:pt>
                <c:pt idx="2">
                  <c:v>0.95</c:v>
                </c:pt>
                <c:pt idx="3">
                  <c:v>0.88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[таблица.xlsx]Лист2!$C$42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[таблица.xlsx]Лист2!$A$43:$A$47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обществознание</c:v>
                </c:pt>
                <c:pt idx="4">
                  <c:v>английский язык</c:v>
                </c:pt>
              </c:strCache>
            </c:strRef>
          </c:cat>
          <c:val>
            <c:numRef>
              <c:f>[таблица.xlsx]Лист2!$C$43:$C$47</c:f>
              <c:numCache>
                <c:formatCode>0%</c:formatCode>
                <c:ptCount val="5"/>
                <c:pt idx="0">
                  <c:v>0.7</c:v>
                </c:pt>
                <c:pt idx="1">
                  <c:v>0.74</c:v>
                </c:pt>
                <c:pt idx="2">
                  <c:v>0.94</c:v>
                </c:pt>
                <c:pt idx="3">
                  <c:v>0.59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7658752"/>
        <c:axId val="137660288"/>
        <c:axId val="0"/>
      </c:bar3DChart>
      <c:catAx>
        <c:axId val="137658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7660288"/>
        <c:crosses val="autoZero"/>
        <c:auto val="1"/>
        <c:lblAlgn val="ctr"/>
        <c:lblOffset val="100"/>
        <c:noMultiLvlLbl val="0"/>
      </c:catAx>
      <c:valAx>
        <c:axId val="1376602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7658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[таблица.xlsx]Лист2!$B$67:$D$67</c:f>
              <c:numCache>
                <c:formatCode>0%</c:formatCode>
                <c:ptCount val="3"/>
                <c:pt idx="0">
                  <c:v>0.76</c:v>
                </c:pt>
                <c:pt idx="1">
                  <c:v>0.92</c:v>
                </c:pt>
                <c:pt idx="2">
                  <c:v>0.88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49984"/>
        <c:axId val="186251520"/>
      </c:lineChart>
      <c:catAx>
        <c:axId val="18624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86251520"/>
        <c:crosses val="autoZero"/>
        <c:auto val="1"/>
        <c:lblAlgn val="ctr"/>
        <c:lblOffset val="100"/>
        <c:noMultiLvlLbl val="0"/>
      </c:catAx>
      <c:valAx>
        <c:axId val="186251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6249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[таблица.xlsx]Лист2!$B$68:$D$68</c:f>
              <c:numCache>
                <c:formatCode>0%</c:formatCode>
                <c:ptCount val="3"/>
                <c:pt idx="0">
                  <c:v>0.28999999999999998</c:v>
                </c:pt>
                <c:pt idx="1">
                  <c:v>0.77</c:v>
                </c:pt>
                <c:pt idx="2">
                  <c:v>0.59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53248"/>
        <c:axId val="210454784"/>
      </c:lineChart>
      <c:catAx>
        <c:axId val="210453248"/>
        <c:scaling>
          <c:orientation val="minMax"/>
        </c:scaling>
        <c:delete val="1"/>
        <c:axPos val="b"/>
        <c:majorTickMark val="out"/>
        <c:minorTickMark val="none"/>
        <c:tickLblPos val="nextTo"/>
        <c:crossAx val="210454784"/>
        <c:crosses val="autoZero"/>
        <c:auto val="1"/>
        <c:lblAlgn val="ctr"/>
        <c:lblOffset val="100"/>
        <c:noMultiLvlLbl val="0"/>
      </c:catAx>
      <c:valAx>
        <c:axId val="2104547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045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[таблица.xlsx]Лист2!$B$72:$D$72</c:f>
              <c:numCache>
                <c:formatCode>0%</c:formatCode>
                <c:ptCount val="3"/>
                <c:pt idx="0">
                  <c:v>1</c:v>
                </c:pt>
                <c:pt idx="1">
                  <c:v>0.94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503104"/>
        <c:axId val="223505408"/>
      </c:lineChart>
      <c:catAx>
        <c:axId val="223503104"/>
        <c:scaling>
          <c:orientation val="minMax"/>
        </c:scaling>
        <c:delete val="1"/>
        <c:axPos val="b"/>
        <c:majorTickMark val="out"/>
        <c:minorTickMark val="none"/>
        <c:tickLblPos val="nextTo"/>
        <c:crossAx val="223505408"/>
        <c:crosses val="autoZero"/>
        <c:auto val="1"/>
        <c:lblAlgn val="ctr"/>
        <c:lblOffset val="100"/>
        <c:noMultiLvlLbl val="0"/>
      </c:catAx>
      <c:valAx>
        <c:axId val="2235054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350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[таблица.xlsx]Лист2!$B$73:$D$73</c:f>
              <c:numCache>
                <c:formatCode>0%</c:formatCode>
                <c:ptCount val="3"/>
                <c:pt idx="0">
                  <c:v>0.25</c:v>
                </c:pt>
                <c:pt idx="1">
                  <c:v>0.19</c:v>
                </c:pt>
                <c:pt idx="2">
                  <c:v>0.57999999999999996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974400"/>
        <c:axId val="233977728"/>
      </c:lineChart>
      <c:catAx>
        <c:axId val="233974400"/>
        <c:scaling>
          <c:orientation val="minMax"/>
        </c:scaling>
        <c:delete val="1"/>
        <c:axPos val="b"/>
        <c:majorTickMark val="out"/>
        <c:minorTickMark val="none"/>
        <c:tickLblPos val="nextTo"/>
        <c:crossAx val="233977728"/>
        <c:crosses val="autoZero"/>
        <c:auto val="1"/>
        <c:lblAlgn val="ctr"/>
        <c:lblOffset val="100"/>
        <c:noMultiLvlLbl val="0"/>
      </c:catAx>
      <c:valAx>
        <c:axId val="233977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3397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[таблица.xlsx]Лист2!$B$52:$D$52</c:f>
              <c:numCache>
                <c:formatCode>0%</c:formatCode>
                <c:ptCount val="3"/>
                <c:pt idx="0">
                  <c:v>1</c:v>
                </c:pt>
                <c:pt idx="1">
                  <c:v>0.81</c:v>
                </c:pt>
                <c:pt idx="2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21696"/>
        <c:axId val="155518464"/>
      </c:lineChart>
      <c:catAx>
        <c:axId val="155421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5518464"/>
        <c:crosses val="autoZero"/>
        <c:auto val="1"/>
        <c:lblAlgn val="ctr"/>
        <c:lblOffset val="100"/>
        <c:noMultiLvlLbl val="0"/>
      </c:catAx>
      <c:valAx>
        <c:axId val="155518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542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53846153846159E-2"/>
          <c:y val="0.24922142833314037"/>
          <c:w val="0.75"/>
          <c:h val="0.5389403575836903"/>
        </c:manualLayout>
      </c:layout>
      <c:lineChart>
        <c:grouping val="standard"/>
        <c:varyColors val="0"/>
        <c:ser>
          <c:idx val="0"/>
          <c:order val="0"/>
          <c:val>
            <c:numRef>
              <c:f>[таблица.xlsx]Лист2!$B$53:$D$53</c:f>
              <c:numCache>
                <c:formatCode>0%</c:formatCode>
                <c:ptCount val="3"/>
                <c:pt idx="0">
                  <c:v>0.76</c:v>
                </c:pt>
                <c:pt idx="1">
                  <c:v>0.69</c:v>
                </c:pt>
                <c:pt idx="2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60896"/>
        <c:axId val="159376896"/>
      </c:lineChart>
      <c:catAx>
        <c:axId val="159360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376896"/>
        <c:crosses val="autoZero"/>
        <c:auto val="1"/>
        <c:lblAlgn val="ctr"/>
        <c:lblOffset val="100"/>
        <c:noMultiLvlLbl val="0"/>
      </c:catAx>
      <c:valAx>
        <c:axId val="159376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936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[таблица.xlsx]Лист2!$B$52:$D$52</c:f>
              <c:numCache>
                <c:formatCode>0%</c:formatCode>
                <c:ptCount val="3"/>
                <c:pt idx="0">
                  <c:v>1</c:v>
                </c:pt>
                <c:pt idx="1">
                  <c:v>0.81</c:v>
                </c:pt>
                <c:pt idx="2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5088"/>
        <c:axId val="13390976"/>
      </c:lineChart>
      <c:catAx>
        <c:axId val="133850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90976"/>
        <c:crosses val="autoZero"/>
        <c:auto val="1"/>
        <c:lblAlgn val="ctr"/>
        <c:lblOffset val="100"/>
        <c:noMultiLvlLbl val="0"/>
      </c:catAx>
      <c:valAx>
        <c:axId val="13390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38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04.10.21).xlsx]Русс.яз.'!$L$28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04.10.21).xlsx]Русс.яз.'!$A$53:$A$70</c:f>
              <c:strCache>
                <c:ptCount val="18"/>
                <c:pt idx="0">
                  <c:v>АДФ</c:v>
                </c:pt>
                <c:pt idx="1">
                  <c:v>ГРФ</c:v>
                </c:pt>
                <c:pt idx="2">
                  <c:v>ИТИ</c:v>
                </c:pt>
                <c:pt idx="3">
                  <c:v>ФТИ</c:v>
                </c:pt>
                <c:pt idx="4">
                  <c:v>МПТИ</c:v>
                </c:pt>
                <c:pt idx="5">
                  <c:v>ГИ</c:v>
                </c:pt>
                <c:pt idx="6">
                  <c:v>ИЕН</c:v>
                </c:pt>
                <c:pt idx="7">
                  <c:v>ИП</c:v>
                </c:pt>
                <c:pt idx="8">
                  <c:v>ИМИ</c:v>
                </c:pt>
                <c:pt idx="9">
                  <c:v>ИФ</c:v>
                </c:pt>
                <c:pt idx="10">
                  <c:v>ЮФ</c:v>
                </c:pt>
                <c:pt idx="11">
                  <c:v>НТИ</c:v>
                </c:pt>
                <c:pt idx="12">
                  <c:v>ПИ</c:v>
                </c:pt>
                <c:pt idx="13">
                  <c:v>МИ</c:v>
                </c:pt>
                <c:pt idx="14">
                  <c:v>ИФКиС</c:v>
                </c:pt>
                <c:pt idx="15">
                  <c:v>ИЗФиР</c:v>
                </c:pt>
                <c:pt idx="16">
                  <c:v>ФЛФ</c:v>
                </c:pt>
                <c:pt idx="17">
                  <c:v>ИЯКН СВ РФ</c:v>
                </c:pt>
              </c:strCache>
            </c:strRef>
          </c:cat>
          <c:val>
            <c:numRef>
              <c:f>'[Отчет Результаты ДТ(от 04.10.21).xlsx]Русс.яз.'!$L$53:$L$70</c:f>
              <c:numCache>
                <c:formatCode>0%</c:formatCode>
                <c:ptCount val="18"/>
                <c:pt idx="0">
                  <c:v>0.46153846153846156</c:v>
                </c:pt>
                <c:pt idx="1">
                  <c:v>0.375</c:v>
                </c:pt>
                <c:pt idx="2">
                  <c:v>0.26</c:v>
                </c:pt>
                <c:pt idx="3">
                  <c:v>0.1951219512195122</c:v>
                </c:pt>
                <c:pt idx="4">
                  <c:v>0.13333333333333333</c:v>
                </c:pt>
                <c:pt idx="5">
                  <c:v>0.125</c:v>
                </c:pt>
                <c:pt idx="6">
                  <c:v>0.10989010989010989</c:v>
                </c:pt>
                <c:pt idx="7">
                  <c:v>8.3333333333333329E-2</c:v>
                </c:pt>
                <c:pt idx="8">
                  <c:v>7.9545454545454544E-2</c:v>
                </c:pt>
                <c:pt idx="9">
                  <c:v>5.5555555555555552E-2</c:v>
                </c:pt>
                <c:pt idx="10">
                  <c:v>5.2631578947368418E-2</c:v>
                </c:pt>
                <c:pt idx="11">
                  <c:v>4.3478260869565216E-2</c:v>
                </c:pt>
                <c:pt idx="12">
                  <c:v>4.1666666666666664E-2</c:v>
                </c:pt>
                <c:pt idx="13">
                  <c:v>4.0983606557377046E-2</c:v>
                </c:pt>
                <c:pt idx="14">
                  <c:v>3.6585365853658534E-2</c:v>
                </c:pt>
                <c:pt idx="15">
                  <c:v>3.5398230088495575E-2</c:v>
                </c:pt>
                <c:pt idx="16">
                  <c:v>2.3529411764705882E-2</c:v>
                </c:pt>
                <c:pt idx="17">
                  <c:v>1.6574585635359115E-2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9-4F88-A5CD-09C1A9DB8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878400"/>
        <c:axId val="185879936"/>
      </c:barChart>
      <c:catAx>
        <c:axId val="1858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79936"/>
        <c:crosses val="autoZero"/>
        <c:auto val="1"/>
        <c:lblAlgn val="ctr"/>
        <c:lblOffset val="100"/>
        <c:noMultiLvlLbl val="0"/>
      </c:catAx>
      <c:valAx>
        <c:axId val="1858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53846153846159E-2"/>
          <c:y val="0.24922142833314037"/>
          <c:w val="0.75"/>
          <c:h val="0.5389403575836903"/>
        </c:manualLayout>
      </c:layout>
      <c:lineChart>
        <c:grouping val="standard"/>
        <c:varyColors val="0"/>
        <c:ser>
          <c:idx val="0"/>
          <c:order val="0"/>
          <c:val>
            <c:numRef>
              <c:f>[таблица.xlsx]Лист2!$B$53:$D$53</c:f>
              <c:numCache>
                <c:formatCode>0%</c:formatCode>
                <c:ptCount val="3"/>
                <c:pt idx="0">
                  <c:v>0.76</c:v>
                </c:pt>
                <c:pt idx="1">
                  <c:v>0.69</c:v>
                </c:pt>
                <c:pt idx="2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451136"/>
        <c:axId val="153452928"/>
      </c:lineChart>
      <c:catAx>
        <c:axId val="153451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3452928"/>
        <c:crosses val="autoZero"/>
        <c:auto val="1"/>
        <c:lblAlgn val="ctr"/>
        <c:lblOffset val="100"/>
        <c:noMultiLvlLbl val="0"/>
      </c:catAx>
      <c:valAx>
        <c:axId val="153452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345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[таблица.xlsx]Лист2!$B$57:$D$57</c:f>
              <c:numCache>
                <c:formatCode>0%</c:formatCode>
                <c:ptCount val="3"/>
                <c:pt idx="0">
                  <c:v>0.81</c:v>
                </c:pt>
                <c:pt idx="1">
                  <c:v>0.75</c:v>
                </c:pt>
                <c:pt idx="2">
                  <c:v>0.96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1120"/>
        <c:axId val="13373824"/>
      </c:lineChart>
      <c:catAx>
        <c:axId val="13141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373824"/>
        <c:crosses val="autoZero"/>
        <c:auto val="1"/>
        <c:lblAlgn val="ctr"/>
        <c:lblOffset val="100"/>
        <c:noMultiLvlLbl val="0"/>
      </c:catAx>
      <c:valAx>
        <c:axId val="13373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4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[таблица.xlsx]Лист2!$B$58:$D$58</c:f>
              <c:numCache>
                <c:formatCode>0%</c:formatCode>
                <c:ptCount val="3"/>
                <c:pt idx="0">
                  <c:v>0.97</c:v>
                </c:pt>
                <c:pt idx="1">
                  <c:v>0.68</c:v>
                </c:pt>
                <c:pt idx="2">
                  <c:v>0.74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24576"/>
        <c:axId val="153632128"/>
      </c:lineChart>
      <c:catAx>
        <c:axId val="153624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3632128"/>
        <c:crosses val="autoZero"/>
        <c:auto val="1"/>
        <c:lblAlgn val="ctr"/>
        <c:lblOffset val="100"/>
        <c:noMultiLvlLbl val="0"/>
      </c:catAx>
      <c:valAx>
        <c:axId val="1536321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3624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[таблица.xlsx]Лист2!$B$57:$D$57</c:f>
              <c:numCache>
                <c:formatCode>0%</c:formatCode>
                <c:ptCount val="3"/>
                <c:pt idx="0">
                  <c:v>0.81</c:v>
                </c:pt>
                <c:pt idx="1">
                  <c:v>0.75</c:v>
                </c:pt>
                <c:pt idx="2">
                  <c:v>0.96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30208"/>
        <c:axId val="153631744"/>
      </c:lineChart>
      <c:catAx>
        <c:axId val="15363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53631744"/>
        <c:crosses val="autoZero"/>
        <c:auto val="1"/>
        <c:lblAlgn val="ctr"/>
        <c:lblOffset val="100"/>
        <c:noMultiLvlLbl val="0"/>
      </c:catAx>
      <c:valAx>
        <c:axId val="1536317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363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[таблица.xlsx]Лист2!$B$58:$D$58</c:f>
              <c:numCache>
                <c:formatCode>0%</c:formatCode>
                <c:ptCount val="3"/>
                <c:pt idx="0">
                  <c:v>0.97</c:v>
                </c:pt>
                <c:pt idx="1">
                  <c:v>0.68</c:v>
                </c:pt>
                <c:pt idx="2">
                  <c:v>0.74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90752"/>
        <c:axId val="185698560"/>
      </c:lineChart>
      <c:catAx>
        <c:axId val="185690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85698560"/>
        <c:crosses val="autoZero"/>
        <c:auto val="1"/>
        <c:lblAlgn val="ctr"/>
        <c:lblOffset val="100"/>
        <c:noMultiLvlLbl val="0"/>
      </c:catAx>
      <c:valAx>
        <c:axId val="185698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569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[таблица.xlsx]Лист2!$B$63:$D$63</c:f>
              <c:numCache>
                <c:formatCode>0%</c:formatCode>
                <c:ptCount val="3"/>
                <c:pt idx="0">
                  <c:v>0.48</c:v>
                </c:pt>
                <c:pt idx="1">
                  <c:v>0.88</c:v>
                </c:pt>
                <c:pt idx="2">
                  <c:v>0.94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76576"/>
        <c:axId val="158960640"/>
      </c:lineChart>
      <c:catAx>
        <c:axId val="138776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8960640"/>
        <c:crosses val="autoZero"/>
        <c:auto val="1"/>
        <c:lblAlgn val="ctr"/>
        <c:lblOffset val="100"/>
        <c:noMultiLvlLbl val="0"/>
      </c:catAx>
      <c:valAx>
        <c:axId val="158960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8776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[таблица.xlsx]Лист2!$B$62:$D$62</c:f>
              <c:numCache>
                <c:formatCode>0%</c:formatCode>
                <c:ptCount val="3"/>
                <c:pt idx="0">
                  <c:v>0.81</c:v>
                </c:pt>
                <c:pt idx="1">
                  <c:v>0.92</c:v>
                </c:pt>
                <c:pt idx="2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19424"/>
        <c:axId val="234920960"/>
      </c:lineChart>
      <c:catAx>
        <c:axId val="234919424"/>
        <c:scaling>
          <c:orientation val="minMax"/>
        </c:scaling>
        <c:delete val="1"/>
        <c:axPos val="b"/>
        <c:majorTickMark val="out"/>
        <c:minorTickMark val="none"/>
        <c:tickLblPos val="nextTo"/>
        <c:crossAx val="234920960"/>
        <c:crosses val="autoZero"/>
        <c:auto val="1"/>
        <c:lblAlgn val="ctr"/>
        <c:lblOffset val="100"/>
        <c:noMultiLvlLbl val="0"/>
      </c:catAx>
      <c:valAx>
        <c:axId val="234920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3491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[таблица.xlsx]Лист2!$B$62:$D$62</c:f>
              <c:numCache>
                <c:formatCode>0%</c:formatCode>
                <c:ptCount val="3"/>
                <c:pt idx="0">
                  <c:v>0.81</c:v>
                </c:pt>
                <c:pt idx="1">
                  <c:v>0.92</c:v>
                </c:pt>
                <c:pt idx="2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41216"/>
        <c:axId val="161643520"/>
      </c:lineChart>
      <c:catAx>
        <c:axId val="16164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1643520"/>
        <c:crosses val="autoZero"/>
        <c:auto val="1"/>
        <c:lblAlgn val="ctr"/>
        <c:lblOffset val="100"/>
        <c:noMultiLvlLbl val="0"/>
      </c:catAx>
      <c:valAx>
        <c:axId val="161643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164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[таблица.xlsx]Лист2!$B$63:$D$63</c:f>
              <c:numCache>
                <c:formatCode>0%</c:formatCode>
                <c:ptCount val="3"/>
                <c:pt idx="0">
                  <c:v>0.48</c:v>
                </c:pt>
                <c:pt idx="1">
                  <c:v>0.88</c:v>
                </c:pt>
                <c:pt idx="2">
                  <c:v>0.94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458176"/>
        <c:axId val="247800576"/>
      </c:lineChart>
      <c:catAx>
        <c:axId val="241458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47800576"/>
        <c:crosses val="autoZero"/>
        <c:auto val="1"/>
        <c:lblAlgn val="ctr"/>
        <c:lblOffset val="100"/>
        <c:noMultiLvlLbl val="0"/>
      </c:catAx>
      <c:valAx>
        <c:axId val="247800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145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[таблица.xlsx]Лист2!$B$67:$D$67</c:f>
              <c:numCache>
                <c:formatCode>0%</c:formatCode>
                <c:ptCount val="3"/>
                <c:pt idx="0">
                  <c:v>0.76</c:v>
                </c:pt>
                <c:pt idx="1">
                  <c:v>0.92</c:v>
                </c:pt>
                <c:pt idx="2">
                  <c:v>0.88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41600"/>
        <c:axId val="162087296"/>
      </c:lineChart>
      <c:catAx>
        <c:axId val="161641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62087296"/>
        <c:crosses val="autoZero"/>
        <c:auto val="1"/>
        <c:lblAlgn val="ctr"/>
        <c:lblOffset val="100"/>
        <c:noMultiLvlLbl val="0"/>
      </c:catAx>
      <c:valAx>
        <c:axId val="1620872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164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04.10.21).xlsx]Русс.яз.'!$M$1</c:f>
              <c:strCache>
                <c:ptCount val="1"/>
                <c:pt idx="0">
                  <c:v>Абсолютная успеваемость, в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5.9416844722262954E-3"/>
                  <c:y val="1.237575521340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70-4CC4-A608-7FD21650620C}"/>
                </c:ext>
              </c:extLst>
            </c:dLbl>
            <c:dLbl>
              <c:idx val="19"/>
              <c:layout>
                <c:manualLayout>
                  <c:x val="1.1883368944452737E-2"/>
                  <c:y val="4.1252517378028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70-4CC4-A608-7FD21650620C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04.10.21).xlsx]Русс.яз.'!$A$3:$A$22</c:f>
              <c:strCache>
                <c:ptCount val="20"/>
                <c:pt idx="0">
                  <c:v>ЧФ</c:v>
                </c:pt>
                <c:pt idx="1">
                  <c:v>НТИ</c:v>
                </c:pt>
                <c:pt idx="2">
                  <c:v>МПТИ</c:v>
                </c:pt>
                <c:pt idx="3">
                  <c:v>ЮФ</c:v>
                </c:pt>
                <c:pt idx="4">
                  <c:v>ФЭИ</c:v>
                </c:pt>
                <c:pt idx="5">
                  <c:v>ФТИ</c:v>
                </c:pt>
                <c:pt idx="6">
                  <c:v>ФЛФ</c:v>
                </c:pt>
                <c:pt idx="7">
                  <c:v>ПИ</c:v>
                </c:pt>
                <c:pt idx="8">
                  <c:v>МИ</c:v>
                </c:pt>
                <c:pt idx="9">
                  <c:v>ИЯКН СВ РФ</c:v>
                </c:pt>
                <c:pt idx="10">
                  <c:v>ИФКиС</c:v>
                </c:pt>
                <c:pt idx="11">
                  <c:v>ИФ</c:v>
                </c:pt>
                <c:pt idx="12">
                  <c:v>ИТИ</c:v>
                </c:pt>
                <c:pt idx="13">
                  <c:v>ИП</c:v>
                </c:pt>
                <c:pt idx="14">
                  <c:v>ИМИ</c:v>
                </c:pt>
                <c:pt idx="15">
                  <c:v>ИЗФиР</c:v>
                </c:pt>
                <c:pt idx="16">
                  <c:v>ИЕН</c:v>
                </c:pt>
                <c:pt idx="17">
                  <c:v>ГРФ</c:v>
                </c:pt>
                <c:pt idx="18">
                  <c:v>ГИ</c:v>
                </c:pt>
                <c:pt idx="19">
                  <c:v>АДФ</c:v>
                </c:pt>
              </c:strCache>
            </c:strRef>
          </c:cat>
          <c:val>
            <c:numRef>
              <c:f>'[Отчет Результаты ДТ(от 04.10.21).xlsx]Русс.яз.'!$M$3:$M$22</c:f>
              <c:numCache>
                <c:formatCode>0%</c:formatCode>
                <c:ptCount val="20"/>
                <c:pt idx="0">
                  <c:v>1</c:v>
                </c:pt>
                <c:pt idx="1">
                  <c:v>0.95652173913043481</c:v>
                </c:pt>
                <c:pt idx="2">
                  <c:v>0.8666666666666667</c:v>
                </c:pt>
                <c:pt idx="3">
                  <c:v>0.94736842105263153</c:v>
                </c:pt>
                <c:pt idx="4">
                  <c:v>1</c:v>
                </c:pt>
                <c:pt idx="5">
                  <c:v>0.80487804878048785</c:v>
                </c:pt>
                <c:pt idx="6">
                  <c:v>0.97647058823529409</c:v>
                </c:pt>
                <c:pt idx="7">
                  <c:v>0.95833333333333337</c:v>
                </c:pt>
                <c:pt idx="8">
                  <c:v>0.95901639344262291</c:v>
                </c:pt>
                <c:pt idx="9">
                  <c:v>0.98342541436464093</c:v>
                </c:pt>
                <c:pt idx="10">
                  <c:v>0.96341463414634143</c:v>
                </c:pt>
                <c:pt idx="11">
                  <c:v>0.94444444444444442</c:v>
                </c:pt>
                <c:pt idx="12">
                  <c:v>0.74</c:v>
                </c:pt>
                <c:pt idx="13">
                  <c:v>0.91666666666666663</c:v>
                </c:pt>
                <c:pt idx="14">
                  <c:v>0.92045454545454541</c:v>
                </c:pt>
                <c:pt idx="15">
                  <c:v>0.96460176991150437</c:v>
                </c:pt>
                <c:pt idx="16">
                  <c:v>0.89010989010989006</c:v>
                </c:pt>
                <c:pt idx="17">
                  <c:v>0.625</c:v>
                </c:pt>
                <c:pt idx="18">
                  <c:v>0.875</c:v>
                </c:pt>
                <c:pt idx="19">
                  <c:v>0.53846153846153844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6A-436C-88B4-5D526EB98AC1}"/>
            </c:ext>
          </c:extLst>
        </c:ser>
        <c:ser>
          <c:idx val="1"/>
          <c:order val="1"/>
          <c:tx>
            <c:strRef>
              <c:f>'[Отчет Результаты ДТ(от 04.10.21).xlsx]Русс.яз.'!$N$1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A-436C-88B4-5D526EB98AC1}"/>
                </c:ext>
              </c:extLst>
            </c:dLbl>
            <c:dLbl>
              <c:idx val="2"/>
              <c:layout>
                <c:manualLayout>
                  <c:x val="0"/>
                  <c:y val="3.6002295399441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6A-436C-88B4-5D526EB98AC1}"/>
                </c:ext>
              </c:extLst>
            </c:dLbl>
            <c:dLbl>
              <c:idx val="4"/>
              <c:layout>
                <c:manualLayout>
                  <c:x val="-3.630987454216976E-17"/>
                  <c:y val="2.0626258689014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8097146852473426E-2"/>
                      <c:h val="5.3206451902917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A6A-436C-88B4-5D526EB98AC1}"/>
                </c:ext>
              </c:extLst>
            </c:dLbl>
            <c:dLbl>
              <c:idx val="14"/>
              <c:layout>
                <c:manualLayout>
                  <c:x val="-1.5679382904473888E-16"/>
                  <c:y val="4.1145480456504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6A-436C-88B4-5D526EB98AC1}"/>
                </c:ext>
              </c:extLst>
            </c:dLbl>
            <c:dLbl>
              <c:idx val="15"/>
              <c:layout>
                <c:manualLayout>
                  <c:x val="0"/>
                  <c:y val="8.2290960913008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6A-436C-88B4-5D526EB98AC1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04.10.21).xlsx]Русс.яз.'!$A$3:$A$22</c:f>
              <c:strCache>
                <c:ptCount val="20"/>
                <c:pt idx="0">
                  <c:v>ЧФ</c:v>
                </c:pt>
                <c:pt idx="1">
                  <c:v>НТИ</c:v>
                </c:pt>
                <c:pt idx="2">
                  <c:v>МПТИ</c:v>
                </c:pt>
                <c:pt idx="3">
                  <c:v>ЮФ</c:v>
                </c:pt>
                <c:pt idx="4">
                  <c:v>ФЭИ</c:v>
                </c:pt>
                <c:pt idx="5">
                  <c:v>ФТИ</c:v>
                </c:pt>
                <c:pt idx="6">
                  <c:v>ФЛФ</c:v>
                </c:pt>
                <c:pt idx="7">
                  <c:v>ПИ</c:v>
                </c:pt>
                <c:pt idx="8">
                  <c:v>МИ</c:v>
                </c:pt>
                <c:pt idx="9">
                  <c:v>ИЯКН СВ РФ</c:v>
                </c:pt>
                <c:pt idx="10">
                  <c:v>ИФКиС</c:v>
                </c:pt>
                <c:pt idx="11">
                  <c:v>ИФ</c:v>
                </c:pt>
                <c:pt idx="12">
                  <c:v>ИТИ</c:v>
                </c:pt>
                <c:pt idx="13">
                  <c:v>ИП</c:v>
                </c:pt>
                <c:pt idx="14">
                  <c:v>ИМИ</c:v>
                </c:pt>
                <c:pt idx="15">
                  <c:v>ИЗФиР</c:v>
                </c:pt>
                <c:pt idx="16">
                  <c:v>ИЕН</c:v>
                </c:pt>
                <c:pt idx="17">
                  <c:v>ГРФ</c:v>
                </c:pt>
                <c:pt idx="18">
                  <c:v>ГИ</c:v>
                </c:pt>
                <c:pt idx="19">
                  <c:v>АДФ</c:v>
                </c:pt>
              </c:strCache>
            </c:strRef>
          </c:cat>
          <c:val>
            <c:numRef>
              <c:f>'[Отчет Результаты ДТ(от 04.10.21).xlsx]Русс.яз.'!$N$3:$N$22</c:f>
              <c:numCache>
                <c:formatCode>0%</c:formatCode>
                <c:ptCount val="20"/>
                <c:pt idx="0">
                  <c:v>0</c:v>
                </c:pt>
                <c:pt idx="1">
                  <c:v>0.69565217391304346</c:v>
                </c:pt>
                <c:pt idx="2">
                  <c:v>0.8</c:v>
                </c:pt>
                <c:pt idx="3">
                  <c:v>0.80263157894736847</c:v>
                </c:pt>
                <c:pt idx="4">
                  <c:v>0.92452830188679247</c:v>
                </c:pt>
                <c:pt idx="5">
                  <c:v>0.51219512195121952</c:v>
                </c:pt>
                <c:pt idx="6">
                  <c:v>0.89411764705882357</c:v>
                </c:pt>
                <c:pt idx="7">
                  <c:v>0.75</c:v>
                </c:pt>
                <c:pt idx="8">
                  <c:v>0.76229508196721307</c:v>
                </c:pt>
                <c:pt idx="9">
                  <c:v>0.84530386740331487</c:v>
                </c:pt>
                <c:pt idx="10">
                  <c:v>0.62195121951219512</c:v>
                </c:pt>
                <c:pt idx="11">
                  <c:v>0.75555555555555554</c:v>
                </c:pt>
                <c:pt idx="12">
                  <c:v>0.50666666666666671</c:v>
                </c:pt>
                <c:pt idx="13">
                  <c:v>0.7592592592592593</c:v>
                </c:pt>
                <c:pt idx="14">
                  <c:v>0.80681818181818177</c:v>
                </c:pt>
                <c:pt idx="15">
                  <c:v>0.90265486725663713</c:v>
                </c:pt>
                <c:pt idx="16">
                  <c:v>0.7142857142857143</c:v>
                </c:pt>
                <c:pt idx="17">
                  <c:v>0.375</c:v>
                </c:pt>
                <c:pt idx="18">
                  <c:v>0.5625</c:v>
                </c:pt>
                <c:pt idx="19">
                  <c:v>0.23076923076923078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6A-436C-88B4-5D526EB98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910016"/>
        <c:axId val="185911552"/>
      </c:barChart>
      <c:catAx>
        <c:axId val="1859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11552"/>
        <c:crosses val="autoZero"/>
        <c:auto val="1"/>
        <c:lblAlgn val="ctr"/>
        <c:lblOffset val="100"/>
        <c:noMultiLvlLbl val="0"/>
      </c:catAx>
      <c:valAx>
        <c:axId val="185911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1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[таблица.xlsx]Лист2!$B$68:$D$68</c:f>
              <c:numCache>
                <c:formatCode>0%</c:formatCode>
                <c:ptCount val="3"/>
                <c:pt idx="0">
                  <c:v>0.28999999999999998</c:v>
                </c:pt>
                <c:pt idx="1">
                  <c:v>0.77</c:v>
                </c:pt>
                <c:pt idx="2">
                  <c:v>0.59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457024"/>
        <c:axId val="247802496"/>
      </c:lineChart>
      <c:catAx>
        <c:axId val="241457024"/>
        <c:scaling>
          <c:orientation val="minMax"/>
        </c:scaling>
        <c:delete val="1"/>
        <c:axPos val="b"/>
        <c:majorTickMark val="out"/>
        <c:minorTickMark val="none"/>
        <c:tickLblPos val="nextTo"/>
        <c:crossAx val="247802496"/>
        <c:crosses val="autoZero"/>
        <c:auto val="1"/>
        <c:lblAlgn val="ctr"/>
        <c:lblOffset val="100"/>
        <c:noMultiLvlLbl val="0"/>
      </c:catAx>
      <c:valAx>
        <c:axId val="247802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1457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[таблица.xlsx]Лист2!$B$67:$D$67</c:f>
              <c:numCache>
                <c:formatCode>0%</c:formatCode>
                <c:ptCount val="3"/>
                <c:pt idx="0">
                  <c:v>0.76</c:v>
                </c:pt>
                <c:pt idx="1">
                  <c:v>0.92</c:v>
                </c:pt>
                <c:pt idx="2">
                  <c:v>0.88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93152"/>
        <c:axId val="161795456"/>
      </c:lineChart>
      <c:catAx>
        <c:axId val="161793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61795456"/>
        <c:crosses val="autoZero"/>
        <c:auto val="1"/>
        <c:lblAlgn val="ctr"/>
        <c:lblOffset val="100"/>
        <c:noMultiLvlLbl val="0"/>
      </c:catAx>
      <c:valAx>
        <c:axId val="161795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17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[таблица.xlsx]Лист2!$B$68:$D$68</c:f>
              <c:numCache>
                <c:formatCode>0%</c:formatCode>
                <c:ptCount val="3"/>
                <c:pt idx="0">
                  <c:v>0.28999999999999998</c:v>
                </c:pt>
                <c:pt idx="1">
                  <c:v>0.77</c:v>
                </c:pt>
                <c:pt idx="2">
                  <c:v>0.59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61408"/>
        <c:axId val="162164096"/>
      </c:lineChart>
      <c:catAx>
        <c:axId val="162161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62164096"/>
        <c:crosses val="autoZero"/>
        <c:auto val="1"/>
        <c:lblAlgn val="ctr"/>
        <c:lblOffset val="100"/>
        <c:noMultiLvlLbl val="0"/>
      </c:catAx>
      <c:valAx>
        <c:axId val="162164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216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[таблица.xlsx]Лист2!$B$72:$D$72</c:f>
              <c:numCache>
                <c:formatCode>0%</c:formatCode>
                <c:ptCount val="3"/>
                <c:pt idx="0">
                  <c:v>1</c:v>
                </c:pt>
                <c:pt idx="1">
                  <c:v>0.94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28032"/>
        <c:axId val="162133120"/>
      </c:lineChart>
      <c:catAx>
        <c:axId val="153628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62133120"/>
        <c:crosses val="autoZero"/>
        <c:auto val="1"/>
        <c:lblAlgn val="ctr"/>
        <c:lblOffset val="100"/>
        <c:noMultiLvlLbl val="0"/>
      </c:catAx>
      <c:valAx>
        <c:axId val="162133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362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[таблица.xlsx]Лист2!$B$73:$D$73</c:f>
              <c:numCache>
                <c:formatCode>0%</c:formatCode>
                <c:ptCount val="3"/>
                <c:pt idx="0">
                  <c:v>0.25</c:v>
                </c:pt>
                <c:pt idx="1">
                  <c:v>0.19</c:v>
                </c:pt>
                <c:pt idx="2">
                  <c:v>0.57999999999999996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58112"/>
        <c:axId val="163005952"/>
      </c:lineChart>
      <c:catAx>
        <c:axId val="162858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3005952"/>
        <c:crosses val="autoZero"/>
        <c:auto val="1"/>
        <c:lblAlgn val="ctr"/>
        <c:lblOffset val="100"/>
        <c:noMultiLvlLbl val="0"/>
      </c:catAx>
      <c:valAx>
        <c:axId val="1630059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2858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[таблица.xlsx]Лист2!$B$72:$D$72</c:f>
              <c:numCache>
                <c:formatCode>0%</c:formatCode>
                <c:ptCount val="3"/>
                <c:pt idx="0">
                  <c:v>1</c:v>
                </c:pt>
                <c:pt idx="1">
                  <c:v>0.94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1712"/>
        <c:axId val="13383936"/>
      </c:lineChart>
      <c:catAx>
        <c:axId val="13171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383936"/>
        <c:crosses val="autoZero"/>
        <c:auto val="1"/>
        <c:lblAlgn val="ctr"/>
        <c:lblOffset val="100"/>
        <c:noMultiLvlLbl val="0"/>
      </c:catAx>
      <c:valAx>
        <c:axId val="13383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7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[таблица.xlsx]Лист2!$B$73:$D$73</c:f>
              <c:numCache>
                <c:formatCode>0%</c:formatCode>
                <c:ptCount val="3"/>
                <c:pt idx="0">
                  <c:v>0.25</c:v>
                </c:pt>
                <c:pt idx="1">
                  <c:v>0.19</c:v>
                </c:pt>
                <c:pt idx="2">
                  <c:v>0.57999999999999996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57696"/>
        <c:axId val="162159616"/>
      </c:lineChart>
      <c:catAx>
        <c:axId val="16215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62159616"/>
        <c:crosses val="autoZero"/>
        <c:auto val="1"/>
        <c:lblAlgn val="ctr"/>
        <c:lblOffset val="100"/>
        <c:noMultiLvlLbl val="0"/>
      </c:catAx>
      <c:valAx>
        <c:axId val="162159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215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'Русс.яз.'!$N$1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'Русс.яз.'!$A$29:$A$47</c:f>
              <c:strCache>
                <c:ptCount val="19"/>
                <c:pt idx="0">
                  <c:v>ФЭИ</c:v>
                </c:pt>
                <c:pt idx="1">
                  <c:v>ИЗФиР</c:v>
                </c:pt>
                <c:pt idx="2">
                  <c:v>ФЛФ</c:v>
                </c:pt>
                <c:pt idx="3">
                  <c:v>ИЯКН СВ РФ</c:v>
                </c:pt>
                <c:pt idx="4">
                  <c:v>ИМИ</c:v>
                </c:pt>
                <c:pt idx="5">
                  <c:v>ЮФ</c:v>
                </c:pt>
                <c:pt idx="6">
                  <c:v>МПТИ</c:v>
                </c:pt>
                <c:pt idx="7">
                  <c:v>МИ</c:v>
                </c:pt>
                <c:pt idx="8">
                  <c:v>ИП</c:v>
                </c:pt>
                <c:pt idx="9">
                  <c:v>ИФ</c:v>
                </c:pt>
                <c:pt idx="10">
                  <c:v>ПИ</c:v>
                </c:pt>
                <c:pt idx="11">
                  <c:v>ИЕН</c:v>
                </c:pt>
                <c:pt idx="12">
                  <c:v>НТИ</c:v>
                </c:pt>
                <c:pt idx="13">
                  <c:v>ИФКиС</c:v>
                </c:pt>
                <c:pt idx="14">
                  <c:v>ГИ</c:v>
                </c:pt>
                <c:pt idx="15">
                  <c:v>ФТИ</c:v>
                </c:pt>
                <c:pt idx="16">
                  <c:v>ИТИ</c:v>
                </c:pt>
                <c:pt idx="17">
                  <c:v>ГРФ</c:v>
                </c:pt>
                <c:pt idx="18">
                  <c:v>АДФ</c:v>
                </c:pt>
              </c:strCache>
            </c:strRef>
          </c:cat>
          <c:val>
            <c:numRef>
              <c:f>'Русс.яз.'!$N$29:$N$47</c:f>
              <c:numCache>
                <c:formatCode>0%</c:formatCode>
                <c:ptCount val="19"/>
                <c:pt idx="0">
                  <c:v>0.92452830188679247</c:v>
                </c:pt>
                <c:pt idx="1">
                  <c:v>0.90265486725663713</c:v>
                </c:pt>
                <c:pt idx="2">
                  <c:v>0.89411764705882357</c:v>
                </c:pt>
                <c:pt idx="3">
                  <c:v>0.84530386740331487</c:v>
                </c:pt>
                <c:pt idx="4">
                  <c:v>0.80681818181818177</c:v>
                </c:pt>
                <c:pt idx="5">
                  <c:v>0.80263157894736847</c:v>
                </c:pt>
                <c:pt idx="6">
                  <c:v>0.8</c:v>
                </c:pt>
                <c:pt idx="7">
                  <c:v>0.76229508196721307</c:v>
                </c:pt>
                <c:pt idx="8">
                  <c:v>0.7592592592592593</c:v>
                </c:pt>
                <c:pt idx="9">
                  <c:v>0.75555555555555554</c:v>
                </c:pt>
                <c:pt idx="10">
                  <c:v>0.75</c:v>
                </c:pt>
                <c:pt idx="11">
                  <c:v>0.7142857142857143</c:v>
                </c:pt>
                <c:pt idx="12">
                  <c:v>0.69565217391304346</c:v>
                </c:pt>
                <c:pt idx="13">
                  <c:v>0.62195121951219512</c:v>
                </c:pt>
                <c:pt idx="14">
                  <c:v>0.5625</c:v>
                </c:pt>
                <c:pt idx="15">
                  <c:v>0.51219512195121952</c:v>
                </c:pt>
                <c:pt idx="16">
                  <c:v>0.50666666666666671</c:v>
                </c:pt>
                <c:pt idx="17">
                  <c:v>0.375</c:v>
                </c:pt>
                <c:pt idx="18">
                  <c:v>0.23076923076923078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59-41E0-AB0B-FD1A3B23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239168"/>
        <c:axId val="137253248"/>
      </c:barChart>
      <c:catAx>
        <c:axId val="1372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253248"/>
        <c:crosses val="autoZero"/>
        <c:auto val="1"/>
        <c:lblAlgn val="ctr"/>
        <c:lblOffset val="100"/>
        <c:noMultiLvlLbl val="0"/>
      </c:catAx>
      <c:valAx>
        <c:axId val="1372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2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99999999999999E-2"/>
          <c:y val="0.14175706297582366"/>
          <c:w val="0.93055555555555558"/>
          <c:h val="0.60481374951254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0D-4E5A-A822-1C14F360BC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0D-4E5A-A822-1C14F360BC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0D-4E5A-A822-1C14F360BC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0D-4E5A-A822-1C14F360BC4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'[Отчет Результаты ДТ(от 01.10.21).xlsx]Мат.'!$I$2:$L$2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'[Отчет Результаты ДТ(от 01.10.21).xlsx]Мат.'!$I$18:$L$18</c:f>
              <c:numCache>
                <c:formatCode>0%</c:formatCode>
                <c:ptCount val="4"/>
                <c:pt idx="0">
                  <c:v>0.38542581211589111</c:v>
                </c:pt>
                <c:pt idx="1">
                  <c:v>0.2923617208077261</c:v>
                </c:pt>
                <c:pt idx="2">
                  <c:v>0.23617208077260754</c:v>
                </c:pt>
                <c:pt idx="3">
                  <c:v>8.6040386303775238E-2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0D-4E5A-A822-1C14F360BC4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04.10.21).xlsx]Мат.'!$M$1</c:f>
              <c:strCache>
                <c:ptCount val="1"/>
                <c:pt idx="0">
                  <c:v>Абсолютная успеваемость, в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04.10.21).xlsx]Мат.'!$A$3:$A$17</c:f>
              <c:strCache>
                <c:ptCount val="15"/>
                <c:pt idx="0">
                  <c:v>ЧФ</c:v>
                </c:pt>
                <c:pt idx="1">
                  <c:v>НТИ</c:v>
                </c:pt>
                <c:pt idx="2">
                  <c:v>МПТИ</c:v>
                </c:pt>
                <c:pt idx="3">
                  <c:v>ФТИ</c:v>
                </c:pt>
                <c:pt idx="4">
                  <c:v>ФЛФ</c:v>
                </c:pt>
                <c:pt idx="5">
                  <c:v>ПИ</c:v>
                </c:pt>
                <c:pt idx="6">
                  <c:v>МИ</c:v>
                </c:pt>
                <c:pt idx="7">
                  <c:v>ИФ</c:v>
                </c:pt>
                <c:pt idx="8">
                  <c:v>ИТИ</c:v>
                </c:pt>
                <c:pt idx="9">
                  <c:v>ИП</c:v>
                </c:pt>
                <c:pt idx="10">
                  <c:v>ИМИ</c:v>
                </c:pt>
                <c:pt idx="11">
                  <c:v>ИЕН</c:v>
                </c:pt>
                <c:pt idx="12">
                  <c:v>ГРФ</c:v>
                </c:pt>
                <c:pt idx="13">
                  <c:v>ГИ</c:v>
                </c:pt>
                <c:pt idx="14">
                  <c:v>АДФ</c:v>
                </c:pt>
              </c:strCache>
            </c:strRef>
          </c:cat>
          <c:val>
            <c:numRef>
              <c:f>'[Отчет Результаты ДТ(от 04.10.21).xlsx]Мат.'!$M$3:$M$17</c:f>
              <c:numCache>
                <c:formatCode>0%</c:formatCode>
                <c:ptCount val="15"/>
                <c:pt idx="0">
                  <c:v>0.77272727272727271</c:v>
                </c:pt>
                <c:pt idx="1">
                  <c:v>0.95714285714285718</c:v>
                </c:pt>
                <c:pt idx="2">
                  <c:v>0.95121951219512191</c:v>
                </c:pt>
                <c:pt idx="3">
                  <c:v>0.95161290322580649</c:v>
                </c:pt>
                <c:pt idx="4">
                  <c:v>0.66666666666666663</c:v>
                </c:pt>
                <c:pt idx="5">
                  <c:v>1</c:v>
                </c:pt>
                <c:pt idx="6">
                  <c:v>0.967741935483871</c:v>
                </c:pt>
                <c:pt idx="7">
                  <c:v>0.8</c:v>
                </c:pt>
                <c:pt idx="8">
                  <c:v>0.92817679558011046</c:v>
                </c:pt>
                <c:pt idx="9">
                  <c:v>1</c:v>
                </c:pt>
                <c:pt idx="10">
                  <c:v>0.98203592814371254</c:v>
                </c:pt>
                <c:pt idx="11">
                  <c:v>0.89622641509433965</c:v>
                </c:pt>
                <c:pt idx="12">
                  <c:v>0.93333333333333335</c:v>
                </c:pt>
                <c:pt idx="13">
                  <c:v>0.89215686274509809</c:v>
                </c:pt>
                <c:pt idx="14">
                  <c:v>0.7142857142857143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31-4B2A-A2C9-AD106232CA04}"/>
            </c:ext>
          </c:extLst>
        </c:ser>
        <c:ser>
          <c:idx val="1"/>
          <c:order val="1"/>
          <c:tx>
            <c:strRef>
              <c:f>'[Отчет Результаты ДТ(от 04.10.21).xlsx]Мат.'!$N$1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0903977911851928E-3"/>
                  <c:y val="8.997913475969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F4-439E-86C7-947048B706D6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04.10.21).xlsx]Мат.'!$A$3:$A$17</c:f>
              <c:strCache>
                <c:ptCount val="15"/>
                <c:pt idx="0">
                  <c:v>ЧФ</c:v>
                </c:pt>
                <c:pt idx="1">
                  <c:v>НТИ</c:v>
                </c:pt>
                <c:pt idx="2">
                  <c:v>МПТИ</c:v>
                </c:pt>
                <c:pt idx="3">
                  <c:v>ФТИ</c:v>
                </c:pt>
                <c:pt idx="4">
                  <c:v>ФЛФ</c:v>
                </c:pt>
                <c:pt idx="5">
                  <c:v>ПИ</c:v>
                </c:pt>
                <c:pt idx="6">
                  <c:v>МИ</c:v>
                </c:pt>
                <c:pt idx="7">
                  <c:v>ИФ</c:v>
                </c:pt>
                <c:pt idx="8">
                  <c:v>ИТИ</c:v>
                </c:pt>
                <c:pt idx="9">
                  <c:v>ИП</c:v>
                </c:pt>
                <c:pt idx="10">
                  <c:v>ИМИ</c:v>
                </c:pt>
                <c:pt idx="11">
                  <c:v>ИЕН</c:v>
                </c:pt>
                <c:pt idx="12">
                  <c:v>ГРФ</c:v>
                </c:pt>
                <c:pt idx="13">
                  <c:v>ГИ</c:v>
                </c:pt>
                <c:pt idx="14">
                  <c:v>АДФ</c:v>
                </c:pt>
              </c:strCache>
            </c:strRef>
          </c:cat>
          <c:val>
            <c:numRef>
              <c:f>'[Отчет Результаты ДТ(от 04.10.21).xlsx]Мат.'!$N$3:$N$17</c:f>
              <c:numCache>
                <c:formatCode>0%</c:formatCode>
                <c:ptCount val="15"/>
                <c:pt idx="0">
                  <c:v>0.45454545454545453</c:v>
                </c:pt>
                <c:pt idx="1">
                  <c:v>0.74285714285714288</c:v>
                </c:pt>
                <c:pt idx="2">
                  <c:v>0.63414634146341464</c:v>
                </c:pt>
                <c:pt idx="3">
                  <c:v>0.81451612903225812</c:v>
                </c:pt>
                <c:pt idx="4">
                  <c:v>0</c:v>
                </c:pt>
                <c:pt idx="5">
                  <c:v>1</c:v>
                </c:pt>
                <c:pt idx="6">
                  <c:v>0.70967741935483875</c:v>
                </c:pt>
                <c:pt idx="7">
                  <c:v>0.35</c:v>
                </c:pt>
                <c:pt idx="8">
                  <c:v>0.71823204419889508</c:v>
                </c:pt>
                <c:pt idx="9">
                  <c:v>0.7142857142857143</c:v>
                </c:pt>
                <c:pt idx="10">
                  <c:v>0.85029940119760483</c:v>
                </c:pt>
                <c:pt idx="11">
                  <c:v>0.64150943396226412</c:v>
                </c:pt>
                <c:pt idx="12">
                  <c:v>0.57499999999999996</c:v>
                </c:pt>
                <c:pt idx="13">
                  <c:v>0.69607843137254899</c:v>
                </c:pt>
                <c:pt idx="14">
                  <c:v>0.37755102040816324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31-4B2A-A2C9-AD106232C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949440"/>
        <c:axId val="213959424"/>
      </c:barChart>
      <c:catAx>
        <c:axId val="2139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959424"/>
        <c:crosses val="autoZero"/>
        <c:auto val="1"/>
        <c:lblAlgn val="ctr"/>
        <c:lblOffset val="100"/>
        <c:noMultiLvlLbl val="0"/>
      </c:catAx>
      <c:valAx>
        <c:axId val="213959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94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Результаты ДТ(от 04.10.21).xlsx]Мат.'!$L$23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Результаты ДТ(от 04.10.21).xlsx]Мат.'!$A$43:$A$55</c:f>
              <c:strCache>
                <c:ptCount val="13"/>
                <c:pt idx="0">
                  <c:v>ФЛФ</c:v>
                </c:pt>
                <c:pt idx="1">
                  <c:v>АДФ</c:v>
                </c:pt>
                <c:pt idx="2">
                  <c:v>ЧФ</c:v>
                </c:pt>
                <c:pt idx="3">
                  <c:v>ИФ</c:v>
                </c:pt>
                <c:pt idx="4">
                  <c:v>ГИ</c:v>
                </c:pt>
                <c:pt idx="5">
                  <c:v>ИЕН</c:v>
                </c:pt>
                <c:pt idx="6">
                  <c:v>ИТИ</c:v>
                </c:pt>
                <c:pt idx="7">
                  <c:v>ГРФ</c:v>
                </c:pt>
                <c:pt idx="8">
                  <c:v>МПТИ</c:v>
                </c:pt>
                <c:pt idx="9">
                  <c:v>ФТИ</c:v>
                </c:pt>
                <c:pt idx="10">
                  <c:v>НТИ</c:v>
                </c:pt>
                <c:pt idx="11">
                  <c:v>МИ</c:v>
                </c:pt>
                <c:pt idx="12">
                  <c:v>ИМИ</c:v>
                </c:pt>
              </c:strCache>
            </c:strRef>
          </c:cat>
          <c:val>
            <c:numRef>
              <c:f>'[Отчет Результаты ДТ(от 04.10.21).xlsx]Мат.'!$L$43:$L$55</c:f>
              <c:numCache>
                <c:formatCode>0%</c:formatCode>
                <c:ptCount val="13"/>
                <c:pt idx="0">
                  <c:v>0.33333333333333331</c:v>
                </c:pt>
                <c:pt idx="1">
                  <c:v>0.2857142857142857</c:v>
                </c:pt>
                <c:pt idx="2">
                  <c:v>0.22727272727272727</c:v>
                </c:pt>
                <c:pt idx="3">
                  <c:v>0.2</c:v>
                </c:pt>
                <c:pt idx="4">
                  <c:v>0.10784313725490197</c:v>
                </c:pt>
                <c:pt idx="5">
                  <c:v>0.10377358490566038</c:v>
                </c:pt>
                <c:pt idx="6">
                  <c:v>7.18232044198895E-2</c:v>
                </c:pt>
                <c:pt idx="7">
                  <c:v>6.6666666666666666E-2</c:v>
                </c:pt>
                <c:pt idx="8">
                  <c:v>4.878048780487805E-2</c:v>
                </c:pt>
                <c:pt idx="9">
                  <c:v>4.8387096774193547E-2</c:v>
                </c:pt>
                <c:pt idx="10">
                  <c:v>4.2857142857142858E-2</c:v>
                </c:pt>
                <c:pt idx="11">
                  <c:v>3.2258064516129031E-2</c:v>
                </c:pt>
                <c:pt idx="12">
                  <c:v>1.7964071856287425E-2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D1-4738-A18D-FFCC95EC7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984384"/>
        <c:axId val="213985920"/>
      </c:barChart>
      <c:catAx>
        <c:axId val="21398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985920"/>
        <c:crosses val="autoZero"/>
        <c:auto val="1"/>
        <c:lblAlgn val="ctr"/>
        <c:lblOffset val="100"/>
        <c:noMultiLvlLbl val="0"/>
      </c:catAx>
      <c:valAx>
        <c:axId val="21398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98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42725526870504"/>
          <c:y val="0.86570978997617909"/>
          <c:w val="0.32514528435285522"/>
          <c:h val="0.10831513503877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Мат.!$N$1</c:f>
              <c:strCache>
                <c:ptCount val="1"/>
                <c:pt idx="0">
                  <c:v>Качественная успеваемость, в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Мат.!$A$24:$A$37</c:f>
              <c:strCache>
                <c:ptCount val="14"/>
                <c:pt idx="0">
                  <c:v>ПИ</c:v>
                </c:pt>
                <c:pt idx="1">
                  <c:v>ИМИ</c:v>
                </c:pt>
                <c:pt idx="2">
                  <c:v>ФТИ</c:v>
                </c:pt>
                <c:pt idx="3">
                  <c:v>НТИ</c:v>
                </c:pt>
                <c:pt idx="4">
                  <c:v>ИТИ</c:v>
                </c:pt>
                <c:pt idx="5">
                  <c:v>ИП</c:v>
                </c:pt>
                <c:pt idx="6">
                  <c:v>МИ</c:v>
                </c:pt>
                <c:pt idx="7">
                  <c:v>ГИ</c:v>
                </c:pt>
                <c:pt idx="8">
                  <c:v>ИЕН</c:v>
                </c:pt>
                <c:pt idx="9">
                  <c:v>МПТИ</c:v>
                </c:pt>
                <c:pt idx="10">
                  <c:v>ГРФ</c:v>
                </c:pt>
                <c:pt idx="11">
                  <c:v>ЧФ</c:v>
                </c:pt>
                <c:pt idx="12">
                  <c:v>АДФ</c:v>
                </c:pt>
                <c:pt idx="13">
                  <c:v>ИФ</c:v>
                </c:pt>
              </c:strCache>
            </c:strRef>
          </c:cat>
          <c:val>
            <c:numRef>
              <c:f>Мат.!$N$24:$N$37</c:f>
              <c:numCache>
                <c:formatCode>0%</c:formatCode>
                <c:ptCount val="14"/>
                <c:pt idx="0">
                  <c:v>1</c:v>
                </c:pt>
                <c:pt idx="1">
                  <c:v>0.85029940119760483</c:v>
                </c:pt>
                <c:pt idx="2">
                  <c:v>0.81451612903225812</c:v>
                </c:pt>
                <c:pt idx="3">
                  <c:v>0.74285714285714288</c:v>
                </c:pt>
                <c:pt idx="4">
                  <c:v>0.71823204419889508</c:v>
                </c:pt>
                <c:pt idx="5">
                  <c:v>0.7142857142857143</c:v>
                </c:pt>
                <c:pt idx="6">
                  <c:v>0.70967741935483875</c:v>
                </c:pt>
                <c:pt idx="7">
                  <c:v>0.69607843137254899</c:v>
                </c:pt>
                <c:pt idx="8">
                  <c:v>0.64150943396226412</c:v>
                </c:pt>
                <c:pt idx="9">
                  <c:v>0.63414634146341464</c:v>
                </c:pt>
                <c:pt idx="10">
                  <c:v>0.57499999999999996</c:v>
                </c:pt>
                <c:pt idx="11">
                  <c:v>0.45454545454545453</c:v>
                </c:pt>
                <c:pt idx="12">
                  <c:v>0.37755102040816324</c:v>
                </c:pt>
                <c:pt idx="13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5B-41D4-B660-F19095AD9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027264"/>
        <c:axId val="214029056"/>
      </c:barChart>
      <c:catAx>
        <c:axId val="2140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4029056"/>
        <c:crosses val="autoZero"/>
        <c:auto val="1"/>
        <c:lblAlgn val="ctr"/>
        <c:lblOffset val="100"/>
        <c:noMultiLvlLbl val="0"/>
      </c:catAx>
      <c:valAx>
        <c:axId val="21402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402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4B40D-7606-44A5-98BE-81580832744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10F3F-D2AB-450C-A6D5-8836ACB07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7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7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3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4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4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5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5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0F3F-D2AB-450C-A6D5-8836ACB079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4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0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1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4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2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8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1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445D-BCB9-45B1-BB4B-2FF2BE324EF6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B3CF-A0AD-44E9-98F4-DA88CEB81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10" Type="http://schemas.openxmlformats.org/officeDocument/2006/relationships/chart" Target="../charts/chart30.xml"/><Relationship Id="rId4" Type="http://schemas.openxmlformats.org/officeDocument/2006/relationships/chart" Target="../charts/chart24.xml"/><Relationship Id="rId9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3" b="2600"/>
          <a:stretch/>
        </p:blipFill>
        <p:spPr>
          <a:xfrm>
            <a:off x="8663608" y="4158270"/>
            <a:ext cx="3528392" cy="269973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3161AC3-5E3B-4806-A3AF-934A4316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810" y="2153652"/>
            <a:ext cx="9144000" cy="13836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диагностического тестирования студентов первого курса в 2021 году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459" y="411811"/>
            <a:ext cx="9750932" cy="772107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ФЕДЕРАЛЬНЫЙ УНИВЕРСИТЕТ ИМЕНИ М.К. АММОСОВА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институт (филиал) СВФУ в г. Нерюнгри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3" y="156534"/>
            <a:ext cx="1551925" cy="1452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6399" y="6316579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Нерюнгри 2021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0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630" y="462856"/>
            <a:ext cx="10515600" cy="6781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06361"/>
              </p:ext>
            </p:extLst>
          </p:nvPr>
        </p:nvGraphicFramePr>
        <p:xfrm>
          <a:off x="575730" y="1736990"/>
          <a:ext cx="11260672" cy="2106876"/>
        </p:xfrm>
        <a:graphic>
          <a:graphicData uri="http://schemas.openxmlformats.org/drawingml/2006/table">
            <a:tbl>
              <a:tblPr/>
              <a:tblGrid>
                <a:gridCol w="1407584"/>
                <a:gridCol w="1407584"/>
                <a:gridCol w="1407584"/>
                <a:gridCol w="1407584"/>
                <a:gridCol w="1407584"/>
                <a:gridCol w="1407584"/>
                <a:gridCol w="1407584"/>
                <a:gridCol w="1407584"/>
              </a:tblGrid>
              <a:tr h="7022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2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Б-ПО-21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2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4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430" y="22589"/>
            <a:ext cx="10515600" cy="6781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63804061"/>
              </p:ext>
            </p:extLst>
          </p:nvPr>
        </p:nvGraphicFramePr>
        <p:xfrm>
          <a:off x="319124" y="972458"/>
          <a:ext cx="506412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74069558"/>
              </p:ext>
            </p:extLst>
          </p:nvPr>
        </p:nvGraphicFramePr>
        <p:xfrm>
          <a:off x="5547744" y="972458"/>
          <a:ext cx="6209665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18094071"/>
              </p:ext>
            </p:extLst>
          </p:nvPr>
        </p:nvGraphicFramePr>
        <p:xfrm>
          <a:off x="5547744" y="3884024"/>
          <a:ext cx="6209665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35418839"/>
              </p:ext>
            </p:extLst>
          </p:nvPr>
        </p:nvGraphicFramePr>
        <p:xfrm>
          <a:off x="180475" y="3884024"/>
          <a:ext cx="5202774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001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35" y="266192"/>
            <a:ext cx="10515600" cy="7517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18889"/>
              </p:ext>
            </p:extLst>
          </p:nvPr>
        </p:nvGraphicFramePr>
        <p:xfrm>
          <a:off x="541863" y="1913468"/>
          <a:ext cx="11209872" cy="2184399"/>
        </p:xfrm>
        <a:graphic>
          <a:graphicData uri="http://schemas.openxmlformats.org/drawingml/2006/table">
            <a:tbl>
              <a:tblPr/>
              <a:tblGrid>
                <a:gridCol w="1401234"/>
                <a:gridCol w="1401234"/>
                <a:gridCol w="1401234"/>
                <a:gridCol w="1401234"/>
                <a:gridCol w="1401234"/>
                <a:gridCol w="1401234"/>
                <a:gridCol w="1401234"/>
                <a:gridCol w="1401234"/>
              </a:tblGrid>
              <a:tr h="7281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Б-ЗФ-21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5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401" y="12192"/>
            <a:ext cx="10515600" cy="75171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30272110"/>
              </p:ext>
            </p:extLst>
          </p:nvPr>
        </p:nvGraphicFramePr>
        <p:xfrm>
          <a:off x="563706" y="1088571"/>
          <a:ext cx="4938431" cy="221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1960769"/>
              </p:ext>
            </p:extLst>
          </p:nvPr>
        </p:nvGraphicFramePr>
        <p:xfrm>
          <a:off x="5860637" y="1088571"/>
          <a:ext cx="5908412" cy="257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4060588"/>
              </p:ext>
            </p:extLst>
          </p:nvPr>
        </p:nvGraphicFramePr>
        <p:xfrm>
          <a:off x="5860638" y="3905975"/>
          <a:ext cx="5908412" cy="250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55294248"/>
              </p:ext>
            </p:extLst>
          </p:nvPr>
        </p:nvGraphicFramePr>
        <p:xfrm>
          <a:off x="421105" y="3662135"/>
          <a:ext cx="5209674" cy="274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31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267" y="0"/>
            <a:ext cx="10289274" cy="7315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успеваемости по дисциплинам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948550"/>
              </p:ext>
            </p:extLst>
          </p:nvPr>
        </p:nvGraphicFramePr>
        <p:xfrm>
          <a:off x="1303867" y="948267"/>
          <a:ext cx="9330266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843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432" y="0"/>
            <a:ext cx="10515600" cy="6827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ДТ в сравнении с показателями прошлых лет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245350" y="19770725"/>
          <a:ext cx="26670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245350" y="20789900"/>
          <a:ext cx="2686050" cy="104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7273925" y="22475825"/>
          <a:ext cx="2638425" cy="87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264400" y="23380700"/>
          <a:ext cx="268605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97818"/>
              </p:ext>
            </p:extLst>
          </p:nvPr>
        </p:nvGraphicFramePr>
        <p:xfrm>
          <a:off x="677332" y="812800"/>
          <a:ext cx="10955868" cy="5634728"/>
        </p:xfrm>
        <a:graphic>
          <a:graphicData uri="http://schemas.openxmlformats.org/drawingml/2006/table">
            <a:tbl>
              <a:tblPr/>
              <a:tblGrid>
                <a:gridCol w="2345130"/>
                <a:gridCol w="1163614"/>
                <a:gridCol w="1306827"/>
                <a:gridCol w="1306827"/>
                <a:gridCol w="4833470"/>
              </a:tblGrid>
              <a:tr h="4341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31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Абсолютная 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Качественная 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791325" y="12939713"/>
          <a:ext cx="2714625" cy="107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791325" y="14063663"/>
          <a:ext cx="2705100" cy="100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77407"/>
              </p:ext>
            </p:extLst>
          </p:nvPr>
        </p:nvGraphicFramePr>
        <p:xfrm>
          <a:off x="6804553" y="1676399"/>
          <a:ext cx="4760914" cy="235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321149"/>
              </p:ext>
            </p:extLst>
          </p:nvPr>
        </p:nvGraphicFramePr>
        <p:xfrm>
          <a:off x="6826249" y="4097337"/>
          <a:ext cx="4790018" cy="218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3301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87464"/>
              </p:ext>
            </p:extLst>
          </p:nvPr>
        </p:nvGraphicFramePr>
        <p:xfrm>
          <a:off x="643468" y="406401"/>
          <a:ext cx="11091332" cy="6009535"/>
        </p:xfrm>
        <a:graphic>
          <a:graphicData uri="http://schemas.openxmlformats.org/drawingml/2006/table">
            <a:tbl>
              <a:tblPr/>
              <a:tblGrid>
                <a:gridCol w="2252132"/>
                <a:gridCol w="1337733"/>
                <a:gridCol w="1303867"/>
                <a:gridCol w="1490133"/>
                <a:gridCol w="4707467"/>
              </a:tblGrid>
              <a:tr h="5165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Абсолютная 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5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Качественная 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6810375" y="15797213"/>
          <a:ext cx="2695575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810375" y="16740188"/>
          <a:ext cx="2695575" cy="94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182642"/>
              </p:ext>
            </p:extLst>
          </p:nvPr>
        </p:nvGraphicFramePr>
        <p:xfrm>
          <a:off x="7051145" y="1447799"/>
          <a:ext cx="4649787" cy="239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346931"/>
              </p:ext>
            </p:extLst>
          </p:nvPr>
        </p:nvGraphicFramePr>
        <p:xfrm>
          <a:off x="7034211" y="3843867"/>
          <a:ext cx="4632856" cy="25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945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2852"/>
              </p:ext>
            </p:extLst>
          </p:nvPr>
        </p:nvGraphicFramePr>
        <p:xfrm>
          <a:off x="474134" y="491069"/>
          <a:ext cx="11413066" cy="6031779"/>
        </p:xfrm>
        <a:graphic>
          <a:graphicData uri="http://schemas.openxmlformats.org/drawingml/2006/table">
            <a:tbl>
              <a:tblPr/>
              <a:tblGrid>
                <a:gridCol w="2269066"/>
                <a:gridCol w="1032933"/>
                <a:gridCol w="1113333"/>
                <a:gridCol w="1037201"/>
                <a:gridCol w="5960533"/>
              </a:tblGrid>
              <a:tr h="5281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68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Абсолютная 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26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Качественная 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6800850" y="19197638"/>
          <a:ext cx="2695575" cy="98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6848475" y="18321338"/>
          <a:ext cx="2647950" cy="85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26997"/>
              </p:ext>
            </p:extLst>
          </p:nvPr>
        </p:nvGraphicFramePr>
        <p:xfrm>
          <a:off x="5923491" y="1544108"/>
          <a:ext cx="5929841" cy="224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901921"/>
              </p:ext>
            </p:extLst>
          </p:nvPr>
        </p:nvGraphicFramePr>
        <p:xfrm>
          <a:off x="5916612" y="3818995"/>
          <a:ext cx="6004455" cy="268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0510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92766"/>
              </p:ext>
            </p:extLst>
          </p:nvPr>
        </p:nvGraphicFramePr>
        <p:xfrm>
          <a:off x="474132" y="457202"/>
          <a:ext cx="11362268" cy="6005645"/>
        </p:xfrm>
        <a:graphic>
          <a:graphicData uri="http://schemas.openxmlformats.org/drawingml/2006/table">
            <a:tbl>
              <a:tblPr/>
              <a:tblGrid>
                <a:gridCol w="2269068"/>
                <a:gridCol w="1202267"/>
                <a:gridCol w="1388533"/>
                <a:gridCol w="1320800"/>
                <a:gridCol w="5181600"/>
              </a:tblGrid>
              <a:tr h="4696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Обществознание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Абсолютная 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успеваемость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67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Качественная успеваемость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6800850" y="20683538"/>
          <a:ext cx="2695575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6800850" y="21702713"/>
          <a:ext cx="2714625" cy="108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455767"/>
              </p:ext>
            </p:extLst>
          </p:nvPr>
        </p:nvGraphicFramePr>
        <p:xfrm>
          <a:off x="6661678" y="1392767"/>
          <a:ext cx="5140855" cy="238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251448"/>
              </p:ext>
            </p:extLst>
          </p:nvPr>
        </p:nvGraphicFramePr>
        <p:xfrm>
          <a:off x="6635221" y="3783541"/>
          <a:ext cx="5184246" cy="258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131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6810375" y="23521988"/>
          <a:ext cx="2686050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6800850" y="24388763"/>
          <a:ext cx="27051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282224"/>
              </p:ext>
            </p:extLst>
          </p:nvPr>
        </p:nvGraphicFramePr>
        <p:xfrm>
          <a:off x="6801908" y="1507066"/>
          <a:ext cx="4645025" cy="223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567209"/>
              </p:ext>
            </p:extLst>
          </p:nvPr>
        </p:nvGraphicFramePr>
        <p:xfrm>
          <a:off x="6809317" y="3780367"/>
          <a:ext cx="4671484" cy="251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61767"/>
              </p:ext>
            </p:extLst>
          </p:nvPr>
        </p:nvGraphicFramePr>
        <p:xfrm>
          <a:off x="508000" y="491069"/>
          <a:ext cx="10989733" cy="5886849"/>
        </p:xfrm>
        <a:graphic>
          <a:graphicData uri="http://schemas.openxmlformats.org/drawingml/2006/table">
            <a:tbl>
              <a:tblPr/>
              <a:tblGrid>
                <a:gridCol w="2370667"/>
                <a:gridCol w="1253066"/>
                <a:gridCol w="1388534"/>
                <a:gridCol w="1270000"/>
                <a:gridCol w="4707466"/>
              </a:tblGrid>
              <a:tr h="5133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Успеваемость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Английский </a:t>
                      </a:r>
                      <a:r>
                        <a:rPr lang="ru-RU" sz="3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80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Абсолютная успеваемость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Качественная успеваемость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55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" y="0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Диагностическом тестировании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3" y="1034065"/>
            <a:ext cx="8083295" cy="5386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образования СВФУ (ВСОКО)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проводится с целью получения объективной информации о результатах подготовки обучающихся и анализа соответствия уровня их требованиям ФГОС ВО 3++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диагностического тестирования: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уровень подготовки студентов первого курса по дисциплинам образовательных программ среднего общего образования и готовности к продолжению обучения в университете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teststud.s-vfu.ru</a:t>
            </a: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 по 23 сентября 2021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37453" y="1034065"/>
            <a:ext cx="2598057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«Обществознание»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язык»</a:t>
            </a:r>
          </a:p>
        </p:txBody>
      </p:sp>
    </p:spTree>
    <p:extLst>
      <p:ext uri="{BB962C8B-B14F-4D97-AF65-F5344CB8AC3E}">
        <p14:creationId xmlns:p14="http://schemas.microsoft.com/office/powerpoint/2010/main" val="199460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88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постановления: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798" y="1172527"/>
            <a:ext cx="10532533" cy="4985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 принять к сведению.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Зав. кафедрами: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обсудить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диагностического тестирования;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довести до сведения педагогических работников результаты ежегодного диагностического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нацелить профессорско-преподавательский состав на устранение пробелов в знаниях курса школьной подготовки первокурсников, учитывая степень затруднения каждого из первокурсников в выполнении заданий ДТ;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и координировать дополнительные занятия для студентов, показавших низкие результаты по диагностическому тестированию.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9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6915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студентов 1 курса в ДТ-21 по учебным подразделениям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7119479"/>
              </p:ext>
            </p:extLst>
          </p:nvPr>
        </p:nvGraphicFramePr>
        <p:xfrm>
          <a:off x="108138" y="1499010"/>
          <a:ext cx="11935968" cy="434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69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834" y="252589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1376" y="6630253"/>
            <a:ext cx="2510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*ОВ - Отчислен в связи с окончанием ВУЗа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7931" y="37269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45468"/>
              </p:ext>
            </p:extLst>
          </p:nvPr>
        </p:nvGraphicFramePr>
        <p:xfrm>
          <a:off x="762000" y="1236131"/>
          <a:ext cx="10668000" cy="3928536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654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Б-ЗФ-21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Б-ОФ-21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Б-ПО-21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Б-ПГС-21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368" y="-1411"/>
            <a:ext cx="10515600" cy="6857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1376" y="6630253"/>
            <a:ext cx="2510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*ОВ - Отчислен в связи с окончанием ВУЗа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15441898"/>
              </p:ext>
            </p:extLst>
          </p:nvPr>
        </p:nvGraphicFramePr>
        <p:xfrm>
          <a:off x="431438" y="1011448"/>
          <a:ext cx="4854555" cy="228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7931" y="37269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34340986"/>
              </p:ext>
            </p:extLst>
          </p:nvPr>
        </p:nvGraphicFramePr>
        <p:xfrm>
          <a:off x="146302" y="3726956"/>
          <a:ext cx="5424827" cy="288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931" y="7203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04801772"/>
              </p:ext>
            </p:extLst>
          </p:nvPr>
        </p:nvGraphicFramePr>
        <p:xfrm>
          <a:off x="5571129" y="648356"/>
          <a:ext cx="6412323" cy="307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489325"/>
              </p:ext>
            </p:extLst>
          </p:nvPr>
        </p:nvGraphicFramePr>
        <p:xfrm>
          <a:off x="5762757" y="3617406"/>
          <a:ext cx="6091311" cy="299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82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096" y="227385"/>
            <a:ext cx="10515600" cy="7242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31841"/>
              </p:ext>
            </p:extLst>
          </p:nvPr>
        </p:nvGraphicFramePr>
        <p:xfrm>
          <a:off x="694260" y="1151465"/>
          <a:ext cx="10803472" cy="4944534"/>
        </p:xfrm>
        <a:graphic>
          <a:graphicData uri="http://schemas.openxmlformats.org/drawingml/2006/table">
            <a:tbl>
              <a:tblPr/>
              <a:tblGrid>
                <a:gridCol w="1350434"/>
                <a:gridCol w="1350434"/>
                <a:gridCol w="1350434"/>
                <a:gridCol w="1350434"/>
                <a:gridCol w="1350434"/>
                <a:gridCol w="1350434"/>
                <a:gridCol w="1350434"/>
                <a:gridCol w="1350434"/>
              </a:tblGrid>
              <a:tr h="8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Б-ПМ-21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Б-ЭО-21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С-ГД-21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Б-ПГС-21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2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63" y="7251"/>
            <a:ext cx="10515600" cy="7242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99616724"/>
              </p:ext>
            </p:extLst>
          </p:nvPr>
        </p:nvGraphicFramePr>
        <p:xfrm>
          <a:off x="413657" y="1103244"/>
          <a:ext cx="4572000" cy="227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4038847"/>
              </p:ext>
            </p:extLst>
          </p:nvPr>
        </p:nvGraphicFramePr>
        <p:xfrm>
          <a:off x="5420858" y="902368"/>
          <a:ext cx="6209665" cy="285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2981318"/>
              </p:ext>
            </p:extLst>
          </p:nvPr>
        </p:nvGraphicFramePr>
        <p:xfrm>
          <a:off x="264695" y="3635669"/>
          <a:ext cx="5024401" cy="293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0000000-0008-0000-07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440627"/>
              </p:ext>
            </p:extLst>
          </p:nvPr>
        </p:nvGraphicFramePr>
        <p:xfrm>
          <a:off x="5420858" y="3759789"/>
          <a:ext cx="6209665" cy="268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107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216" y="205528"/>
            <a:ext cx="10515600" cy="7173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00097"/>
              </p:ext>
            </p:extLst>
          </p:nvPr>
        </p:nvGraphicFramePr>
        <p:xfrm>
          <a:off x="660400" y="1066797"/>
          <a:ext cx="11023600" cy="5080002"/>
        </p:xfrm>
        <a:graphic>
          <a:graphicData uri="http://schemas.openxmlformats.org/drawingml/2006/table">
            <a:tbl>
              <a:tblPr/>
              <a:tblGrid>
                <a:gridCol w="1377950"/>
                <a:gridCol w="1377950"/>
                <a:gridCol w="1377950"/>
                <a:gridCol w="1377950"/>
                <a:gridCol w="1377950"/>
                <a:gridCol w="1377950"/>
                <a:gridCol w="1377950"/>
                <a:gridCol w="1377950"/>
              </a:tblGrid>
              <a:tr h="846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Б-ПМ-21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Б-ЭО-21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С-ГД-21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Б-ПГС-21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47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" y="36195"/>
            <a:ext cx="10515600" cy="7173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035820"/>
              </p:ext>
            </p:extLst>
          </p:nvPr>
        </p:nvGraphicFramePr>
        <p:xfrm>
          <a:off x="481021" y="1080702"/>
          <a:ext cx="4273859" cy="197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395170"/>
              </p:ext>
            </p:extLst>
          </p:nvPr>
        </p:nvGraphicFramePr>
        <p:xfrm>
          <a:off x="5598296" y="1080702"/>
          <a:ext cx="620966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44202630"/>
              </p:ext>
            </p:extLst>
          </p:nvPr>
        </p:nvGraphicFramePr>
        <p:xfrm>
          <a:off x="5598296" y="4007163"/>
          <a:ext cx="6209665" cy="251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52520575"/>
              </p:ext>
            </p:extLst>
          </p:nvPr>
        </p:nvGraphicFramePr>
        <p:xfrm>
          <a:off x="481021" y="4007163"/>
          <a:ext cx="4983163" cy="235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6187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644</Words>
  <Application>Microsoft Office PowerPoint</Application>
  <PresentationFormat>Произвольный</PresentationFormat>
  <Paragraphs>351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результатах диагностического тестирования студентов первого курса в 2021 году</vt:lpstr>
      <vt:lpstr>О Диагностическом тестировании </vt:lpstr>
      <vt:lpstr>Участие студентов 1 курса в ДТ-21 по учебным подразделениям</vt:lpstr>
      <vt:lpstr>Русский язык</vt:lpstr>
      <vt:lpstr>Русский язык</vt:lpstr>
      <vt:lpstr>Математика </vt:lpstr>
      <vt:lpstr>Математика </vt:lpstr>
      <vt:lpstr>Физика</vt:lpstr>
      <vt:lpstr>Физика</vt:lpstr>
      <vt:lpstr>Обществознание</vt:lpstr>
      <vt:lpstr>Обществознание</vt:lpstr>
      <vt:lpstr>Английский язык</vt:lpstr>
      <vt:lpstr>Английский язык</vt:lpstr>
      <vt:lpstr>Абсолютная и качественная успеваемости по дисциплинам</vt:lpstr>
      <vt:lpstr>Результаты ДТ в сравнении с показателями прошлых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постановления: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Успеваемость студентов с особыми образовательными потребностями по итогам зимней сессии 2018-2019 учебного года</dc:title>
  <dc:creator>Павлова Римма Семеновна</dc:creator>
  <cp:lastModifiedBy>123</cp:lastModifiedBy>
  <cp:revision>86</cp:revision>
  <dcterms:created xsi:type="dcterms:W3CDTF">2019-02-28T06:58:23Z</dcterms:created>
  <dcterms:modified xsi:type="dcterms:W3CDTF">2021-10-27T11:27:48Z</dcterms:modified>
</cp:coreProperties>
</file>