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13"/>
  </p:notesMasterIdLst>
  <p:sldIdLst>
    <p:sldId id="263" r:id="rId2"/>
    <p:sldId id="272" r:id="rId3"/>
    <p:sldId id="264" r:id="rId4"/>
    <p:sldId id="269" r:id="rId5"/>
    <p:sldId id="271" r:id="rId6"/>
    <p:sldId id="270" r:id="rId7"/>
    <p:sldId id="265" r:id="rId8"/>
    <p:sldId id="260" r:id="rId9"/>
    <p:sldId id="262" r:id="rId10"/>
    <p:sldId id="279" r:id="rId11"/>
    <p:sldId id="27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86849" autoAdjust="0"/>
  </p:normalViewPr>
  <p:slideViewPr>
    <p:cSldViewPr snapToGrid="0">
      <p:cViewPr varScale="1">
        <p:scale>
          <a:sx n="100" d="100"/>
          <a:sy n="100" d="100"/>
        </p:scale>
        <p:origin x="8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adreeva\Desktop\&#1103;&#1076;&#1088;&#1077;&#1077;&#1074;&#1072;\&#1086;&#1090;&#1095;&#1077;&#1090;&#1099;\&#1044;&#1058;%202021\&#1090;&#1072;&#1073;&#1083;&#1080;&#1094;&#1072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../embeddings/oleObject11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../embeddings/oleObject1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РЯ!$G$7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РЯ!$A$8:$A$22</c:f>
              <c:strCache>
                <c:ptCount val="15"/>
                <c:pt idx="0">
                  <c:v>ИЕН</c:v>
                </c:pt>
                <c:pt idx="1">
                  <c:v>ИЗФиР</c:v>
                </c:pt>
                <c:pt idx="2">
                  <c:v>ИМИ</c:v>
                </c:pt>
                <c:pt idx="3">
                  <c:v>ИП</c:v>
                </c:pt>
                <c:pt idx="4">
                  <c:v>ИФ</c:v>
                </c:pt>
                <c:pt idx="5">
                  <c:v>ИФКиС</c:v>
                </c:pt>
                <c:pt idx="6">
                  <c:v>ИЯКН СВ РФ</c:v>
                </c:pt>
                <c:pt idx="7">
                  <c:v>МИ</c:v>
                </c:pt>
                <c:pt idx="8">
                  <c:v>МПТИ</c:v>
                </c:pt>
                <c:pt idx="9">
                  <c:v>НТИ</c:v>
                </c:pt>
                <c:pt idx="10">
                  <c:v>ПИ</c:v>
                </c:pt>
                <c:pt idx="11">
                  <c:v>ФЛФ</c:v>
                </c:pt>
                <c:pt idx="12">
                  <c:v>ФТИ</c:v>
                </c:pt>
                <c:pt idx="13">
                  <c:v>ФЭИ</c:v>
                </c:pt>
                <c:pt idx="14">
                  <c:v>ЮФ</c:v>
                </c:pt>
              </c:strCache>
            </c:strRef>
          </c:cat>
          <c:val>
            <c:numRef>
              <c:f>РЯ!$G$8:$G$22</c:f>
              <c:numCache>
                <c:formatCode>0%</c:formatCode>
                <c:ptCount val="15"/>
                <c:pt idx="0">
                  <c:v>0.25806451612903225</c:v>
                </c:pt>
                <c:pt idx="1">
                  <c:v>0.55200000000000005</c:v>
                </c:pt>
                <c:pt idx="2">
                  <c:v>0.45454545454545453</c:v>
                </c:pt>
                <c:pt idx="3">
                  <c:v>0.39784946236559138</c:v>
                </c:pt>
                <c:pt idx="4">
                  <c:v>0.44155844155844154</c:v>
                </c:pt>
                <c:pt idx="5">
                  <c:v>0.28431372549019607</c:v>
                </c:pt>
                <c:pt idx="6">
                  <c:v>0.39779005524861877</c:v>
                </c:pt>
                <c:pt idx="7">
                  <c:v>0.57446808510638303</c:v>
                </c:pt>
                <c:pt idx="8">
                  <c:v>0.6</c:v>
                </c:pt>
                <c:pt idx="9">
                  <c:v>0.48275862068965519</c:v>
                </c:pt>
                <c:pt idx="10">
                  <c:v>0.31360946745562129</c:v>
                </c:pt>
                <c:pt idx="11">
                  <c:v>0.63829787234042556</c:v>
                </c:pt>
                <c:pt idx="12">
                  <c:v>0.30769230769230771</c:v>
                </c:pt>
                <c:pt idx="13">
                  <c:v>0.47761194029850745</c:v>
                </c:pt>
                <c:pt idx="14">
                  <c:v>0.41463414634146339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0F-442A-8BBD-068CFA6A0EA9}"/>
            </c:ext>
          </c:extLst>
        </c:ser>
        <c:ser>
          <c:idx val="1"/>
          <c:order val="1"/>
          <c:tx>
            <c:strRef>
              <c:f>РЯ!$H$7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РЯ!$A$8:$A$22</c:f>
              <c:strCache>
                <c:ptCount val="15"/>
                <c:pt idx="0">
                  <c:v>ИЕН</c:v>
                </c:pt>
                <c:pt idx="1">
                  <c:v>ИЗФиР</c:v>
                </c:pt>
                <c:pt idx="2">
                  <c:v>ИМИ</c:v>
                </c:pt>
                <c:pt idx="3">
                  <c:v>ИП</c:v>
                </c:pt>
                <c:pt idx="4">
                  <c:v>ИФ</c:v>
                </c:pt>
                <c:pt idx="5">
                  <c:v>ИФКиС</c:v>
                </c:pt>
                <c:pt idx="6">
                  <c:v>ИЯКН СВ РФ</c:v>
                </c:pt>
                <c:pt idx="7">
                  <c:v>МИ</c:v>
                </c:pt>
                <c:pt idx="8">
                  <c:v>МПТИ</c:v>
                </c:pt>
                <c:pt idx="9">
                  <c:v>НТИ</c:v>
                </c:pt>
                <c:pt idx="10">
                  <c:v>ПИ</c:v>
                </c:pt>
                <c:pt idx="11">
                  <c:v>ФЛФ</c:v>
                </c:pt>
                <c:pt idx="12">
                  <c:v>ФТИ</c:v>
                </c:pt>
                <c:pt idx="13">
                  <c:v>ФЭИ</c:v>
                </c:pt>
                <c:pt idx="14">
                  <c:v>ЮФ</c:v>
                </c:pt>
              </c:strCache>
            </c:strRef>
          </c:cat>
          <c:val>
            <c:numRef>
              <c:f>РЯ!$H$8:$H$22</c:f>
              <c:numCache>
                <c:formatCode>0%</c:formatCode>
                <c:ptCount val="15"/>
                <c:pt idx="0">
                  <c:v>0.25806451612903225</c:v>
                </c:pt>
                <c:pt idx="1">
                  <c:v>0.312</c:v>
                </c:pt>
                <c:pt idx="2">
                  <c:v>0.27272727272727271</c:v>
                </c:pt>
                <c:pt idx="3">
                  <c:v>0.37634408602150538</c:v>
                </c:pt>
                <c:pt idx="4">
                  <c:v>0.40259740259740262</c:v>
                </c:pt>
                <c:pt idx="5">
                  <c:v>0.3235294117647059</c:v>
                </c:pt>
                <c:pt idx="6">
                  <c:v>0.32044198895027626</c:v>
                </c:pt>
                <c:pt idx="7">
                  <c:v>0.21808510638297873</c:v>
                </c:pt>
                <c:pt idx="8">
                  <c:v>0.2</c:v>
                </c:pt>
                <c:pt idx="9">
                  <c:v>0.27586206896551724</c:v>
                </c:pt>
                <c:pt idx="10">
                  <c:v>0.32544378698224852</c:v>
                </c:pt>
                <c:pt idx="11">
                  <c:v>0.25531914893617019</c:v>
                </c:pt>
                <c:pt idx="12">
                  <c:v>0.30769230769230771</c:v>
                </c:pt>
                <c:pt idx="13">
                  <c:v>0.29850746268656714</c:v>
                </c:pt>
                <c:pt idx="14">
                  <c:v>0.26829268292682928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0F-442A-8BBD-068CFA6A0EA9}"/>
            </c:ext>
          </c:extLst>
        </c:ser>
        <c:ser>
          <c:idx val="2"/>
          <c:order val="2"/>
          <c:tx>
            <c:strRef>
              <c:f>РЯ!$I$7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РЯ!$A$8:$A$22</c:f>
              <c:strCache>
                <c:ptCount val="15"/>
                <c:pt idx="0">
                  <c:v>ИЕН</c:v>
                </c:pt>
                <c:pt idx="1">
                  <c:v>ИЗФиР</c:v>
                </c:pt>
                <c:pt idx="2">
                  <c:v>ИМИ</c:v>
                </c:pt>
                <c:pt idx="3">
                  <c:v>ИП</c:v>
                </c:pt>
                <c:pt idx="4">
                  <c:v>ИФ</c:v>
                </c:pt>
                <c:pt idx="5">
                  <c:v>ИФКиС</c:v>
                </c:pt>
                <c:pt idx="6">
                  <c:v>ИЯКН СВ РФ</c:v>
                </c:pt>
                <c:pt idx="7">
                  <c:v>МИ</c:v>
                </c:pt>
                <c:pt idx="8">
                  <c:v>МПТИ</c:v>
                </c:pt>
                <c:pt idx="9">
                  <c:v>НТИ</c:v>
                </c:pt>
                <c:pt idx="10">
                  <c:v>ПИ</c:v>
                </c:pt>
                <c:pt idx="11">
                  <c:v>ФЛФ</c:v>
                </c:pt>
                <c:pt idx="12">
                  <c:v>ФТИ</c:v>
                </c:pt>
                <c:pt idx="13">
                  <c:v>ФЭИ</c:v>
                </c:pt>
                <c:pt idx="14">
                  <c:v>ЮФ</c:v>
                </c:pt>
              </c:strCache>
            </c:strRef>
          </c:cat>
          <c:val>
            <c:numRef>
              <c:f>РЯ!$I$8:$I$22</c:f>
              <c:numCache>
                <c:formatCode>0%</c:formatCode>
                <c:ptCount val="15"/>
                <c:pt idx="0">
                  <c:v>0.29032258064516131</c:v>
                </c:pt>
                <c:pt idx="1">
                  <c:v>0.12</c:v>
                </c:pt>
                <c:pt idx="2">
                  <c:v>0.21212121212121213</c:v>
                </c:pt>
                <c:pt idx="3">
                  <c:v>0.18279569892473119</c:v>
                </c:pt>
                <c:pt idx="4">
                  <c:v>0.11688311688311688</c:v>
                </c:pt>
                <c:pt idx="5">
                  <c:v>0.26470588235294118</c:v>
                </c:pt>
                <c:pt idx="6">
                  <c:v>0.18232044198895028</c:v>
                </c:pt>
                <c:pt idx="7">
                  <c:v>0.14893617021276595</c:v>
                </c:pt>
                <c:pt idx="8">
                  <c:v>0.2</c:v>
                </c:pt>
                <c:pt idx="9">
                  <c:v>0.17241379310344829</c:v>
                </c:pt>
                <c:pt idx="10">
                  <c:v>0.27218934911242604</c:v>
                </c:pt>
                <c:pt idx="11">
                  <c:v>7.4468085106382975E-2</c:v>
                </c:pt>
                <c:pt idx="12">
                  <c:v>0.38461538461538464</c:v>
                </c:pt>
                <c:pt idx="13">
                  <c:v>0.14925373134328357</c:v>
                </c:pt>
                <c:pt idx="14">
                  <c:v>0.12195121951219512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0F-442A-8BBD-068CFA6A0EA9}"/>
            </c:ext>
          </c:extLst>
        </c:ser>
        <c:ser>
          <c:idx val="3"/>
          <c:order val="3"/>
          <c:tx>
            <c:strRef>
              <c:f>РЯ!$J$7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РЯ!$A$8:$A$22</c:f>
              <c:strCache>
                <c:ptCount val="15"/>
                <c:pt idx="0">
                  <c:v>ИЕН</c:v>
                </c:pt>
                <c:pt idx="1">
                  <c:v>ИЗФиР</c:v>
                </c:pt>
                <c:pt idx="2">
                  <c:v>ИМИ</c:v>
                </c:pt>
                <c:pt idx="3">
                  <c:v>ИП</c:v>
                </c:pt>
                <c:pt idx="4">
                  <c:v>ИФ</c:v>
                </c:pt>
                <c:pt idx="5">
                  <c:v>ИФКиС</c:v>
                </c:pt>
                <c:pt idx="6">
                  <c:v>ИЯКН СВ РФ</c:v>
                </c:pt>
                <c:pt idx="7">
                  <c:v>МИ</c:v>
                </c:pt>
                <c:pt idx="8">
                  <c:v>МПТИ</c:v>
                </c:pt>
                <c:pt idx="9">
                  <c:v>НТИ</c:v>
                </c:pt>
                <c:pt idx="10">
                  <c:v>ПИ</c:v>
                </c:pt>
                <c:pt idx="11">
                  <c:v>ФЛФ</c:v>
                </c:pt>
                <c:pt idx="12">
                  <c:v>ФТИ</c:v>
                </c:pt>
                <c:pt idx="13">
                  <c:v>ФЭИ</c:v>
                </c:pt>
                <c:pt idx="14">
                  <c:v>ЮФ</c:v>
                </c:pt>
              </c:strCache>
            </c:strRef>
          </c:cat>
          <c:val>
            <c:numRef>
              <c:f>РЯ!$J$8:$J$22</c:f>
              <c:numCache>
                <c:formatCode>0%</c:formatCode>
                <c:ptCount val="15"/>
                <c:pt idx="0">
                  <c:v>0.19354838709677419</c:v>
                </c:pt>
                <c:pt idx="1">
                  <c:v>1.6E-2</c:v>
                </c:pt>
                <c:pt idx="2">
                  <c:v>6.0606060606060608E-2</c:v>
                </c:pt>
                <c:pt idx="3">
                  <c:v>4.3010752688172046E-2</c:v>
                </c:pt>
                <c:pt idx="4">
                  <c:v>3.896103896103896E-2</c:v>
                </c:pt>
                <c:pt idx="5">
                  <c:v>0.12745098039215685</c:v>
                </c:pt>
                <c:pt idx="6">
                  <c:v>9.9447513812154692E-2</c:v>
                </c:pt>
                <c:pt idx="7">
                  <c:v>5.8510638297872342E-2</c:v>
                </c:pt>
                <c:pt idx="8">
                  <c:v>0</c:v>
                </c:pt>
                <c:pt idx="9">
                  <c:v>6.8965517241379309E-2</c:v>
                </c:pt>
                <c:pt idx="10">
                  <c:v>8.8757396449704137E-2</c:v>
                </c:pt>
                <c:pt idx="11">
                  <c:v>3.1914893617021274E-2</c:v>
                </c:pt>
                <c:pt idx="12">
                  <c:v>0</c:v>
                </c:pt>
                <c:pt idx="13">
                  <c:v>7.4626865671641784E-2</c:v>
                </c:pt>
                <c:pt idx="14">
                  <c:v>0.1951219512195122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0F-442A-8BBD-068CFA6A0E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63822592"/>
        <c:axId val="2063802208"/>
      </c:barChart>
      <c:catAx>
        <c:axId val="2063822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63802208"/>
        <c:crosses val="autoZero"/>
        <c:auto val="1"/>
        <c:lblAlgn val="ctr"/>
        <c:lblOffset val="100"/>
        <c:noMultiLvlLbl val="0"/>
      </c:catAx>
      <c:valAx>
        <c:axId val="2063802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6382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Англяз!$G$6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Англяз!$A$7:$A$10</c:f>
              <c:strCache>
                <c:ptCount val="4"/>
                <c:pt idx="0">
                  <c:v>ИЗФиР</c:v>
                </c:pt>
                <c:pt idx="1">
                  <c:v>МПТИ</c:v>
                </c:pt>
                <c:pt idx="2">
                  <c:v>НТИ</c:v>
                </c:pt>
                <c:pt idx="3">
                  <c:v>ФЛФ</c:v>
                </c:pt>
              </c:strCache>
            </c:strRef>
          </c:cat>
          <c:val>
            <c:numRef>
              <c:f>Англяз!$G$7:$G$10</c:f>
              <c:numCache>
                <c:formatCode>0%</c:formatCode>
                <c:ptCount val="4"/>
                <c:pt idx="0">
                  <c:v>0.10833333333333334</c:v>
                </c:pt>
                <c:pt idx="1">
                  <c:v>0.15789473684210525</c:v>
                </c:pt>
                <c:pt idx="2">
                  <c:v>0.5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F-4D74-8F72-870D12CBDB4D}"/>
            </c:ext>
          </c:extLst>
        </c:ser>
        <c:ser>
          <c:idx val="1"/>
          <c:order val="1"/>
          <c:tx>
            <c:strRef>
              <c:f>Англяз!$H$6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Англяз!$A$7:$A$10</c:f>
              <c:strCache>
                <c:ptCount val="4"/>
                <c:pt idx="0">
                  <c:v>ИЗФиР</c:v>
                </c:pt>
                <c:pt idx="1">
                  <c:v>МПТИ</c:v>
                </c:pt>
                <c:pt idx="2">
                  <c:v>НТИ</c:v>
                </c:pt>
                <c:pt idx="3">
                  <c:v>ФЛФ</c:v>
                </c:pt>
              </c:strCache>
            </c:strRef>
          </c:cat>
          <c:val>
            <c:numRef>
              <c:f>Англяз!$H$7:$H$10</c:f>
              <c:numCache>
                <c:formatCode>0%</c:formatCode>
                <c:ptCount val="4"/>
                <c:pt idx="0">
                  <c:v>0.49166666666666664</c:v>
                </c:pt>
                <c:pt idx="1">
                  <c:v>0.42105263157894735</c:v>
                </c:pt>
                <c:pt idx="2">
                  <c:v>0.25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0F-4D74-8F72-870D12CBDB4D}"/>
            </c:ext>
          </c:extLst>
        </c:ser>
        <c:ser>
          <c:idx val="2"/>
          <c:order val="2"/>
          <c:tx>
            <c:strRef>
              <c:f>Англяз!$I$6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Англяз!$A$7:$A$10</c:f>
              <c:strCache>
                <c:ptCount val="4"/>
                <c:pt idx="0">
                  <c:v>ИЗФиР</c:v>
                </c:pt>
                <c:pt idx="1">
                  <c:v>МПТИ</c:v>
                </c:pt>
                <c:pt idx="2">
                  <c:v>НТИ</c:v>
                </c:pt>
                <c:pt idx="3">
                  <c:v>ФЛФ</c:v>
                </c:pt>
              </c:strCache>
            </c:strRef>
          </c:cat>
          <c:val>
            <c:numRef>
              <c:f>Англяз!$I$7:$I$10</c:f>
              <c:numCache>
                <c:formatCode>0%</c:formatCode>
                <c:ptCount val="4"/>
                <c:pt idx="0">
                  <c:v>0.39166666666666666</c:v>
                </c:pt>
                <c:pt idx="1">
                  <c:v>0.31578947368421051</c:v>
                </c:pt>
                <c:pt idx="2">
                  <c:v>0.25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0F-4D74-8F72-870D12CBDB4D}"/>
            </c:ext>
          </c:extLst>
        </c:ser>
        <c:ser>
          <c:idx val="3"/>
          <c:order val="3"/>
          <c:tx>
            <c:strRef>
              <c:f>Англяз!$J$6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Англяз!$A$7:$A$10</c:f>
              <c:strCache>
                <c:ptCount val="4"/>
                <c:pt idx="0">
                  <c:v>ИЗФиР</c:v>
                </c:pt>
                <c:pt idx="1">
                  <c:v>МПТИ</c:v>
                </c:pt>
                <c:pt idx="2">
                  <c:v>НТИ</c:v>
                </c:pt>
                <c:pt idx="3">
                  <c:v>ФЛФ</c:v>
                </c:pt>
              </c:strCache>
            </c:strRef>
          </c:cat>
          <c:val>
            <c:numRef>
              <c:f>Англяз!$J$7:$J$10</c:f>
              <c:numCache>
                <c:formatCode>0%</c:formatCode>
                <c:ptCount val="4"/>
                <c:pt idx="0">
                  <c:v>8.3333333333333332E-3</c:v>
                </c:pt>
                <c:pt idx="1">
                  <c:v>0.10526315789473684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0F-4D74-8F72-870D12CBDB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33454576"/>
        <c:axId val="1333462896"/>
      </c:barChart>
      <c:catAx>
        <c:axId val="1333454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33462896"/>
        <c:crosses val="autoZero"/>
        <c:auto val="1"/>
        <c:lblAlgn val="ctr"/>
        <c:lblOffset val="100"/>
        <c:noMultiLvlLbl val="0"/>
      </c:catAx>
      <c:valAx>
        <c:axId val="1333462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3345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88678442221741E-2"/>
          <c:y val="9.1954022988505746E-2"/>
          <c:w val="0.78330141164786837"/>
          <c:h val="0.73759362838265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Лист2!$B$37</c:f>
              <c:strCache>
                <c:ptCount val="1"/>
                <c:pt idx="0">
                  <c:v>Абсолютная успеваемость,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Лист2!$A$38:$A$42</c:f>
              <c:strCache>
                <c:ptCount val="5"/>
                <c:pt idx="1">
                  <c:v>ИзФИР</c:v>
                </c:pt>
                <c:pt idx="2">
                  <c:v>МПТИ</c:v>
                </c:pt>
                <c:pt idx="3">
                  <c:v>НТИ</c:v>
                </c:pt>
                <c:pt idx="4">
                  <c:v>ФЛФ</c:v>
                </c:pt>
              </c:strCache>
            </c:strRef>
          </c:cat>
          <c:val>
            <c:numRef>
              <c:f>Лист2!$B$38:$B$42</c:f>
              <c:numCache>
                <c:formatCode>0%</c:formatCode>
                <c:ptCount val="5"/>
                <c:pt idx="1">
                  <c:v>0.99</c:v>
                </c:pt>
                <c:pt idx="2">
                  <c:v>0.89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3-4B23-902A-12554025904A}"/>
            </c:ext>
          </c:extLst>
        </c:ser>
        <c:ser>
          <c:idx val="1"/>
          <c:order val="1"/>
          <c:tx>
            <c:strRef>
              <c:f>Лист2!$C$37</c:f>
              <c:strCache>
                <c:ptCount val="1"/>
                <c:pt idx="0">
                  <c:v>Качественная успеваемость,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Лист2!$A$38:$A$42</c:f>
              <c:strCache>
                <c:ptCount val="5"/>
                <c:pt idx="1">
                  <c:v>ИзФИР</c:v>
                </c:pt>
                <c:pt idx="2">
                  <c:v>МПТИ</c:v>
                </c:pt>
                <c:pt idx="3">
                  <c:v>НТИ</c:v>
                </c:pt>
                <c:pt idx="4">
                  <c:v>ФЛФ</c:v>
                </c:pt>
              </c:strCache>
            </c:strRef>
          </c:cat>
          <c:val>
            <c:numRef>
              <c:f>Лист2!$C$38:$C$42</c:f>
              <c:numCache>
                <c:formatCode>0%</c:formatCode>
                <c:ptCount val="5"/>
                <c:pt idx="1">
                  <c:v>0.6</c:v>
                </c:pt>
                <c:pt idx="2">
                  <c:v>0.57999999999999996</c:v>
                </c:pt>
                <c:pt idx="3">
                  <c:v>0.75</c:v>
                </c:pt>
                <c:pt idx="4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A3-4B23-902A-1255402590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2594095"/>
        <c:axId val="2062594511"/>
      </c:barChart>
      <c:catAx>
        <c:axId val="2062594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2594511"/>
        <c:crosses val="autoZero"/>
        <c:auto val="1"/>
        <c:lblAlgn val="ctr"/>
        <c:lblOffset val="100"/>
        <c:noMultiLvlLbl val="0"/>
      </c:catAx>
      <c:valAx>
        <c:axId val="2062594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2594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516835916622129E-2"/>
          <c:y val="6.2363579669473028E-2"/>
          <c:w val="0.95296632816675575"/>
          <c:h val="0.56691491688538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ГВ!$C$41</c:f>
              <c:strCache>
                <c:ptCount val="1"/>
                <c:pt idx="0">
                  <c:v>Абсолютная успеваемость,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4.27578834847675E-3"/>
                  <c:y val="-1.0643434321963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E88-49AC-B77D-2799987DF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ГВ!$A$42:$A$61</c:f>
              <c:strCache>
                <c:ptCount val="20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ИЗФиР</c:v>
                </c:pt>
                <c:pt idx="5">
                  <c:v>ИМИ</c:v>
                </c:pt>
                <c:pt idx="6">
                  <c:v>ИП</c:v>
                </c:pt>
                <c:pt idx="7">
                  <c:v>ИТИ</c:v>
                </c:pt>
                <c:pt idx="8">
                  <c:v>ИФ</c:v>
                </c:pt>
                <c:pt idx="9">
                  <c:v>ИФКиС</c:v>
                </c:pt>
                <c:pt idx="10">
                  <c:v>ИЯКН СВ РФ</c:v>
                </c:pt>
                <c:pt idx="11">
                  <c:v>МИ</c:v>
                </c:pt>
                <c:pt idx="12">
                  <c:v>МПТИ</c:v>
                </c:pt>
                <c:pt idx="13">
                  <c:v>НТИ</c:v>
                </c:pt>
                <c:pt idx="14">
                  <c:v>ПИ</c:v>
                </c:pt>
                <c:pt idx="15">
                  <c:v>ФЛФ</c:v>
                </c:pt>
                <c:pt idx="16">
                  <c:v>ФТИ</c:v>
                </c:pt>
                <c:pt idx="17">
                  <c:v>ФЭИ</c:v>
                </c:pt>
                <c:pt idx="18">
                  <c:v>ЧФ</c:v>
                </c:pt>
                <c:pt idx="19">
                  <c:v>ЮФ</c:v>
                </c:pt>
              </c:strCache>
            </c:strRef>
          </c:cat>
          <c:val>
            <c:numRef>
              <c:f>ГВ!$C$42:$C$61</c:f>
              <c:numCache>
                <c:formatCode>0%</c:formatCode>
                <c:ptCount val="20"/>
                <c:pt idx="0">
                  <c:v>0.80487804878048785</c:v>
                </c:pt>
                <c:pt idx="1">
                  <c:v>0.84803921568627449</c:v>
                </c:pt>
                <c:pt idx="2">
                  <c:v>0.76300578034682076</c:v>
                </c:pt>
                <c:pt idx="3">
                  <c:v>0.87372013651877134</c:v>
                </c:pt>
                <c:pt idx="4">
                  <c:v>0.98775510204081629</c:v>
                </c:pt>
                <c:pt idx="5">
                  <c:v>0.8878048780487805</c:v>
                </c:pt>
                <c:pt idx="6">
                  <c:v>0.9308176100628931</c:v>
                </c:pt>
                <c:pt idx="7">
                  <c:v>0.79108635097493041</c:v>
                </c:pt>
                <c:pt idx="8">
                  <c:v>0.95394736842105265</c:v>
                </c:pt>
                <c:pt idx="9">
                  <c:v>0.81094527363184077</c:v>
                </c:pt>
                <c:pt idx="10">
                  <c:v>0.87</c:v>
                </c:pt>
                <c:pt idx="11">
                  <c:v>0.94516971279373363</c:v>
                </c:pt>
                <c:pt idx="12">
                  <c:v>0.87081339712918659</c:v>
                </c:pt>
                <c:pt idx="13">
                  <c:v>0.91034482758620694</c:v>
                </c:pt>
                <c:pt idx="14">
                  <c:v>0.81194029850746263</c:v>
                </c:pt>
                <c:pt idx="15">
                  <c:v>0.96153846153846156</c:v>
                </c:pt>
                <c:pt idx="16">
                  <c:v>0.89130434782608692</c:v>
                </c:pt>
                <c:pt idx="17">
                  <c:v>0.90476190476190477</c:v>
                </c:pt>
                <c:pt idx="18">
                  <c:v>0.875</c:v>
                </c:pt>
                <c:pt idx="19">
                  <c:v>0.80263157894736847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8-49AC-B77D-2799987DFFD9}"/>
            </c:ext>
          </c:extLst>
        </c:ser>
        <c:ser>
          <c:idx val="1"/>
          <c:order val="1"/>
          <c:tx>
            <c:strRef>
              <c:f>ГВ!$D$41</c:f>
              <c:strCache>
                <c:ptCount val="1"/>
                <c:pt idx="0">
                  <c:v>Качественная успеваемость,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8516520282639665E-3"/>
                  <c:y val="-3.65861959562757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E88-49AC-B77D-2799987DFFD9}"/>
                </c:ext>
              </c:extLst>
            </c:dLbl>
            <c:dLbl>
              <c:idx val="1"/>
              <c:layout>
                <c:manualLayout>
                  <c:x val="8.4576440237861764E-3"/>
                  <c:y val="-1.035908972916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E88-49AC-B77D-2799987DFFD9}"/>
                </c:ext>
              </c:extLst>
            </c:dLbl>
            <c:dLbl>
              <c:idx val="2"/>
              <c:layout>
                <c:manualLayout>
                  <c:x val="8.4576440237861573E-3"/>
                  <c:y val="-2.78111389922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E88-49AC-B77D-2799987DFFD9}"/>
                </c:ext>
              </c:extLst>
            </c:dLbl>
            <c:dLbl>
              <c:idx val="3"/>
              <c:layout>
                <c:manualLayout>
                  <c:x val="6.969854227968455E-3"/>
                  <c:y val="-5.9303265861488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E88-49AC-B77D-2799987DFFD9}"/>
                </c:ext>
              </c:extLst>
            </c:dLbl>
            <c:dLbl>
              <c:idx val="4"/>
              <c:layout>
                <c:manualLayout>
                  <c:x val="8.45764402378613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E88-49AC-B77D-2799987DFFD9}"/>
                </c:ext>
              </c:extLst>
            </c:dLbl>
            <c:dLbl>
              <c:idx val="5"/>
              <c:layout>
                <c:manualLayout>
                  <c:x val="9.85165202826397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E88-49AC-B77D-2799987DFFD9}"/>
                </c:ext>
              </c:extLst>
            </c:dLbl>
            <c:dLbl>
              <c:idx val="6"/>
              <c:layout>
                <c:manualLayout>
                  <c:x val="7.0638043574323389E-3"/>
                  <c:y val="2.9304029304029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E88-49AC-B77D-2799987DFFD9}"/>
                </c:ext>
              </c:extLst>
            </c:dLbl>
            <c:dLbl>
              <c:idx val="7"/>
              <c:layout>
                <c:manualLayout>
                  <c:x val="1.1989546202502347E-2"/>
                  <c:y val="-2.79533126234268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E88-49AC-B77D-2799987DFFD9}"/>
                </c:ext>
              </c:extLst>
            </c:dLbl>
            <c:dLbl>
              <c:idx val="8"/>
              <c:layout>
                <c:manualLayout>
                  <c:x val="4.925910183193963E-3"/>
                  <c:y val="5.8608058608058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E88-49AC-B77D-2799987DFFD9}"/>
                </c:ext>
              </c:extLst>
            </c:dLbl>
            <c:dLbl>
              <c:idx val="9"/>
              <c:layout>
                <c:manualLayout>
                  <c:x val="6.0058191148307082E-3"/>
                  <c:y val="-9.53311443831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E88-49AC-B77D-2799987DFFD9}"/>
                </c:ext>
              </c:extLst>
            </c:dLbl>
            <c:dLbl>
              <c:idx val="10"/>
              <c:layout>
                <c:manualLayout>
                  <c:x val="7.7137578540255958E-3"/>
                  <c:y val="-5.372343310637008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7E88-49AC-B77D-2799987DFFD9}"/>
                </c:ext>
              </c:extLst>
            </c:dLbl>
            <c:dLbl>
              <c:idx val="11"/>
              <c:layout>
                <c:manualLayout>
                  <c:x val="4.181912536781073E-3"/>
                  <c:y val="2.7952474630377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E88-49AC-B77D-2799987DFFD9}"/>
                </c:ext>
              </c:extLst>
            </c:dLbl>
            <c:dLbl>
              <c:idx val="12"/>
              <c:layout>
                <c:manualLayout>
                  <c:x val="9.85165202826404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E88-49AC-B77D-2799987DFFD9}"/>
                </c:ext>
              </c:extLst>
            </c:dLbl>
            <c:dLbl>
              <c:idx val="13"/>
              <c:layout>
                <c:manualLayout>
                  <c:x val="4.181912536781073E-3"/>
                  <c:y val="-5.12456114953494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E88-49AC-B77D-2799987DFFD9}"/>
                </c:ext>
              </c:extLst>
            </c:dLbl>
            <c:dLbl>
              <c:idx val="14"/>
              <c:layout>
                <c:manualLayout>
                  <c:x val="8.4576440237862545E-3"/>
                  <c:y val="-2.795189062905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E88-49AC-B77D-2799987DFFD9}"/>
                </c:ext>
              </c:extLst>
            </c:dLbl>
            <c:dLbl>
              <c:idx val="15"/>
              <c:layout>
                <c:manualLayout>
                  <c:x val="4.181912536781073E-3"/>
                  <c:y val="2.562280574767473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E88-49AC-B77D-2799987DFFD9}"/>
                </c:ext>
              </c:extLst>
            </c:dLbl>
            <c:dLbl>
              <c:idx val="16"/>
              <c:layout>
                <c:manualLayout>
                  <c:x val="9.8516520282639717E-3"/>
                  <c:y val="-5.372343310637008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E88-49AC-B77D-2799987DFFD9}"/>
                </c:ext>
              </c:extLst>
            </c:dLbl>
            <c:dLbl>
              <c:idx val="17"/>
              <c:layout>
                <c:manualLayout>
                  <c:x val="5.5758833823746625E-3"/>
                  <c:y val="-2.7952474630378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E88-49AC-B77D-2799987DFFD9}"/>
                </c:ext>
              </c:extLst>
            </c:dLbl>
            <c:dLbl>
              <c:idx val="18"/>
              <c:layout>
                <c:manualLayout>
                  <c:x val="5.575883382374764E-3"/>
                  <c:y val="-5.59049492607560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7E88-49AC-B77D-2799987DFFD9}"/>
                </c:ext>
              </c:extLst>
            </c:dLbl>
            <c:dLbl>
              <c:idx val="19"/>
              <c:layout>
                <c:manualLayout>
                  <c:x val="1.5521448381218515E-2"/>
                  <c:y val="2.9304029304028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E88-49AC-B77D-2799987DF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ГВ!$A$42:$A$61</c:f>
              <c:strCache>
                <c:ptCount val="20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ИЗФиР</c:v>
                </c:pt>
                <c:pt idx="5">
                  <c:v>ИМИ</c:v>
                </c:pt>
                <c:pt idx="6">
                  <c:v>ИП</c:v>
                </c:pt>
                <c:pt idx="7">
                  <c:v>ИТИ</c:v>
                </c:pt>
                <c:pt idx="8">
                  <c:v>ИФ</c:v>
                </c:pt>
                <c:pt idx="9">
                  <c:v>ИФКиС</c:v>
                </c:pt>
                <c:pt idx="10">
                  <c:v>ИЯКН СВ РФ</c:v>
                </c:pt>
                <c:pt idx="11">
                  <c:v>МИ</c:v>
                </c:pt>
                <c:pt idx="12">
                  <c:v>МПТИ</c:v>
                </c:pt>
                <c:pt idx="13">
                  <c:v>НТИ</c:v>
                </c:pt>
                <c:pt idx="14">
                  <c:v>ПИ</c:v>
                </c:pt>
                <c:pt idx="15">
                  <c:v>ФЛФ</c:v>
                </c:pt>
                <c:pt idx="16">
                  <c:v>ФТИ</c:v>
                </c:pt>
                <c:pt idx="17">
                  <c:v>ФЭИ</c:v>
                </c:pt>
                <c:pt idx="18">
                  <c:v>ЧФ</c:v>
                </c:pt>
                <c:pt idx="19">
                  <c:v>ЮФ</c:v>
                </c:pt>
              </c:strCache>
            </c:strRef>
          </c:cat>
          <c:val>
            <c:numRef>
              <c:f>ГВ!$D$42:$D$61</c:f>
              <c:numCache>
                <c:formatCode>0%</c:formatCode>
                <c:ptCount val="20"/>
                <c:pt idx="0">
                  <c:v>0.50609756097560976</c:v>
                </c:pt>
                <c:pt idx="1">
                  <c:v>0.59803921568627449</c:v>
                </c:pt>
                <c:pt idx="2">
                  <c:v>0.50867052023121384</c:v>
                </c:pt>
                <c:pt idx="3">
                  <c:v>0.66894197952218426</c:v>
                </c:pt>
                <c:pt idx="4">
                  <c:v>0.73469387755102045</c:v>
                </c:pt>
                <c:pt idx="5">
                  <c:v>0.63658536585365855</c:v>
                </c:pt>
                <c:pt idx="6">
                  <c:v>0.75471698113207553</c:v>
                </c:pt>
                <c:pt idx="7">
                  <c:v>0.49582172701949861</c:v>
                </c:pt>
                <c:pt idx="8">
                  <c:v>0.78947368421052633</c:v>
                </c:pt>
                <c:pt idx="9">
                  <c:v>0.58706467661691542</c:v>
                </c:pt>
                <c:pt idx="10">
                  <c:v>0.69666666666666666</c:v>
                </c:pt>
                <c:pt idx="11">
                  <c:v>0.82506527415143605</c:v>
                </c:pt>
                <c:pt idx="12">
                  <c:v>0.66985645933014359</c:v>
                </c:pt>
                <c:pt idx="13">
                  <c:v>0.73103448275862071</c:v>
                </c:pt>
                <c:pt idx="14">
                  <c:v>0.59402985074626868</c:v>
                </c:pt>
                <c:pt idx="15">
                  <c:v>0.83076923076923082</c:v>
                </c:pt>
                <c:pt idx="16">
                  <c:v>0.63586956521739135</c:v>
                </c:pt>
                <c:pt idx="17">
                  <c:v>0.77777777777777779</c:v>
                </c:pt>
                <c:pt idx="18">
                  <c:v>0.59375</c:v>
                </c:pt>
                <c:pt idx="19">
                  <c:v>0.66447368421052633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E88-49AC-B77D-2799987DFF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3813440"/>
        <c:axId val="2063817184"/>
      </c:barChart>
      <c:catAx>
        <c:axId val="206381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63817184"/>
        <c:crosses val="autoZero"/>
        <c:auto val="1"/>
        <c:lblAlgn val="ctr"/>
        <c:lblOffset val="100"/>
        <c:noMultiLvlLbl val="0"/>
      </c:catAx>
      <c:valAx>
        <c:axId val="20638171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06381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300374528120755"/>
          <c:y val="9.9758373432807482E-2"/>
          <c:w val="0.57202448960490371"/>
          <c:h val="0.82632547640324283"/>
        </c:manualLayout>
      </c:layout>
      <c:radarChart>
        <c:radarStyle val="marker"/>
        <c:varyColors val="0"/>
        <c:ser>
          <c:idx val="0"/>
          <c:order val="0"/>
          <c:tx>
            <c:strRef>
              <c:f>ГВ!$B$41</c:f>
              <c:strCache>
                <c:ptCount val="1"/>
                <c:pt idx="0">
                  <c:v>Среднй балл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0866478408531376E-3"/>
                  <c:y val="-4.103049281002037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48-4658-BA66-54E6A6DD48DD}"/>
                </c:ext>
              </c:extLst>
            </c:dLbl>
            <c:dLbl>
              <c:idx val="1"/>
              <c:layout>
                <c:manualLayout>
                  <c:x val="9.8400991634056169E-3"/>
                  <c:y val="-1.42146442622980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48-4658-BA66-54E6A6DD48DD}"/>
                </c:ext>
              </c:extLst>
            </c:dLbl>
            <c:dLbl>
              <c:idx val="2"/>
              <c:layout>
                <c:manualLayout>
                  <c:x val="2.5584257824854604E-2"/>
                  <c:y val="-3.127221737705566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48-4658-BA66-54E6A6DD48DD}"/>
                </c:ext>
              </c:extLst>
            </c:dLbl>
            <c:dLbl>
              <c:idx val="3"/>
              <c:layout>
                <c:manualLayout>
                  <c:x val="9.8400991634056169E-3"/>
                  <c:y val="-1.421464426229799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148-4658-BA66-54E6A6DD48DD}"/>
                </c:ext>
              </c:extLst>
            </c:dLbl>
            <c:dLbl>
              <c:idx val="4"/>
              <c:layout>
                <c:manualLayout>
                  <c:x val="1.5744158661448841E-2"/>
                  <c:y val="-5.685857704919259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48-4658-BA66-54E6A6DD48DD}"/>
                </c:ext>
              </c:extLst>
            </c:dLbl>
            <c:dLbl>
              <c:idx val="5"/>
              <c:layout>
                <c:manualLayout>
                  <c:x val="2.7552277657535727E-2"/>
                  <c:y val="-8.528786557378809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148-4658-BA66-54E6A6DD48DD}"/>
                </c:ext>
              </c:extLst>
            </c:dLbl>
            <c:dLbl>
              <c:idx val="7"/>
              <c:layout>
                <c:manualLayout>
                  <c:x val="4.3296436318984714E-2"/>
                  <c:y val="1.13717154098384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148-4658-BA66-54E6A6DD48DD}"/>
                </c:ext>
              </c:extLst>
            </c:dLbl>
            <c:dLbl>
              <c:idx val="8"/>
              <c:layout>
                <c:manualLayout>
                  <c:x val="1.771217849413011E-2"/>
                  <c:y val="-3.12722173770556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148-4658-BA66-54E6A6DD48DD}"/>
                </c:ext>
              </c:extLst>
            </c:dLbl>
            <c:dLbl>
              <c:idx val="9"/>
              <c:layout>
                <c:manualLayout>
                  <c:x val="5.5104555315071524E-2"/>
                  <c:y val="5.68585770491910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148-4658-BA66-54E6A6DD48DD}"/>
                </c:ext>
              </c:extLst>
            </c:dLbl>
            <c:dLbl>
              <c:idx val="10"/>
              <c:layout>
                <c:manualLayout>
                  <c:x val="1.0689470871191877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148-4658-BA66-54E6A6DD48DD}"/>
                </c:ext>
              </c:extLst>
            </c:dLbl>
            <c:dLbl>
              <c:idx val="11"/>
              <c:layout>
                <c:manualLayout>
                  <c:x val="-2.1648218159492357E-2"/>
                  <c:y val="-3.12722173770556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148-4658-BA66-54E6A6DD48DD}"/>
                </c:ext>
              </c:extLst>
            </c:dLbl>
            <c:dLbl>
              <c:idx val="12"/>
              <c:layout>
                <c:manualLayout>
                  <c:x val="-2.1648218159492357E-2"/>
                  <c:y val="-1.0423952040635063E-1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148-4658-BA66-54E6A6DD48DD}"/>
                </c:ext>
              </c:extLst>
            </c:dLbl>
            <c:dLbl>
              <c:idx val="13"/>
              <c:layout>
                <c:manualLayout>
                  <c:x val="-1.3776138828767864E-2"/>
                  <c:y val="-1.42146442622981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148-4658-BA66-54E6A6DD48DD}"/>
                </c:ext>
              </c:extLst>
            </c:dLbl>
            <c:dLbl>
              <c:idx val="14"/>
              <c:layout>
                <c:manualLayout>
                  <c:x val="-2.9520297490216851E-2"/>
                  <c:y val="1.42146442622980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148-4658-BA66-54E6A6DD48DD}"/>
                </c:ext>
              </c:extLst>
            </c:dLbl>
            <c:dLbl>
              <c:idx val="16"/>
              <c:layout>
                <c:manualLayout>
                  <c:x val="-2.7552277657535745E-2"/>
                  <c:y val="-2.842928852459551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148-4658-BA66-54E6A6DD48DD}"/>
                </c:ext>
              </c:extLst>
            </c:dLbl>
            <c:dLbl>
              <c:idx val="18"/>
              <c:layout>
                <c:manualLayout>
                  <c:x val="-2.9520297490216851E-2"/>
                  <c:y val="-3.12722173770556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148-4658-BA66-54E6A6DD48DD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ГВ!$A$42:$A$61</c:f>
              <c:strCache>
                <c:ptCount val="20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ИЗФиР</c:v>
                </c:pt>
                <c:pt idx="5">
                  <c:v>ИМИ</c:v>
                </c:pt>
                <c:pt idx="6">
                  <c:v>ИП</c:v>
                </c:pt>
                <c:pt idx="7">
                  <c:v>ИТИ</c:v>
                </c:pt>
                <c:pt idx="8">
                  <c:v>ИФ</c:v>
                </c:pt>
                <c:pt idx="9">
                  <c:v>ИФКиС</c:v>
                </c:pt>
                <c:pt idx="10">
                  <c:v>ИЯКН СВ РФ</c:v>
                </c:pt>
                <c:pt idx="11">
                  <c:v>МИ</c:v>
                </c:pt>
                <c:pt idx="12">
                  <c:v>МПТИ</c:v>
                </c:pt>
                <c:pt idx="13">
                  <c:v>НТИ</c:v>
                </c:pt>
                <c:pt idx="14">
                  <c:v>ПИ</c:v>
                </c:pt>
                <c:pt idx="15">
                  <c:v>ФЛФ</c:v>
                </c:pt>
                <c:pt idx="16">
                  <c:v>ФТИ</c:v>
                </c:pt>
                <c:pt idx="17">
                  <c:v>ФЭИ</c:v>
                </c:pt>
                <c:pt idx="18">
                  <c:v>ЧФ</c:v>
                </c:pt>
                <c:pt idx="19">
                  <c:v>ЮФ</c:v>
                </c:pt>
              </c:strCache>
            </c:strRef>
          </c:cat>
          <c:val>
            <c:numRef>
              <c:f>ГВ!$B$42:$B$61</c:f>
              <c:numCache>
                <c:formatCode>0.0</c:formatCode>
                <c:ptCount val="20"/>
                <c:pt idx="0">
                  <c:v>3.4695121951219514</c:v>
                </c:pt>
                <c:pt idx="1">
                  <c:v>3.6960784313725492</c:v>
                </c:pt>
                <c:pt idx="2">
                  <c:v>3.5491329479768785</c:v>
                </c:pt>
                <c:pt idx="3">
                  <c:v>3.9215017064846416</c:v>
                </c:pt>
                <c:pt idx="4">
                  <c:v>4.0571428571428569</c:v>
                </c:pt>
                <c:pt idx="5">
                  <c:v>3.8487804878048779</c:v>
                </c:pt>
                <c:pt idx="6">
                  <c:v>4.0817610062893079</c:v>
                </c:pt>
                <c:pt idx="7">
                  <c:v>3.5793871866295266</c:v>
                </c:pt>
                <c:pt idx="8">
                  <c:v>4.1513157894736841</c:v>
                </c:pt>
                <c:pt idx="9">
                  <c:v>3.7114427860696519</c:v>
                </c:pt>
                <c:pt idx="10">
                  <c:v>4.0066666666666668</c:v>
                </c:pt>
                <c:pt idx="11">
                  <c:v>4.389033942558747</c:v>
                </c:pt>
                <c:pt idx="12">
                  <c:v>3.9186602870813396</c:v>
                </c:pt>
                <c:pt idx="13">
                  <c:v>4.2</c:v>
                </c:pt>
                <c:pt idx="14">
                  <c:v>3.7402985074626867</c:v>
                </c:pt>
                <c:pt idx="15">
                  <c:v>4.3384615384615381</c:v>
                </c:pt>
                <c:pt idx="16">
                  <c:v>3.847826086956522</c:v>
                </c:pt>
                <c:pt idx="17">
                  <c:v>4.2301587301587302</c:v>
                </c:pt>
                <c:pt idx="18">
                  <c:v>3.5</c:v>
                </c:pt>
                <c:pt idx="19">
                  <c:v>3.9342105263157894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148-4658-BA66-54E6A6DD48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045248336"/>
        <c:axId val="2045249584"/>
      </c:radarChart>
      <c:catAx>
        <c:axId val="2045248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5249584"/>
        <c:crosses val="autoZero"/>
        <c:auto val="1"/>
        <c:lblAlgn val="ctr"/>
        <c:lblOffset val="100"/>
        <c:noMultiLvlLbl val="0"/>
      </c:catAx>
      <c:valAx>
        <c:axId val="204524958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524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РЯ!$M$25</c:f>
              <c:strCache>
                <c:ptCount val="1"/>
                <c:pt idx="0">
                  <c:v>Абсолютная успеваемость,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РЯ!$A$27:$A$41</c:f>
              <c:strCache>
                <c:ptCount val="15"/>
                <c:pt idx="0">
                  <c:v>ИЕН</c:v>
                </c:pt>
                <c:pt idx="1">
                  <c:v>ИЗФиР</c:v>
                </c:pt>
                <c:pt idx="2">
                  <c:v>ИМИ</c:v>
                </c:pt>
                <c:pt idx="3">
                  <c:v>ИП</c:v>
                </c:pt>
                <c:pt idx="4">
                  <c:v>ИФ</c:v>
                </c:pt>
                <c:pt idx="5">
                  <c:v>ИФКиС</c:v>
                </c:pt>
                <c:pt idx="6">
                  <c:v>ИЯКН СВ РФ</c:v>
                </c:pt>
                <c:pt idx="7">
                  <c:v>МИ</c:v>
                </c:pt>
                <c:pt idx="8">
                  <c:v>МПТИ</c:v>
                </c:pt>
                <c:pt idx="9">
                  <c:v>НТИ</c:v>
                </c:pt>
                <c:pt idx="10">
                  <c:v>ПИ</c:v>
                </c:pt>
                <c:pt idx="11">
                  <c:v>ФЛФ</c:v>
                </c:pt>
                <c:pt idx="12">
                  <c:v>ФТИ</c:v>
                </c:pt>
                <c:pt idx="13">
                  <c:v>ФЭИ</c:v>
                </c:pt>
                <c:pt idx="14">
                  <c:v>ЮФ</c:v>
                </c:pt>
              </c:strCache>
            </c:strRef>
          </c:cat>
          <c:val>
            <c:numRef>
              <c:f>РЯ!$M$27:$M$41</c:f>
              <c:numCache>
                <c:formatCode>0%</c:formatCode>
                <c:ptCount val="15"/>
                <c:pt idx="0">
                  <c:v>0.80645161290322576</c:v>
                </c:pt>
                <c:pt idx="1">
                  <c:v>0.98399999999999999</c:v>
                </c:pt>
                <c:pt idx="2">
                  <c:v>0.93939393939393945</c:v>
                </c:pt>
                <c:pt idx="3">
                  <c:v>0.956989247311828</c:v>
                </c:pt>
                <c:pt idx="4">
                  <c:v>0.96103896103896103</c:v>
                </c:pt>
                <c:pt idx="5">
                  <c:v>0.87254901960784315</c:v>
                </c:pt>
                <c:pt idx="6">
                  <c:v>0.90055248618784534</c:v>
                </c:pt>
                <c:pt idx="7">
                  <c:v>0.94148936170212771</c:v>
                </c:pt>
                <c:pt idx="8">
                  <c:v>1</c:v>
                </c:pt>
                <c:pt idx="9">
                  <c:v>0.93103448275862066</c:v>
                </c:pt>
                <c:pt idx="10">
                  <c:v>0.91124260355029585</c:v>
                </c:pt>
                <c:pt idx="11">
                  <c:v>0.96808510638297873</c:v>
                </c:pt>
                <c:pt idx="12">
                  <c:v>1</c:v>
                </c:pt>
                <c:pt idx="13">
                  <c:v>0.92537313432835822</c:v>
                </c:pt>
                <c:pt idx="14">
                  <c:v>0.80487804878048785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82-4DC3-8904-32C1FB2097C1}"/>
            </c:ext>
          </c:extLst>
        </c:ser>
        <c:ser>
          <c:idx val="1"/>
          <c:order val="1"/>
          <c:tx>
            <c:strRef>
              <c:f>РЯ!$N$25</c:f>
              <c:strCache>
                <c:ptCount val="1"/>
                <c:pt idx="0">
                  <c:v>Качественная успеваемость,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1369804466288937E-3"/>
                  <c:y val="1.14898506319417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82-4DC3-8904-32C1FB2097C1}"/>
                </c:ext>
              </c:extLst>
            </c:dLbl>
            <c:dLbl>
              <c:idx val="11"/>
              <c:layout>
                <c:manualLayout>
                  <c:x val="4.2739608932578265E-3"/>
                  <c:y val="1.14898506319417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82-4DC3-8904-32C1FB209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РЯ!$A$27:$A$41</c:f>
              <c:strCache>
                <c:ptCount val="15"/>
                <c:pt idx="0">
                  <c:v>ИЕН</c:v>
                </c:pt>
                <c:pt idx="1">
                  <c:v>ИЗФиР</c:v>
                </c:pt>
                <c:pt idx="2">
                  <c:v>ИМИ</c:v>
                </c:pt>
                <c:pt idx="3">
                  <c:v>ИП</c:v>
                </c:pt>
                <c:pt idx="4">
                  <c:v>ИФ</c:v>
                </c:pt>
                <c:pt idx="5">
                  <c:v>ИФКиС</c:v>
                </c:pt>
                <c:pt idx="6">
                  <c:v>ИЯКН СВ РФ</c:v>
                </c:pt>
                <c:pt idx="7">
                  <c:v>МИ</c:v>
                </c:pt>
                <c:pt idx="8">
                  <c:v>МПТИ</c:v>
                </c:pt>
                <c:pt idx="9">
                  <c:v>НТИ</c:v>
                </c:pt>
                <c:pt idx="10">
                  <c:v>ПИ</c:v>
                </c:pt>
                <c:pt idx="11">
                  <c:v>ФЛФ</c:v>
                </c:pt>
                <c:pt idx="12">
                  <c:v>ФТИ</c:v>
                </c:pt>
                <c:pt idx="13">
                  <c:v>ФЭИ</c:v>
                </c:pt>
                <c:pt idx="14">
                  <c:v>ЮФ</c:v>
                </c:pt>
              </c:strCache>
            </c:strRef>
          </c:cat>
          <c:val>
            <c:numRef>
              <c:f>РЯ!$N$27:$N$41</c:f>
              <c:numCache>
                <c:formatCode>0%</c:formatCode>
                <c:ptCount val="15"/>
                <c:pt idx="0">
                  <c:v>0.5161290322580645</c:v>
                </c:pt>
                <c:pt idx="1">
                  <c:v>0.86399999999999999</c:v>
                </c:pt>
                <c:pt idx="2">
                  <c:v>0.72727272727272729</c:v>
                </c:pt>
                <c:pt idx="3">
                  <c:v>0.77419354838709675</c:v>
                </c:pt>
                <c:pt idx="4">
                  <c:v>0.8441558441558441</c:v>
                </c:pt>
                <c:pt idx="5">
                  <c:v>0.60784313725490191</c:v>
                </c:pt>
                <c:pt idx="6">
                  <c:v>0.71823204419889508</c:v>
                </c:pt>
                <c:pt idx="7">
                  <c:v>0.79255319148936165</c:v>
                </c:pt>
                <c:pt idx="8">
                  <c:v>0.8</c:v>
                </c:pt>
                <c:pt idx="9">
                  <c:v>0.75862068965517238</c:v>
                </c:pt>
                <c:pt idx="10">
                  <c:v>0.63905325443786987</c:v>
                </c:pt>
                <c:pt idx="11">
                  <c:v>0.8936170212765957</c:v>
                </c:pt>
                <c:pt idx="12">
                  <c:v>0.61538461538461542</c:v>
                </c:pt>
                <c:pt idx="13">
                  <c:v>0.77611940298507465</c:v>
                </c:pt>
                <c:pt idx="14">
                  <c:v>0.68292682926829273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82-4DC3-8904-32C1FB2097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5277456"/>
        <c:axId val="2045273712"/>
      </c:barChart>
      <c:catAx>
        <c:axId val="204527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5273712"/>
        <c:crosses val="autoZero"/>
        <c:auto val="1"/>
        <c:lblAlgn val="ctr"/>
        <c:lblOffset val="100"/>
        <c:noMultiLvlLbl val="0"/>
      </c:catAx>
      <c:valAx>
        <c:axId val="2045273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527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566829856813897"/>
          <c:y val="0"/>
          <c:w val="0.85658202597524968"/>
          <c:h val="0.8161841618214735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мат!$G$6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мат!$A$7:$A$17</c:f>
              <c:strCache>
                <c:ptCount val="11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ИМИ</c:v>
                </c:pt>
                <c:pt idx="5">
                  <c:v>ИТИ</c:v>
                </c:pt>
                <c:pt idx="6">
                  <c:v>МПТИ</c:v>
                </c:pt>
                <c:pt idx="7">
                  <c:v>НТИ</c:v>
                </c:pt>
                <c:pt idx="8">
                  <c:v>ФТИ</c:v>
                </c:pt>
                <c:pt idx="9">
                  <c:v>ФЭИ</c:v>
                </c:pt>
                <c:pt idx="10">
                  <c:v>ЧФ</c:v>
                </c:pt>
              </c:strCache>
            </c:strRef>
          </c:cat>
          <c:val>
            <c:numRef>
              <c:f>мат!$G$7:$G$17</c:f>
              <c:numCache>
                <c:formatCode>0%</c:formatCode>
                <c:ptCount val="11"/>
                <c:pt idx="0">
                  <c:v>0.1276595744680851</c:v>
                </c:pt>
                <c:pt idx="1">
                  <c:v>0.20952380952380953</c:v>
                </c:pt>
                <c:pt idx="2">
                  <c:v>0.2967032967032967</c:v>
                </c:pt>
                <c:pt idx="3">
                  <c:v>0.47457627118644069</c:v>
                </c:pt>
                <c:pt idx="4">
                  <c:v>0.5280898876404494</c:v>
                </c:pt>
                <c:pt idx="5">
                  <c:v>0.33516483516483514</c:v>
                </c:pt>
                <c:pt idx="6">
                  <c:v>0.38947368421052631</c:v>
                </c:pt>
                <c:pt idx="7">
                  <c:v>0.52941176470588236</c:v>
                </c:pt>
                <c:pt idx="8">
                  <c:v>0.37662337662337664</c:v>
                </c:pt>
                <c:pt idx="9">
                  <c:v>0.72413793103448276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4-4DAD-9981-73812CADE93E}"/>
            </c:ext>
          </c:extLst>
        </c:ser>
        <c:ser>
          <c:idx val="1"/>
          <c:order val="1"/>
          <c:tx>
            <c:strRef>
              <c:f>мат!$H$6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мат!$A$7:$A$17</c:f>
              <c:strCache>
                <c:ptCount val="11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ИМИ</c:v>
                </c:pt>
                <c:pt idx="5">
                  <c:v>ИТИ</c:v>
                </c:pt>
                <c:pt idx="6">
                  <c:v>МПТИ</c:v>
                </c:pt>
                <c:pt idx="7">
                  <c:v>НТИ</c:v>
                </c:pt>
                <c:pt idx="8">
                  <c:v>ФТИ</c:v>
                </c:pt>
                <c:pt idx="9">
                  <c:v>ФЭИ</c:v>
                </c:pt>
                <c:pt idx="10">
                  <c:v>ЧФ</c:v>
                </c:pt>
              </c:strCache>
            </c:strRef>
          </c:cat>
          <c:val>
            <c:numRef>
              <c:f>мат!$H$7:$H$17</c:f>
              <c:numCache>
                <c:formatCode>0%</c:formatCode>
                <c:ptCount val="11"/>
                <c:pt idx="0">
                  <c:v>0.38297872340425532</c:v>
                </c:pt>
                <c:pt idx="1">
                  <c:v>0.33333333333333331</c:v>
                </c:pt>
                <c:pt idx="2">
                  <c:v>0.2857142857142857</c:v>
                </c:pt>
                <c:pt idx="3">
                  <c:v>0.26271186440677968</c:v>
                </c:pt>
                <c:pt idx="4">
                  <c:v>0.2752808988764045</c:v>
                </c:pt>
                <c:pt idx="5">
                  <c:v>0.23626373626373626</c:v>
                </c:pt>
                <c:pt idx="6">
                  <c:v>0.30526315789473685</c:v>
                </c:pt>
                <c:pt idx="7">
                  <c:v>0.13725490196078433</c:v>
                </c:pt>
                <c:pt idx="8">
                  <c:v>0.32467532467532467</c:v>
                </c:pt>
                <c:pt idx="9">
                  <c:v>0.17241379310344829</c:v>
                </c:pt>
                <c:pt idx="10">
                  <c:v>0.5625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F4-4DAD-9981-73812CADE93E}"/>
            </c:ext>
          </c:extLst>
        </c:ser>
        <c:ser>
          <c:idx val="2"/>
          <c:order val="2"/>
          <c:tx>
            <c:strRef>
              <c:f>мат!$I$6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мат!$A$7:$A$17</c:f>
              <c:strCache>
                <c:ptCount val="11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ИМИ</c:v>
                </c:pt>
                <c:pt idx="5">
                  <c:v>ИТИ</c:v>
                </c:pt>
                <c:pt idx="6">
                  <c:v>МПТИ</c:v>
                </c:pt>
                <c:pt idx="7">
                  <c:v>НТИ</c:v>
                </c:pt>
                <c:pt idx="8">
                  <c:v>ФТИ</c:v>
                </c:pt>
                <c:pt idx="9">
                  <c:v>ФЭИ</c:v>
                </c:pt>
                <c:pt idx="10">
                  <c:v>ЧФ</c:v>
                </c:pt>
              </c:strCache>
            </c:strRef>
          </c:cat>
          <c:val>
            <c:numRef>
              <c:f>мат!$I$7:$I$17</c:f>
              <c:numCache>
                <c:formatCode>0%</c:formatCode>
                <c:ptCount val="11"/>
                <c:pt idx="0">
                  <c:v>0.31914893617021278</c:v>
                </c:pt>
                <c:pt idx="1">
                  <c:v>0.32380952380952382</c:v>
                </c:pt>
                <c:pt idx="2">
                  <c:v>0.30769230769230771</c:v>
                </c:pt>
                <c:pt idx="3">
                  <c:v>0.19491525423728814</c:v>
                </c:pt>
                <c:pt idx="4">
                  <c:v>0.1404494382022472</c:v>
                </c:pt>
                <c:pt idx="5">
                  <c:v>0.33516483516483514</c:v>
                </c:pt>
                <c:pt idx="6">
                  <c:v>0.21052631578947367</c:v>
                </c:pt>
                <c:pt idx="7">
                  <c:v>0.25490196078431371</c:v>
                </c:pt>
                <c:pt idx="8">
                  <c:v>0.27272727272727271</c:v>
                </c:pt>
                <c:pt idx="9">
                  <c:v>6.8965517241379309E-2</c:v>
                </c:pt>
                <c:pt idx="10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F4-4DAD-9981-73812CADE93E}"/>
            </c:ext>
          </c:extLst>
        </c:ser>
        <c:ser>
          <c:idx val="3"/>
          <c:order val="3"/>
          <c:tx>
            <c:strRef>
              <c:f>мат!$J$6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мат!$A$7:$A$17</c:f>
              <c:strCache>
                <c:ptCount val="11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ИМИ</c:v>
                </c:pt>
                <c:pt idx="5">
                  <c:v>ИТИ</c:v>
                </c:pt>
                <c:pt idx="6">
                  <c:v>МПТИ</c:v>
                </c:pt>
                <c:pt idx="7">
                  <c:v>НТИ</c:v>
                </c:pt>
                <c:pt idx="8">
                  <c:v>ФТИ</c:v>
                </c:pt>
                <c:pt idx="9">
                  <c:v>ФЭИ</c:v>
                </c:pt>
                <c:pt idx="10">
                  <c:v>ЧФ</c:v>
                </c:pt>
              </c:strCache>
            </c:strRef>
          </c:cat>
          <c:val>
            <c:numRef>
              <c:f>мат!$J$7:$J$17</c:f>
              <c:numCache>
                <c:formatCode>0%</c:formatCode>
                <c:ptCount val="11"/>
                <c:pt idx="0">
                  <c:v>0.1702127659574468</c:v>
                </c:pt>
                <c:pt idx="1">
                  <c:v>0.13333333333333333</c:v>
                </c:pt>
                <c:pt idx="2">
                  <c:v>0.10989010989010989</c:v>
                </c:pt>
                <c:pt idx="3">
                  <c:v>6.7796610169491525E-2</c:v>
                </c:pt>
                <c:pt idx="4">
                  <c:v>5.6179775280898875E-2</c:v>
                </c:pt>
                <c:pt idx="5">
                  <c:v>9.3406593406593408E-2</c:v>
                </c:pt>
                <c:pt idx="6">
                  <c:v>9.4736842105263161E-2</c:v>
                </c:pt>
                <c:pt idx="7">
                  <c:v>7.8431372549019607E-2</c:v>
                </c:pt>
                <c:pt idx="8">
                  <c:v>2.5974025974025976E-2</c:v>
                </c:pt>
                <c:pt idx="9">
                  <c:v>3.4482758620689655E-2</c:v>
                </c:pt>
                <c:pt idx="10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F4-4DAD-9981-73812CADE93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46427008"/>
        <c:axId val="2046423264"/>
      </c:barChart>
      <c:catAx>
        <c:axId val="2046427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423264"/>
        <c:crosses val="autoZero"/>
        <c:auto val="1"/>
        <c:lblAlgn val="ctr"/>
        <c:lblOffset val="100"/>
        <c:noMultiLvlLbl val="0"/>
      </c:catAx>
      <c:valAx>
        <c:axId val="204642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4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мат!$M$20</c:f>
              <c:strCache>
                <c:ptCount val="1"/>
                <c:pt idx="0">
                  <c:v>Абсолютная успеваемость,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мат!$A$22:$A$32</c:f>
              <c:strCache>
                <c:ptCount val="11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ИМИ</c:v>
                </c:pt>
                <c:pt idx="5">
                  <c:v>ИТИ</c:v>
                </c:pt>
                <c:pt idx="6">
                  <c:v>МПТИ</c:v>
                </c:pt>
                <c:pt idx="7">
                  <c:v>НТИ</c:v>
                </c:pt>
                <c:pt idx="8">
                  <c:v>ФТИ</c:v>
                </c:pt>
                <c:pt idx="9">
                  <c:v>ФЭИ</c:v>
                </c:pt>
                <c:pt idx="10">
                  <c:v>ЧФ</c:v>
                </c:pt>
              </c:strCache>
            </c:strRef>
          </c:cat>
          <c:val>
            <c:numRef>
              <c:f>мат!$M$22:$M$32</c:f>
              <c:numCache>
                <c:formatCode>0%</c:formatCode>
                <c:ptCount val="11"/>
                <c:pt idx="0">
                  <c:v>0.82978723404255317</c:v>
                </c:pt>
                <c:pt idx="1">
                  <c:v>0.8666666666666667</c:v>
                </c:pt>
                <c:pt idx="2">
                  <c:v>0.89010989010989006</c:v>
                </c:pt>
                <c:pt idx="3">
                  <c:v>0.93220338983050843</c:v>
                </c:pt>
                <c:pt idx="4">
                  <c:v>0.9438202247191011</c:v>
                </c:pt>
                <c:pt idx="5">
                  <c:v>0.90659340659340659</c:v>
                </c:pt>
                <c:pt idx="6">
                  <c:v>0.90526315789473688</c:v>
                </c:pt>
                <c:pt idx="7">
                  <c:v>0.92156862745098034</c:v>
                </c:pt>
                <c:pt idx="8">
                  <c:v>0.97402597402597402</c:v>
                </c:pt>
                <c:pt idx="9">
                  <c:v>0.96551724137931039</c:v>
                </c:pt>
                <c:pt idx="10">
                  <c:v>0.9375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AA-4CE7-9AA0-6B40DDF5D63B}"/>
            </c:ext>
          </c:extLst>
        </c:ser>
        <c:ser>
          <c:idx val="1"/>
          <c:order val="1"/>
          <c:tx>
            <c:strRef>
              <c:f>мат!$N$20</c:f>
              <c:strCache>
                <c:ptCount val="1"/>
                <c:pt idx="0">
                  <c:v>Качественная успеваемость,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29152148664341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AA-4CE7-9AA0-6B40DDF5D63B}"/>
                </c:ext>
              </c:extLst>
            </c:dLbl>
            <c:dLbl>
              <c:idx val="1"/>
              <c:layout>
                <c:manualLayout>
                  <c:x val="6.968641114982578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1AA-4CE7-9AA0-6B40DDF5D63B}"/>
                </c:ext>
              </c:extLst>
            </c:dLbl>
            <c:dLbl>
              <c:idx val="2"/>
              <c:layout>
                <c:manualLayout>
                  <c:x val="6.9686411149825784E-3"/>
                  <c:y val="-3.0935808197989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1AA-4CE7-9AA0-6B40DDF5D63B}"/>
                </c:ext>
              </c:extLst>
            </c:dLbl>
            <c:dLbl>
              <c:idx val="3"/>
              <c:layout>
                <c:manualLayout>
                  <c:x val="9.291521486643352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1AA-4CE7-9AA0-6B40DDF5D63B}"/>
                </c:ext>
              </c:extLst>
            </c:dLbl>
            <c:dLbl>
              <c:idx val="4"/>
              <c:layout>
                <c:manualLayout>
                  <c:x val="6.9686411149825784E-3"/>
                  <c:y val="3.0935808197989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1AA-4CE7-9AA0-6B40DDF5D63B}"/>
                </c:ext>
              </c:extLst>
            </c:dLbl>
            <c:dLbl>
              <c:idx val="5"/>
              <c:layout>
                <c:manualLayout>
                  <c:x val="9.2915214866433529E-3"/>
                  <c:y val="-1.134299863730783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1AA-4CE7-9AA0-6B40DDF5D63B}"/>
                </c:ext>
              </c:extLst>
            </c:dLbl>
            <c:dLbl>
              <c:idx val="6"/>
              <c:layout>
                <c:manualLayout>
                  <c:x val="6.9686411149825784E-3"/>
                  <c:y val="-5.671499318653917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1AA-4CE7-9AA0-6B40DDF5D63B}"/>
                </c:ext>
              </c:extLst>
            </c:dLbl>
            <c:dLbl>
              <c:idx val="7"/>
              <c:layout>
                <c:manualLayout>
                  <c:x val="1.161440185830421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1AA-4CE7-9AA0-6B40DDF5D63B}"/>
                </c:ext>
              </c:extLst>
            </c:dLbl>
            <c:dLbl>
              <c:idx val="8"/>
              <c:layout>
                <c:manualLayout>
                  <c:x val="4.64576074332163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1AA-4CE7-9AA0-6B40DDF5D63B}"/>
                </c:ext>
              </c:extLst>
            </c:dLbl>
            <c:dLbl>
              <c:idx val="9"/>
              <c:layout>
                <c:manualLayout>
                  <c:x val="6.9685754501329E-3"/>
                  <c:y val="1.69823563721201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1AA-4CE7-9AA0-6B40DDF5D63B}"/>
                </c:ext>
              </c:extLst>
            </c:dLbl>
            <c:dLbl>
              <c:idx val="10"/>
              <c:layout>
                <c:manualLayout>
                  <c:x val="1.1614401858304127E-2"/>
                  <c:y val="-5.671499318653917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1AA-4CE7-9AA0-6B40DDF5D6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мат!$A$22:$A$32</c:f>
              <c:strCache>
                <c:ptCount val="11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ИЕН</c:v>
                </c:pt>
                <c:pt idx="4">
                  <c:v>ИМИ</c:v>
                </c:pt>
                <c:pt idx="5">
                  <c:v>ИТИ</c:v>
                </c:pt>
                <c:pt idx="6">
                  <c:v>МПТИ</c:v>
                </c:pt>
                <c:pt idx="7">
                  <c:v>НТИ</c:v>
                </c:pt>
                <c:pt idx="8">
                  <c:v>ФТИ</c:v>
                </c:pt>
                <c:pt idx="9">
                  <c:v>ФЭИ</c:v>
                </c:pt>
                <c:pt idx="10">
                  <c:v>ЧФ</c:v>
                </c:pt>
              </c:strCache>
            </c:strRef>
          </c:cat>
          <c:val>
            <c:numRef>
              <c:f>мат!$N$22:$N$32</c:f>
              <c:numCache>
                <c:formatCode>0%</c:formatCode>
                <c:ptCount val="11"/>
                <c:pt idx="0">
                  <c:v>0.51063829787234039</c:v>
                </c:pt>
                <c:pt idx="1">
                  <c:v>0.54285714285714282</c:v>
                </c:pt>
                <c:pt idx="2">
                  <c:v>0.58241758241758246</c:v>
                </c:pt>
                <c:pt idx="3">
                  <c:v>0.73728813559322037</c:v>
                </c:pt>
                <c:pt idx="4">
                  <c:v>0.8033707865168539</c:v>
                </c:pt>
                <c:pt idx="5">
                  <c:v>0.5714285714285714</c:v>
                </c:pt>
                <c:pt idx="6">
                  <c:v>0.69473684210526321</c:v>
                </c:pt>
                <c:pt idx="7">
                  <c:v>0.66666666666666663</c:v>
                </c:pt>
                <c:pt idx="8">
                  <c:v>0.70129870129870131</c:v>
                </c:pt>
                <c:pt idx="9">
                  <c:v>0.89655172413793105</c:v>
                </c:pt>
                <c:pt idx="10">
                  <c:v>0.5625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1AA-4CE7-9AA0-6B40DDF5D6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6428672"/>
        <c:axId val="2046420768"/>
      </c:barChart>
      <c:catAx>
        <c:axId val="204642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420768"/>
        <c:crosses val="autoZero"/>
        <c:auto val="1"/>
        <c:lblAlgn val="ctr"/>
        <c:lblOffset val="100"/>
        <c:noMultiLvlLbl val="0"/>
      </c:catAx>
      <c:valAx>
        <c:axId val="204642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42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физика!$G$6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физика!$A$7:$A$14</c:f>
              <c:strCache>
                <c:ptCount val="8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ИТИ</c:v>
                </c:pt>
                <c:pt idx="4">
                  <c:v>МПТИ</c:v>
                </c:pt>
                <c:pt idx="5">
                  <c:v>НТИ</c:v>
                </c:pt>
                <c:pt idx="6">
                  <c:v>ФТИ</c:v>
                </c:pt>
                <c:pt idx="7">
                  <c:v>ЧФ</c:v>
                </c:pt>
              </c:strCache>
            </c:strRef>
          </c:cat>
          <c:val>
            <c:numRef>
              <c:f>физика!$G$7:$G$14</c:f>
              <c:numCache>
                <c:formatCode>0%</c:formatCode>
                <c:ptCount val="8"/>
                <c:pt idx="0">
                  <c:v>0.2</c:v>
                </c:pt>
                <c:pt idx="1">
                  <c:v>0.29292929292929293</c:v>
                </c:pt>
                <c:pt idx="2">
                  <c:v>0.375</c:v>
                </c:pt>
                <c:pt idx="3">
                  <c:v>0.24858757062146894</c:v>
                </c:pt>
                <c:pt idx="4">
                  <c:v>0.43835616438356162</c:v>
                </c:pt>
                <c:pt idx="5">
                  <c:v>0.72727272727272729</c:v>
                </c:pt>
                <c:pt idx="6">
                  <c:v>0.27956989247311825</c:v>
                </c:pt>
                <c:pt idx="7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D-4DD0-BEEB-B5D49A15A7E9}"/>
            </c:ext>
          </c:extLst>
        </c:ser>
        <c:ser>
          <c:idx val="1"/>
          <c:order val="1"/>
          <c:tx>
            <c:strRef>
              <c:f>физика!$H$6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физика!$A$7:$A$14</c:f>
              <c:strCache>
                <c:ptCount val="8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ИТИ</c:v>
                </c:pt>
                <c:pt idx="4">
                  <c:v>МПТИ</c:v>
                </c:pt>
                <c:pt idx="5">
                  <c:v>НТИ</c:v>
                </c:pt>
                <c:pt idx="6">
                  <c:v>ФТИ</c:v>
                </c:pt>
                <c:pt idx="7">
                  <c:v>ЧФ</c:v>
                </c:pt>
              </c:strCache>
            </c:strRef>
          </c:cat>
          <c:val>
            <c:numRef>
              <c:f>физика!$H$7:$H$14</c:f>
              <c:numCache>
                <c:formatCode>0%</c:formatCode>
                <c:ptCount val="8"/>
                <c:pt idx="0">
                  <c:v>0.3</c:v>
                </c:pt>
                <c:pt idx="1">
                  <c:v>0.36363636363636365</c:v>
                </c:pt>
                <c:pt idx="2">
                  <c:v>0.20833333333333334</c:v>
                </c:pt>
                <c:pt idx="3">
                  <c:v>0.16949152542372881</c:v>
                </c:pt>
                <c:pt idx="4">
                  <c:v>0.20547945205479451</c:v>
                </c:pt>
                <c:pt idx="5">
                  <c:v>0.13636363636363635</c:v>
                </c:pt>
                <c:pt idx="6">
                  <c:v>0.30107526881720431</c:v>
                </c:pt>
                <c:pt idx="7">
                  <c:v>0.5625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8D-4DD0-BEEB-B5D49A15A7E9}"/>
            </c:ext>
          </c:extLst>
        </c:ser>
        <c:ser>
          <c:idx val="2"/>
          <c:order val="2"/>
          <c:tx>
            <c:strRef>
              <c:f>физика!$I$6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физика!$A$7:$A$14</c:f>
              <c:strCache>
                <c:ptCount val="8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ИТИ</c:v>
                </c:pt>
                <c:pt idx="4">
                  <c:v>МПТИ</c:v>
                </c:pt>
                <c:pt idx="5">
                  <c:v>НТИ</c:v>
                </c:pt>
                <c:pt idx="6">
                  <c:v>ФТИ</c:v>
                </c:pt>
                <c:pt idx="7">
                  <c:v>ЧФ</c:v>
                </c:pt>
              </c:strCache>
            </c:strRef>
          </c:cat>
          <c:val>
            <c:numRef>
              <c:f>физика!$I$7:$I$14</c:f>
              <c:numCache>
                <c:formatCode>0%</c:formatCode>
                <c:ptCount val="8"/>
                <c:pt idx="0">
                  <c:v>0.27142857142857141</c:v>
                </c:pt>
                <c:pt idx="1">
                  <c:v>0.17171717171717171</c:v>
                </c:pt>
                <c:pt idx="2">
                  <c:v>0.1875</c:v>
                </c:pt>
                <c:pt idx="3">
                  <c:v>0.25423728813559321</c:v>
                </c:pt>
                <c:pt idx="4">
                  <c:v>0.16438356164383561</c:v>
                </c:pt>
                <c:pt idx="5">
                  <c:v>9.0909090909090912E-2</c:v>
                </c:pt>
                <c:pt idx="6">
                  <c:v>0.22580645161290322</c:v>
                </c:pt>
                <c:pt idx="7">
                  <c:v>0.1875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8D-4DD0-BEEB-B5D49A15A7E9}"/>
            </c:ext>
          </c:extLst>
        </c:ser>
        <c:ser>
          <c:idx val="3"/>
          <c:order val="3"/>
          <c:tx>
            <c:strRef>
              <c:f>физика!$J$6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физика!$A$7:$A$14</c:f>
              <c:strCache>
                <c:ptCount val="8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ИТИ</c:v>
                </c:pt>
                <c:pt idx="4">
                  <c:v>МПТИ</c:v>
                </c:pt>
                <c:pt idx="5">
                  <c:v>НТИ</c:v>
                </c:pt>
                <c:pt idx="6">
                  <c:v>ФТИ</c:v>
                </c:pt>
                <c:pt idx="7">
                  <c:v>ЧФ</c:v>
                </c:pt>
              </c:strCache>
            </c:strRef>
          </c:cat>
          <c:val>
            <c:numRef>
              <c:f>физика!$J$7:$J$14</c:f>
              <c:numCache>
                <c:formatCode>0%</c:formatCode>
                <c:ptCount val="8"/>
                <c:pt idx="0">
                  <c:v>0.22857142857142856</c:v>
                </c:pt>
                <c:pt idx="1">
                  <c:v>0.17171717171717171</c:v>
                </c:pt>
                <c:pt idx="2">
                  <c:v>0.22916666666666666</c:v>
                </c:pt>
                <c:pt idx="3">
                  <c:v>0.32768361581920902</c:v>
                </c:pt>
                <c:pt idx="4">
                  <c:v>0.19178082191780821</c:v>
                </c:pt>
                <c:pt idx="5">
                  <c:v>4.5454545454545456E-2</c:v>
                </c:pt>
                <c:pt idx="6">
                  <c:v>0.19354838709677419</c:v>
                </c:pt>
                <c:pt idx="7">
                  <c:v>0.1875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8D-4DD0-BEEB-B5D49A15A7E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46425344"/>
        <c:axId val="2046421600"/>
      </c:barChart>
      <c:catAx>
        <c:axId val="204642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421600"/>
        <c:crosses val="autoZero"/>
        <c:auto val="1"/>
        <c:lblAlgn val="ctr"/>
        <c:lblOffset val="100"/>
        <c:noMultiLvlLbl val="0"/>
      </c:catAx>
      <c:valAx>
        <c:axId val="2046421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42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физика!$M$17</c:f>
              <c:strCache>
                <c:ptCount val="1"/>
                <c:pt idx="0">
                  <c:v>Абсолютная успеваемость,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физика!$A$19:$A$26</c:f>
              <c:strCache>
                <c:ptCount val="8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ИТИ</c:v>
                </c:pt>
                <c:pt idx="4">
                  <c:v>МПТИ</c:v>
                </c:pt>
                <c:pt idx="5">
                  <c:v>НТИ</c:v>
                </c:pt>
                <c:pt idx="6">
                  <c:v>ФТИ</c:v>
                </c:pt>
                <c:pt idx="7">
                  <c:v>ЧФ</c:v>
                </c:pt>
              </c:strCache>
            </c:strRef>
          </c:cat>
          <c:val>
            <c:numRef>
              <c:f>физика!$M$19:$M$26</c:f>
              <c:numCache>
                <c:formatCode>0%</c:formatCode>
                <c:ptCount val="8"/>
                <c:pt idx="0">
                  <c:v>0.77142857142857146</c:v>
                </c:pt>
                <c:pt idx="1">
                  <c:v>0.82828282828282829</c:v>
                </c:pt>
                <c:pt idx="2">
                  <c:v>0.77083333333333337</c:v>
                </c:pt>
                <c:pt idx="3">
                  <c:v>0.67231638418079098</c:v>
                </c:pt>
                <c:pt idx="4">
                  <c:v>0.80821917808219179</c:v>
                </c:pt>
                <c:pt idx="5">
                  <c:v>0.95454545454545459</c:v>
                </c:pt>
                <c:pt idx="6">
                  <c:v>0.80645161290322576</c:v>
                </c:pt>
                <c:pt idx="7">
                  <c:v>0.8125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43-4F6B-A4A1-371490CFED73}"/>
            </c:ext>
          </c:extLst>
        </c:ser>
        <c:ser>
          <c:idx val="1"/>
          <c:order val="1"/>
          <c:tx>
            <c:strRef>
              <c:f>физика!$N$17</c:f>
              <c:strCache>
                <c:ptCount val="1"/>
                <c:pt idx="0">
                  <c:v>Качественная успеваемость,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28052805280525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443-4F6B-A4A1-371490CFED73}"/>
                </c:ext>
              </c:extLst>
            </c:dLbl>
            <c:dLbl>
              <c:idx val="1"/>
              <c:layout>
                <c:manualLayout>
                  <c:x val="5.280528052805280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443-4F6B-A4A1-371490CFED73}"/>
                </c:ext>
              </c:extLst>
            </c:dLbl>
            <c:dLbl>
              <c:idx val="2"/>
              <c:layout>
                <c:manualLayout>
                  <c:x val="5.280528052805232E-3"/>
                  <c:y val="-7.68684341616301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443-4F6B-A4A1-371490CFED73}"/>
                </c:ext>
              </c:extLst>
            </c:dLbl>
            <c:dLbl>
              <c:idx val="3"/>
              <c:layout>
                <c:manualLayout>
                  <c:x val="7.9207920792079209E-3"/>
                  <c:y val="8.3857442348008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443-4F6B-A4A1-371490CFED73}"/>
                </c:ext>
              </c:extLst>
            </c:dLbl>
            <c:dLbl>
              <c:idx val="4"/>
              <c:layout>
                <c:manualLayout>
                  <c:x val="7.9207920792079209E-3"/>
                  <c:y val="4.1928721174004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443-4F6B-A4A1-371490CFED73}"/>
                </c:ext>
              </c:extLst>
            </c:dLbl>
            <c:dLbl>
              <c:idx val="5"/>
              <c:layout>
                <c:manualLayout>
                  <c:x val="5.2805280528052806E-3"/>
                  <c:y val="4.1928721174003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443-4F6B-A4A1-371490CFED73}"/>
                </c:ext>
              </c:extLst>
            </c:dLbl>
            <c:dLbl>
              <c:idx val="6"/>
              <c:layout>
                <c:manualLayout>
                  <c:x val="5.280528052805183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443-4F6B-A4A1-371490CFED73}"/>
                </c:ext>
              </c:extLst>
            </c:dLbl>
            <c:dLbl>
              <c:idx val="7"/>
              <c:layout>
                <c:manualLayout>
                  <c:x val="7.9207920792079209E-3"/>
                  <c:y val="-7.68684341616301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443-4F6B-A4A1-371490CFED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физика!$A$19:$A$26</c:f>
              <c:strCache>
                <c:ptCount val="8"/>
                <c:pt idx="0">
                  <c:v>АДФ</c:v>
                </c:pt>
                <c:pt idx="1">
                  <c:v>ГИ</c:v>
                </c:pt>
                <c:pt idx="2">
                  <c:v>ГРФ</c:v>
                </c:pt>
                <c:pt idx="3">
                  <c:v>ИТИ</c:v>
                </c:pt>
                <c:pt idx="4">
                  <c:v>МПТИ</c:v>
                </c:pt>
                <c:pt idx="5">
                  <c:v>НТИ</c:v>
                </c:pt>
                <c:pt idx="6">
                  <c:v>ФТИ</c:v>
                </c:pt>
                <c:pt idx="7">
                  <c:v>ЧФ</c:v>
                </c:pt>
              </c:strCache>
            </c:strRef>
          </c:cat>
          <c:val>
            <c:numRef>
              <c:f>физика!$N$19:$N$26</c:f>
              <c:numCache>
                <c:formatCode>0%</c:formatCode>
                <c:ptCount val="8"/>
                <c:pt idx="0">
                  <c:v>0.5</c:v>
                </c:pt>
                <c:pt idx="1">
                  <c:v>0.65656565656565657</c:v>
                </c:pt>
                <c:pt idx="2">
                  <c:v>0.58333333333333337</c:v>
                </c:pt>
                <c:pt idx="3">
                  <c:v>0.41807909604519772</c:v>
                </c:pt>
                <c:pt idx="4">
                  <c:v>0.64383561643835618</c:v>
                </c:pt>
                <c:pt idx="5">
                  <c:v>0.86363636363636365</c:v>
                </c:pt>
                <c:pt idx="6">
                  <c:v>0.58064516129032262</c:v>
                </c:pt>
                <c:pt idx="7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443-4F6B-A4A1-371490CFED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8052672"/>
        <c:axId val="2048049760"/>
      </c:barChart>
      <c:catAx>
        <c:axId val="204805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8049760"/>
        <c:crosses val="autoZero"/>
        <c:auto val="1"/>
        <c:lblAlgn val="ctr"/>
        <c:lblOffset val="100"/>
        <c:noMultiLvlLbl val="0"/>
      </c:catAx>
      <c:valAx>
        <c:axId val="20480497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805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общ!$G$6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общ!$A$7:$A$16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общ!$G$7:$G$16</c:f>
              <c:numCache>
                <c:formatCode>0%</c:formatCode>
                <c:ptCount val="10"/>
                <c:pt idx="0">
                  <c:v>0.42857142857142855</c:v>
                </c:pt>
                <c:pt idx="1">
                  <c:v>0.5</c:v>
                </c:pt>
                <c:pt idx="2">
                  <c:v>0.32727272727272727</c:v>
                </c:pt>
                <c:pt idx="3">
                  <c:v>0.50420168067226889</c:v>
                </c:pt>
                <c:pt idx="4">
                  <c:v>0.30769230769230771</c:v>
                </c:pt>
                <c:pt idx="5">
                  <c:v>0.24489795918367346</c:v>
                </c:pt>
                <c:pt idx="6">
                  <c:v>0.4375</c:v>
                </c:pt>
                <c:pt idx="7">
                  <c:v>0</c:v>
                </c:pt>
                <c:pt idx="8">
                  <c:v>0.53333333333333333</c:v>
                </c:pt>
                <c:pt idx="9">
                  <c:v>0.52857142857142858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03-4E8C-A16D-2B564A94C7C1}"/>
            </c:ext>
          </c:extLst>
        </c:ser>
        <c:ser>
          <c:idx val="1"/>
          <c:order val="1"/>
          <c:tx>
            <c:strRef>
              <c:f>общ!$H$6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общ!$A$7:$A$16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общ!$H$7:$H$16</c:f>
              <c:numCache>
                <c:formatCode>0%</c:formatCode>
                <c:ptCount val="10"/>
                <c:pt idx="0">
                  <c:v>0.14285714285714285</c:v>
                </c:pt>
                <c:pt idx="1">
                  <c:v>0.3125</c:v>
                </c:pt>
                <c:pt idx="2">
                  <c:v>0.2</c:v>
                </c:pt>
                <c:pt idx="3">
                  <c:v>0.15966386554621848</c:v>
                </c:pt>
                <c:pt idx="4">
                  <c:v>0.15384615384615385</c:v>
                </c:pt>
                <c:pt idx="5">
                  <c:v>0.18367346938775511</c:v>
                </c:pt>
                <c:pt idx="6">
                  <c:v>0.1875</c:v>
                </c:pt>
                <c:pt idx="7">
                  <c:v>1</c:v>
                </c:pt>
                <c:pt idx="8">
                  <c:v>0.13333333333333333</c:v>
                </c:pt>
                <c:pt idx="9">
                  <c:v>0.11428571428571428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03-4E8C-A16D-2B564A94C7C1}"/>
            </c:ext>
          </c:extLst>
        </c:ser>
        <c:ser>
          <c:idx val="2"/>
          <c:order val="2"/>
          <c:tx>
            <c:strRef>
              <c:f>общ!$I$6</c:f>
              <c:strCache>
                <c:ptCount val="1"/>
                <c:pt idx="0">
                  <c:v>Удовлетворительно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общ!$A$7:$A$16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общ!$I$7:$I$16</c:f>
              <c:numCache>
                <c:formatCode>0%</c:formatCode>
                <c:ptCount val="10"/>
                <c:pt idx="0">
                  <c:v>0.2857142857142857</c:v>
                </c:pt>
                <c:pt idx="1">
                  <c:v>0.15625</c:v>
                </c:pt>
                <c:pt idx="2">
                  <c:v>0.18181818181818182</c:v>
                </c:pt>
                <c:pt idx="3">
                  <c:v>0.15966386554621848</c:v>
                </c:pt>
                <c:pt idx="4">
                  <c:v>0.15384615384615385</c:v>
                </c:pt>
                <c:pt idx="5">
                  <c:v>0.16326530612244897</c:v>
                </c:pt>
                <c:pt idx="6">
                  <c:v>0.25</c:v>
                </c:pt>
                <c:pt idx="7">
                  <c:v>0</c:v>
                </c:pt>
                <c:pt idx="8">
                  <c:v>0.13333333333333333</c:v>
                </c:pt>
                <c:pt idx="9">
                  <c:v>0.15714285714285714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03-4E8C-A16D-2B564A94C7C1}"/>
            </c:ext>
          </c:extLst>
        </c:ser>
        <c:ser>
          <c:idx val="3"/>
          <c:order val="3"/>
          <c:tx>
            <c:strRef>
              <c:f>общ!$J$6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общ!$A$7:$A$16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общ!$J$7:$J$16</c:f>
              <c:numCache>
                <c:formatCode>0%</c:formatCode>
                <c:ptCount val="10"/>
                <c:pt idx="0">
                  <c:v>0.14285714285714285</c:v>
                </c:pt>
                <c:pt idx="1">
                  <c:v>3.125E-2</c:v>
                </c:pt>
                <c:pt idx="2">
                  <c:v>0.29090909090909089</c:v>
                </c:pt>
                <c:pt idx="3">
                  <c:v>0.17647058823529413</c:v>
                </c:pt>
                <c:pt idx="4">
                  <c:v>0.38461538461538464</c:v>
                </c:pt>
                <c:pt idx="5">
                  <c:v>0.40816326530612246</c:v>
                </c:pt>
                <c:pt idx="6">
                  <c:v>0.125</c:v>
                </c:pt>
                <c:pt idx="7">
                  <c:v>0</c:v>
                </c:pt>
                <c:pt idx="8">
                  <c:v>0.2</c:v>
                </c:pt>
                <c:pt idx="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03-4E8C-A16D-2B564A94C7C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46981968"/>
        <c:axId val="2046974480"/>
      </c:barChart>
      <c:catAx>
        <c:axId val="2046981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974480"/>
        <c:crosses val="autoZero"/>
        <c:auto val="1"/>
        <c:lblAlgn val="ctr"/>
        <c:lblOffset val="100"/>
        <c:noMultiLvlLbl val="0"/>
      </c:catAx>
      <c:valAx>
        <c:axId val="2046974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4698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общ!$M$19</c:f>
              <c:strCache>
                <c:ptCount val="1"/>
                <c:pt idx="0">
                  <c:v>Абсолютная успеваемость, 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-1.0684902233144646E-2"/>
                  <c:y val="-4.76871721506914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0AF-46D4-A818-C4C8FE1F0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общ!$A$21:$A$30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общ!$M$21:$M$30</c:f>
              <c:numCache>
                <c:formatCode>0%</c:formatCode>
                <c:ptCount val="10"/>
                <c:pt idx="0">
                  <c:v>0.8571428571428571</c:v>
                </c:pt>
                <c:pt idx="1">
                  <c:v>0.96875</c:v>
                </c:pt>
                <c:pt idx="2">
                  <c:v>0.70909090909090911</c:v>
                </c:pt>
                <c:pt idx="3">
                  <c:v>0.82352941176470584</c:v>
                </c:pt>
                <c:pt idx="4">
                  <c:v>0.61538461538461542</c:v>
                </c:pt>
                <c:pt idx="5">
                  <c:v>0.59183673469387754</c:v>
                </c:pt>
                <c:pt idx="6">
                  <c:v>0.875</c:v>
                </c:pt>
                <c:pt idx="7">
                  <c:v>1</c:v>
                </c:pt>
                <c:pt idx="8">
                  <c:v>0.8</c:v>
                </c:pt>
                <c:pt idx="9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AF-46D4-A818-C4C8FE1F0949}"/>
            </c:ext>
          </c:extLst>
        </c:ser>
        <c:ser>
          <c:idx val="1"/>
          <c:order val="1"/>
          <c:tx>
            <c:strRef>
              <c:f>общ!$N$19</c:f>
              <c:strCache>
                <c:ptCount val="1"/>
                <c:pt idx="0">
                  <c:v>Качественная успеваемость, в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1.709584357303115E-2"/>
                  <c:y val="-9.53743443013830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0AF-46D4-A818-C4C8FE1F0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общ!$A$21:$A$30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общ!$N$21:$N$30</c:f>
              <c:numCache>
                <c:formatCode>0%</c:formatCode>
                <c:ptCount val="10"/>
                <c:pt idx="0">
                  <c:v>0.5714285714285714</c:v>
                </c:pt>
                <c:pt idx="1">
                  <c:v>0.8125</c:v>
                </c:pt>
                <c:pt idx="2">
                  <c:v>0.52727272727272723</c:v>
                </c:pt>
                <c:pt idx="3">
                  <c:v>0.66386554621848737</c:v>
                </c:pt>
                <c:pt idx="4">
                  <c:v>0.46153846153846156</c:v>
                </c:pt>
                <c:pt idx="5">
                  <c:v>0.42857142857142855</c:v>
                </c:pt>
                <c:pt idx="6">
                  <c:v>0.625</c:v>
                </c:pt>
                <c:pt idx="7">
                  <c:v>1</c:v>
                </c:pt>
                <c:pt idx="8">
                  <c:v>0.66666666666666663</c:v>
                </c:pt>
                <c:pt idx="9">
                  <c:v>0.6428571428571429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AF-46D4-A818-C4C8FE1F09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3698704"/>
        <c:axId val="2053699120"/>
      </c:barChart>
      <c:catAx>
        <c:axId val="205369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53699120"/>
        <c:crosses val="autoZero"/>
        <c:auto val="1"/>
        <c:lblAlgn val="ctr"/>
        <c:lblOffset val="100"/>
        <c:noMultiLvlLbl val="0"/>
      </c:catAx>
      <c:valAx>
        <c:axId val="205369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5369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общ!$J$6</c:f>
              <c:strCache>
                <c:ptCount val="1"/>
                <c:pt idx="0">
                  <c:v>Неудовлетворительно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общ!$A$7:$A$16</c:f>
              <c:strCache>
                <c:ptCount val="10"/>
                <c:pt idx="0">
                  <c:v>ИП</c:v>
                </c:pt>
                <c:pt idx="1">
                  <c:v>ИФ</c:v>
                </c:pt>
                <c:pt idx="2">
                  <c:v>ИФКиС</c:v>
                </c:pt>
                <c:pt idx="3">
                  <c:v>ИЯКН СВ РФ</c:v>
                </c:pt>
                <c:pt idx="4">
                  <c:v>НТИ</c:v>
                </c:pt>
                <c:pt idx="5">
                  <c:v>ПИ</c:v>
                </c:pt>
                <c:pt idx="6">
                  <c:v>ФЛФ</c:v>
                </c:pt>
                <c:pt idx="7">
                  <c:v>ФТИ</c:v>
                </c:pt>
                <c:pt idx="8">
                  <c:v>ФЭИ</c:v>
                </c:pt>
                <c:pt idx="9">
                  <c:v>ЮФ</c:v>
                </c:pt>
              </c:strCache>
            </c:strRef>
          </c:cat>
          <c:val>
            <c:numRef>
              <c:f>общ!$J$7:$J$16</c:f>
              <c:numCache>
                <c:formatCode>0%</c:formatCode>
                <c:ptCount val="10"/>
                <c:pt idx="0">
                  <c:v>0.14285714285714285</c:v>
                </c:pt>
                <c:pt idx="1">
                  <c:v>3.125E-2</c:v>
                </c:pt>
                <c:pt idx="2">
                  <c:v>0.29090909090909089</c:v>
                </c:pt>
                <c:pt idx="3">
                  <c:v>0.17647058823529413</c:v>
                </c:pt>
                <c:pt idx="4">
                  <c:v>0.38461538461538464</c:v>
                </c:pt>
                <c:pt idx="5">
                  <c:v>0.40816326530612246</c:v>
                </c:pt>
                <c:pt idx="6">
                  <c:v>0.125</c:v>
                </c:pt>
                <c:pt idx="7">
                  <c:v>0</c:v>
                </c:pt>
                <c:pt idx="8">
                  <c:v>0.2</c:v>
                </c:pt>
                <c:pt idx="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8A-454E-969A-8D4E36985F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53697872"/>
        <c:axId val="2053684560"/>
      </c:barChart>
      <c:catAx>
        <c:axId val="205369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53684560"/>
        <c:crosses val="autoZero"/>
        <c:auto val="1"/>
        <c:lblAlgn val="ctr"/>
        <c:lblOffset val="100"/>
        <c:noMultiLvlLbl val="0"/>
      </c:catAx>
      <c:valAx>
        <c:axId val="2053684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5369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4B40D-7606-44A5-98BE-81580832744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10F3F-D2AB-450C-A6D5-8836ACB07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85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87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95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43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755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846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33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2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0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1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4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5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2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2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8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1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445D-BCB9-45B1-BB4B-2FF2BE324EF6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87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93" b="2600"/>
          <a:stretch/>
        </p:blipFill>
        <p:spPr>
          <a:xfrm>
            <a:off x="8663608" y="4158270"/>
            <a:ext cx="3528392" cy="269973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3161AC3-5E3B-4806-A3AF-934A4316A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810" y="2153652"/>
            <a:ext cx="9144000" cy="138363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диагностического тестирования студентов первого курса в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8459" y="411811"/>
            <a:ext cx="9750932" cy="772107"/>
          </a:xfrm>
          <a:prstGeom prst="rect">
            <a:avLst/>
          </a:prstGeom>
          <a:noFill/>
        </p:spPr>
        <p:txBody>
          <a:bodyPr wrap="square" lIns="144000" tIns="108000" rIns="144000" bIns="108000" rtlCol="0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СЕВЕРО-ВОСТОЧНЫЙ ФЕДЕРАЛЬНЫЙ УНИВЕРСИТЕТ ИМЕНИ М.К. АММОСОВА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институт (филиал) СВФУ в г. Нерюнгри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33" y="156534"/>
            <a:ext cx="1551925" cy="14520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96399" y="6316579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Нерюнгри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05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261127"/>
              </p:ext>
            </p:extLst>
          </p:nvPr>
        </p:nvGraphicFramePr>
        <p:xfrm>
          <a:off x="838200" y="1006475"/>
          <a:ext cx="10515600" cy="517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838200" y="314887"/>
            <a:ext cx="10515600" cy="69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балл по всем дисциплинам в разрезе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УчП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083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88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постановления: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04301" y="1075161"/>
            <a:ext cx="8945218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Принять информацию к сведению.</a:t>
            </a:r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Учебным подразделениям: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проанализировать, обсудить результаты диагностического тестирования;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довести до сведения педагогических работников результаты ежегодного диагностического тестирования СВФУ;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нацелить профессорско-преподавательский состав на устранение пробелов в знаниях курса школьной подготовки первокурсников, учитывая степень затруднения каждого из первокурсников в выполнении заданий ДТ;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организовать и координировать дополнительные занятия для студентов, показавших низкие результаты по диагностическому тестированию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9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816" y="0"/>
            <a:ext cx="10515600" cy="74521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Диагностическом тестировании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793" y="1034065"/>
            <a:ext cx="8083295" cy="53860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система оценки качества образования СВФУ (ВСОКО)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проводится с целью получения объективной информации о результатах подготовки обучающихся и анализа соответствия уровня их требованиям ФГОС ВО 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тестирования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уровень подготовки студентов первого курса по дисциплинам образовательных программ среднего общего образования и готовности к продолжению обучения в университете. Основными задачами диагностического тестирования стали выявление «проблемных» разделов/тем в начале обучения и педагогический анализ по каждой дисциплине.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 с использованием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внутривузовской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онлайн-тестирования: http://teststud.s-vfu.ru  через личный кабинет студента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студентов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 70% (81 из 116)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037453" y="1034065"/>
            <a:ext cx="2598057" cy="2923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Дисциплины: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«Математика»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«Русский язык»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Физика»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«Обществознание»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язык»</a:t>
            </a:r>
          </a:p>
        </p:txBody>
      </p:sp>
    </p:spTree>
    <p:extLst>
      <p:ext uri="{BB962C8B-B14F-4D97-AF65-F5344CB8AC3E}">
        <p14:creationId xmlns:p14="http://schemas.microsoft.com/office/powerpoint/2010/main" val="199460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368" y="-1411"/>
            <a:ext cx="10515600" cy="68575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81376" y="6630253"/>
            <a:ext cx="25106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/>
              <a:t>*ОВ - Отчислен в связи с окончанием ВУЗа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7931" y="72035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87498257"/>
              </p:ext>
            </p:extLst>
          </p:nvPr>
        </p:nvGraphicFramePr>
        <p:xfrm>
          <a:off x="4977521" y="426905"/>
          <a:ext cx="6876547" cy="3026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893359256"/>
              </p:ext>
            </p:extLst>
          </p:nvPr>
        </p:nvGraphicFramePr>
        <p:xfrm>
          <a:off x="214741" y="3282315"/>
          <a:ext cx="5942965" cy="3575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585143" y="3799433"/>
            <a:ext cx="51877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По результатам тестирований можно выделить ряд дисциплин, по которым студенты имеют значительные пробелы в знаниях по уровням среднего общего образования. По дисциплине «Русский язык», есть пробелы у студентов 1 курса: ИЕН-Б-БХ-22, ИФКиС-Б-НВСиНИ-22, ИЯКН-Б-СО-22, ИЯКН-С-ЛТ-22, МИ-С-ЛД-22-7/1, МИ-С-П-22-2/2, </a:t>
            </a:r>
            <a:r>
              <a:rPr lang="ru-RU" sz="1400" b="1" dirty="0">
                <a:solidFill>
                  <a:srgbClr val="FF0000"/>
                </a:solidFill>
              </a:rPr>
              <a:t>НТИ-Б-ОФ-22, </a:t>
            </a:r>
            <a:r>
              <a:rPr lang="ru-RU" sz="1400" dirty="0" smtClean="0"/>
              <a:t>ФЛФ-Б-ПО-РИЯ-22.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8062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563" y="7251"/>
            <a:ext cx="10515600" cy="72426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38797959"/>
              </p:ext>
            </p:extLst>
          </p:nvPr>
        </p:nvGraphicFramePr>
        <p:xfrm>
          <a:off x="5679473" y="531494"/>
          <a:ext cx="6226777" cy="2916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189904276"/>
              </p:ext>
            </p:extLst>
          </p:nvPr>
        </p:nvGraphicFramePr>
        <p:xfrm>
          <a:off x="126398" y="3448049"/>
          <a:ext cx="5942965" cy="315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4415" y="531494"/>
            <a:ext cx="5222207" cy="819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результатам абсолютной успеваемости 1 место у студентов ФТИ, ФЭИ по 97%, 2 место ИМИ, ЧФ по 94%, третье ИЕН -  93%, далее НТИ, МПТИ, ИТИ более 90%.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26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723266771"/>
              </p:ext>
            </p:extLst>
          </p:nvPr>
        </p:nvGraphicFramePr>
        <p:xfrm>
          <a:off x="6071616" y="539115"/>
          <a:ext cx="5942965" cy="358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56578325"/>
              </p:ext>
            </p:extLst>
          </p:nvPr>
        </p:nvGraphicFramePr>
        <p:xfrm>
          <a:off x="128651" y="3428365"/>
          <a:ext cx="5942965" cy="322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40563" y="652606"/>
            <a:ext cx="5319141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результатам учебных подразделений, лучший результат показал НТИ, «отлично» - 73%, «хорошо» - 14%, «удовлетворительно» - 9% и «неудовлетворительно» - 5%. С наибольшим количеством не сдавших студентов является ИТИ - 33% неудовлетворительной оценки.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783430" y="22589"/>
            <a:ext cx="10515600" cy="6781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7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430" y="22589"/>
            <a:ext cx="10515600" cy="6781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14909525"/>
              </p:ext>
            </p:extLst>
          </p:nvPr>
        </p:nvGraphicFramePr>
        <p:xfrm>
          <a:off x="6041230" y="700724"/>
          <a:ext cx="5942965" cy="3329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358947452"/>
              </p:ext>
            </p:extLst>
          </p:nvPr>
        </p:nvGraphicFramePr>
        <p:xfrm>
          <a:off x="352742" y="3692842"/>
          <a:ext cx="5942965" cy="301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454526513"/>
              </p:ext>
            </p:extLst>
          </p:nvPr>
        </p:nvGraphicFramePr>
        <p:xfrm>
          <a:off x="6741714" y="4097040"/>
          <a:ext cx="5242481" cy="2207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05193" y="1009649"/>
            <a:ext cx="5183586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Наибольшее количество получивших неудовлетворительную оценку по обществознании у ПИ – 41%, НТИ – 38%,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ИФКиС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29%, ФЭИ и ЮФ по 20%, остальные меньше 20%.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544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401" y="12192"/>
            <a:ext cx="10515600" cy="75171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15967370"/>
              </p:ext>
            </p:extLst>
          </p:nvPr>
        </p:nvGraphicFramePr>
        <p:xfrm>
          <a:off x="5639117" y="763902"/>
          <a:ext cx="6219508" cy="2788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129275"/>
              </p:ext>
            </p:extLst>
          </p:nvPr>
        </p:nvGraphicFramePr>
        <p:xfrm>
          <a:off x="777401" y="3286125"/>
          <a:ext cx="5057775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95300" y="978442"/>
            <a:ext cx="48672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учебным подразделениям лучший результат у НТИ «отлично» - 50%, «хорошо» - 25%, «удовлетворительно» - 25% и «неудовлетворительно» - 0%, также у ФЛФ «отлично» - 20%, «хорошо» - 50%, «удовлетворительно» - 30% и «неудовлетворительно»- 0%.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50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5267" y="0"/>
            <a:ext cx="10289274" cy="73152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дисциплинам</a:t>
            </a:r>
            <a:endParaRPr lang="ru-RU" sz="2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535242"/>
              </p:ext>
            </p:extLst>
          </p:nvPr>
        </p:nvGraphicFramePr>
        <p:xfrm>
          <a:off x="1285873" y="847727"/>
          <a:ext cx="10125080" cy="5372100"/>
        </p:xfrm>
        <a:graphic>
          <a:graphicData uri="http://schemas.openxmlformats.org/drawingml/2006/table">
            <a:tbl>
              <a:tblPr/>
              <a:tblGrid>
                <a:gridCol w="2962358">
                  <a:extLst>
                    <a:ext uri="{9D8B030D-6E8A-4147-A177-3AD203B41FA5}">
                      <a16:colId xmlns:a16="http://schemas.microsoft.com/office/drawing/2014/main" val="437088921"/>
                    </a:ext>
                  </a:extLst>
                </a:gridCol>
                <a:gridCol w="1193787">
                  <a:extLst>
                    <a:ext uri="{9D8B030D-6E8A-4147-A177-3AD203B41FA5}">
                      <a16:colId xmlns:a16="http://schemas.microsoft.com/office/drawing/2014/main" val="2061802103"/>
                    </a:ext>
                  </a:extLst>
                </a:gridCol>
                <a:gridCol w="1193787">
                  <a:extLst>
                    <a:ext uri="{9D8B030D-6E8A-4147-A177-3AD203B41FA5}">
                      <a16:colId xmlns:a16="http://schemas.microsoft.com/office/drawing/2014/main" val="1539531931"/>
                    </a:ext>
                  </a:extLst>
                </a:gridCol>
                <a:gridCol w="1193787">
                  <a:extLst>
                    <a:ext uri="{9D8B030D-6E8A-4147-A177-3AD203B41FA5}">
                      <a16:colId xmlns:a16="http://schemas.microsoft.com/office/drawing/2014/main" val="3139094882"/>
                    </a:ext>
                  </a:extLst>
                </a:gridCol>
                <a:gridCol w="1193787">
                  <a:extLst>
                    <a:ext uri="{9D8B030D-6E8A-4147-A177-3AD203B41FA5}">
                      <a16:colId xmlns:a16="http://schemas.microsoft.com/office/drawing/2014/main" val="125652897"/>
                    </a:ext>
                  </a:extLst>
                </a:gridCol>
                <a:gridCol w="1193787">
                  <a:extLst>
                    <a:ext uri="{9D8B030D-6E8A-4147-A177-3AD203B41FA5}">
                      <a16:colId xmlns:a16="http://schemas.microsoft.com/office/drawing/2014/main" val="2798634168"/>
                    </a:ext>
                  </a:extLst>
                </a:gridCol>
                <a:gridCol w="1193787">
                  <a:extLst>
                    <a:ext uri="{9D8B030D-6E8A-4147-A177-3AD203B41FA5}">
                      <a16:colId xmlns:a16="http://schemas.microsoft.com/office/drawing/2014/main" val="2154198470"/>
                    </a:ext>
                  </a:extLst>
                </a:gridCol>
              </a:tblGrid>
              <a:tr h="89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Дисциплина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103964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658653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259148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Физика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105519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Обществознание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564691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717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43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322" y="0"/>
            <a:ext cx="10515600" cy="6915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студентов 1 курса в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ДТ-22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 учебным подразделениям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60975028"/>
              </p:ext>
            </p:extLst>
          </p:nvPr>
        </p:nvGraphicFramePr>
        <p:xfrm>
          <a:off x="419099" y="838200"/>
          <a:ext cx="11382375" cy="578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36995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552</Words>
  <Application>Microsoft Office PowerPoint</Application>
  <PresentationFormat>Широкоэкранный</PresentationFormat>
  <Paragraphs>155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О результатах диагностического тестирования студентов первого курса в 2022 году</vt:lpstr>
      <vt:lpstr>О Диагностическом тестировании </vt:lpstr>
      <vt:lpstr>Русский язык</vt:lpstr>
      <vt:lpstr>Математика </vt:lpstr>
      <vt:lpstr>Физика</vt:lpstr>
      <vt:lpstr>Обществознание</vt:lpstr>
      <vt:lpstr>Английский язык</vt:lpstr>
      <vt:lpstr>Абсолютная и качественная успеваемость по дисциплинам</vt:lpstr>
      <vt:lpstr>Участие студентов 1 курса в ДТ-22 по учебным подразделениям</vt:lpstr>
      <vt:lpstr>Презентация PowerPoint</vt:lpstr>
      <vt:lpstr>Проект постановления: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Успеваемость студентов с особыми образовательными потребностями по итогам зимней сессии 2018-2019 учебного года</dc:title>
  <dc:creator>Павлова Римма Семеновна</dc:creator>
  <cp:lastModifiedBy>Лидия Дмитриевна Ядреева</cp:lastModifiedBy>
  <cp:revision>87</cp:revision>
  <dcterms:created xsi:type="dcterms:W3CDTF">2019-02-28T06:58:23Z</dcterms:created>
  <dcterms:modified xsi:type="dcterms:W3CDTF">2022-12-15T03:54:41Z</dcterms:modified>
</cp:coreProperties>
</file>