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5826" r:id="rId2"/>
  </p:sldMasterIdLst>
  <p:notesMasterIdLst>
    <p:notesMasterId r:id="rId29"/>
  </p:notesMasterIdLst>
  <p:handoutMasterIdLst>
    <p:handoutMasterId r:id="rId30"/>
  </p:handoutMasterIdLst>
  <p:sldIdLst>
    <p:sldId id="338" r:id="rId3"/>
    <p:sldId id="389" r:id="rId4"/>
    <p:sldId id="391" r:id="rId5"/>
    <p:sldId id="378" r:id="rId6"/>
    <p:sldId id="392" r:id="rId7"/>
    <p:sldId id="393" r:id="rId8"/>
    <p:sldId id="351" r:id="rId9"/>
    <p:sldId id="379" r:id="rId10"/>
    <p:sldId id="395" r:id="rId11"/>
    <p:sldId id="396" r:id="rId12"/>
    <p:sldId id="398" r:id="rId13"/>
    <p:sldId id="400" r:id="rId14"/>
    <p:sldId id="380" r:id="rId15"/>
    <p:sldId id="385" r:id="rId16"/>
    <p:sldId id="410" r:id="rId17"/>
    <p:sldId id="399" r:id="rId18"/>
    <p:sldId id="366" r:id="rId19"/>
    <p:sldId id="401" r:id="rId20"/>
    <p:sldId id="402" r:id="rId21"/>
    <p:sldId id="403" r:id="rId22"/>
    <p:sldId id="404" r:id="rId23"/>
    <p:sldId id="405" r:id="rId24"/>
    <p:sldId id="406" r:id="rId25"/>
    <p:sldId id="407" r:id="rId26"/>
    <p:sldId id="408" r:id="rId27"/>
    <p:sldId id="390" r:id="rId28"/>
  </p:sldIdLst>
  <p:sldSz cx="9144000" cy="6858000" type="screen4x3"/>
  <p:notesSz cx="6761163" cy="9942513"/>
  <p:defaultTextStyle>
    <a:defPPr>
      <a:defRPr lang="ru-RU"/>
    </a:defPPr>
    <a:lvl1pPr algn="ctr" rtl="0" eaLnBrk="0" fontAlgn="base" hangingPunct="0">
      <a:spcBef>
        <a:spcPct val="0"/>
      </a:spcBef>
      <a:spcAft>
        <a:spcPct val="0"/>
      </a:spcAft>
      <a:defRPr kumimoji="1" sz="1000" b="1" kern="1200">
        <a:solidFill>
          <a:schemeClr val="bg1"/>
        </a:solidFill>
        <a:latin typeface="Garamond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umimoji="1" sz="1000" b="1" kern="1200">
        <a:solidFill>
          <a:schemeClr val="bg1"/>
        </a:solidFill>
        <a:latin typeface="Garamond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umimoji="1" sz="1000" b="1" kern="1200">
        <a:solidFill>
          <a:schemeClr val="bg1"/>
        </a:solidFill>
        <a:latin typeface="Garamond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umimoji="1" sz="1000" b="1" kern="1200">
        <a:solidFill>
          <a:schemeClr val="bg1"/>
        </a:solidFill>
        <a:latin typeface="Garamond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umimoji="1" sz="1000" b="1" kern="1200">
        <a:solidFill>
          <a:schemeClr val="bg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000" b="1" kern="1200">
        <a:solidFill>
          <a:schemeClr val="bg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umimoji="1" sz="1000" b="1" kern="1200">
        <a:solidFill>
          <a:schemeClr val="bg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umimoji="1" sz="1000" b="1" kern="1200">
        <a:solidFill>
          <a:schemeClr val="bg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umimoji="1" sz="1000" b="1" kern="1200">
        <a:solidFill>
          <a:schemeClr val="bg1"/>
        </a:solidFill>
        <a:latin typeface="Garamond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CC3300"/>
    <a:srgbClr val="003366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15" autoAdjust="0"/>
    <p:restoredTop sz="93928" autoAdjust="0"/>
  </p:normalViewPr>
  <p:slideViewPr>
    <p:cSldViewPr>
      <p:cViewPr varScale="1">
        <p:scale>
          <a:sx n="108" d="100"/>
          <a:sy n="108" d="100"/>
        </p:scale>
        <p:origin x="156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6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.xlsx"/><Relationship Id="rId1" Type="http://schemas.openxmlformats.org/officeDocument/2006/relationships/image" Target="../media/image3.jpeg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.xlsx"/><Relationship Id="rId1" Type="http://schemas.openxmlformats.org/officeDocument/2006/relationships/image" Target="../media/image3.jpeg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398731408573928E-2"/>
          <c:y val="0.11383593990467361"/>
          <c:w val="0.82410269028871386"/>
          <c:h val="0.8054485293983728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Успеваемость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  <a:ln w="28575" cmpd="sng">
              <a:prstDash val="solid"/>
            </a:ln>
          </c:spPr>
          <c:invertIfNegative val="0"/>
          <c:dLbls>
            <c:dLbl>
              <c:idx val="2"/>
              <c:layout>
                <c:manualLayout>
                  <c:x val="2.4376243651337694E-2"/>
                  <c:y val="-5.689332009705014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EEA3-49DF-B537-ABDB07210F35}"/>
                </c:ext>
              </c:extLst>
            </c:dLbl>
            <c:dLbl>
              <c:idx val="3"/>
              <c:layout>
                <c:manualLayout>
                  <c:x val="2.007455359521932E-2"/>
                  <c:y val="-5.689332009705014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EEA3-49DF-B537-ABDB07210F35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ГД</c:v>
                </c:pt>
                <c:pt idx="1">
                  <c:v>Филология</c:v>
                </c:pt>
                <c:pt idx="2">
                  <c:v>ПиМНО</c:v>
                </c:pt>
                <c:pt idx="3">
                  <c:v>МиИ</c:v>
                </c:pt>
                <c:pt idx="4">
                  <c:v>ЭПиАПП</c:v>
                </c:pt>
                <c:pt idx="5">
                  <c:v>СД</c:v>
                </c:pt>
              </c:strCache>
            </c:strRef>
          </c:cat>
          <c:val>
            <c:numRef>
              <c:f>Лист1!$B$2:$B$7</c:f>
              <c:numCache>
                <c:formatCode>0%</c:formatCode>
                <c:ptCount val="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EA3-49DF-B537-ABDB07210F3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Качество</c:v>
                </c:pt>
              </c:strCache>
            </c:strRef>
          </c:tx>
          <c:spPr>
            <a:solidFill>
              <a:schemeClr val="accent4"/>
            </a:solidFill>
            <a:ln w="0" cap="sq" cmpd="sng"/>
          </c:spPr>
          <c:invertIfNegative val="0"/>
          <c:dLbls>
            <c:dLbl>
              <c:idx val="0"/>
              <c:layout>
                <c:manualLayout>
                  <c:x val="1.7785138719413996E-2"/>
                  <c:y val="-5.78259974756903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EEA3-49DF-B537-ABDB07210F35}"/>
                </c:ext>
              </c:extLst>
            </c:dLbl>
            <c:dLbl>
              <c:idx val="1"/>
              <c:layout>
                <c:manualLayout>
                  <c:x val="3.299170462541199E-2"/>
                  <c:y val="8.487408209123716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EEA3-49DF-B537-ABDB07210F35}"/>
                </c:ext>
              </c:extLst>
            </c:dLbl>
            <c:dLbl>
              <c:idx val="2"/>
              <c:layout>
                <c:manualLayout>
                  <c:x val="5.0391226371672988E-2"/>
                  <c:y val="-2.89129987378451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EEA3-49DF-B537-ABDB07210F35}"/>
                </c:ext>
              </c:extLst>
            </c:dLbl>
            <c:dLbl>
              <c:idx val="3"/>
              <c:layout>
                <c:manualLayout>
                  <c:x val="1.6303043826129498E-2"/>
                  <c:y val="-8.67389962135354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EEA3-49DF-B537-ABDB07210F35}"/>
                </c:ext>
              </c:extLst>
            </c:dLbl>
            <c:dLbl>
              <c:idx val="4"/>
              <c:layout>
                <c:manualLayout>
                  <c:x val="1.1856759146275998E-2"/>
                  <c:y val="-2.3130398990276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EEA3-49DF-B537-ABDB07210F35}"/>
                </c:ext>
              </c:extLst>
            </c:dLbl>
            <c:dLbl>
              <c:idx val="5"/>
              <c:layout>
                <c:manualLayout>
                  <c:x val="1.4338966853728192E-2"/>
                  <c:y val="5.215160762914103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EEA3-49DF-B537-ABDB07210F35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ГД</c:v>
                </c:pt>
                <c:pt idx="1">
                  <c:v>Филология</c:v>
                </c:pt>
                <c:pt idx="2">
                  <c:v>ПиМНО</c:v>
                </c:pt>
                <c:pt idx="3">
                  <c:v>МиИ</c:v>
                </c:pt>
                <c:pt idx="4">
                  <c:v>ЭПиАПП</c:v>
                </c:pt>
                <c:pt idx="5">
                  <c:v>СД</c:v>
                </c:pt>
              </c:strCache>
            </c:strRef>
          </c:cat>
          <c:val>
            <c:numRef>
              <c:f>Лист1!$C$2:$C$7</c:f>
              <c:numCache>
                <c:formatCode>0%</c:formatCode>
                <c:ptCount val="6"/>
                <c:pt idx="0">
                  <c:v>0.73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EEA3-49DF-B537-ABDB07210F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341200"/>
        <c:axId val="21341984"/>
      </c:barChart>
      <c:catAx>
        <c:axId val="213412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1341984"/>
        <c:crosses val="autoZero"/>
        <c:auto val="1"/>
        <c:lblAlgn val="ctr"/>
        <c:lblOffset val="100"/>
        <c:noMultiLvlLbl val="0"/>
      </c:catAx>
      <c:valAx>
        <c:axId val="21341984"/>
        <c:scaling>
          <c:orientation val="minMax"/>
        </c:scaling>
        <c:delete val="0"/>
        <c:axPos val="l"/>
        <c:majorGridlines>
          <c:spPr>
            <a:ln>
              <a:solidFill>
                <a:schemeClr val="accent1">
                  <a:alpha val="0"/>
                </a:schemeClr>
              </a:solidFill>
            </a:ln>
          </c:spPr>
        </c:majorGridlines>
        <c:minorGridlines>
          <c:spPr>
            <a:ln w="0">
              <a:headEnd w="sm" len="sm"/>
            </a:ln>
          </c:spPr>
        </c:minorGridlines>
        <c:numFmt formatCode="0%" sourceLinked="1"/>
        <c:majorTickMark val="in"/>
        <c:min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1341200"/>
        <c:crosses val="autoZero"/>
        <c:crossBetween val="between"/>
        <c:minorUnit val="4.0000000000000008E-2"/>
      </c:valAx>
      <c:spPr>
        <a:blipFill dpi="0" rotWithShape="1">
          <a:blip xmlns:r="http://schemas.openxmlformats.org/officeDocument/2006/relationships" r:embed="rId1"/>
          <a:srcRect/>
          <a:tile tx="0" ty="0" sx="77000" sy="100000" flip="none" algn="tl"/>
        </a:blipFill>
      </c:spPr>
    </c:plotArea>
    <c:legend>
      <c:legendPos val="r"/>
      <c:layout>
        <c:manualLayout>
          <c:xMode val="edge"/>
          <c:yMode val="edge"/>
          <c:x val="0.6666304603245935"/>
          <c:y val="0"/>
          <c:w val="0.33156636810469337"/>
          <c:h val="0.12345804928778405"/>
        </c:manualLayout>
      </c:layout>
      <c:overlay val="0"/>
      <c:spPr>
        <a:noFill/>
        <a:ln>
          <a:solidFill>
            <a:srgbClr val="002060"/>
          </a:solidFill>
        </a:ln>
      </c:spPr>
      <c:txPr>
        <a:bodyPr/>
        <a:lstStyle/>
        <a:p>
          <a:pPr>
            <a:defRPr sz="14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</c:spPr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398731408573928E-2"/>
          <c:y val="5.8560924260895118E-2"/>
          <c:w val="0.82410269028871386"/>
          <c:h val="0.860723554484826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Успеваемость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  <a:ln w="28575" cmpd="sng">
              <a:prstDash val="solid"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Лист1!$A$2:$A$5</c:f>
              <c:strCache>
                <c:ptCount val="4"/>
                <c:pt idx="0">
                  <c:v>ГД</c:v>
                </c:pt>
                <c:pt idx="1">
                  <c:v>ЭПиАПП</c:v>
                </c:pt>
                <c:pt idx="2">
                  <c:v>СД</c:v>
                </c:pt>
                <c:pt idx="3">
                  <c:v>Экономика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FDC-4592-9334-09CB61D573A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Качество</c:v>
                </c:pt>
              </c:strCache>
            </c:strRef>
          </c:tx>
          <c:spPr>
            <a:solidFill>
              <a:schemeClr val="accent4"/>
            </a:solidFill>
            <a:ln w="0" cap="sq" cmpd="sng"/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Лист1!$A$2:$A$5</c:f>
              <c:strCache>
                <c:ptCount val="4"/>
                <c:pt idx="0">
                  <c:v>ГД</c:v>
                </c:pt>
                <c:pt idx="1">
                  <c:v>ЭПиАПП</c:v>
                </c:pt>
                <c:pt idx="2">
                  <c:v>СД</c:v>
                </c:pt>
                <c:pt idx="3">
                  <c:v>Экономика</c:v>
                </c:pt>
              </c:strCache>
            </c:strRef>
          </c:cat>
          <c:val>
            <c:numRef>
              <c:f>Лист1!$C$2:$C$5</c:f>
              <c:numCache>
                <c:formatCode>0%</c:formatCode>
                <c:ptCount val="4"/>
                <c:pt idx="0">
                  <c:v>0.73</c:v>
                </c:pt>
                <c:pt idx="1">
                  <c:v>0.83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4FDC-4592-9334-09CB61D573A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37194928"/>
        <c:axId val="237192968"/>
      </c:barChart>
      <c:catAx>
        <c:axId val="2371949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37192968"/>
        <c:crosses val="autoZero"/>
        <c:auto val="1"/>
        <c:lblAlgn val="ctr"/>
        <c:lblOffset val="100"/>
        <c:noMultiLvlLbl val="0"/>
      </c:catAx>
      <c:valAx>
        <c:axId val="237192968"/>
        <c:scaling>
          <c:orientation val="minMax"/>
        </c:scaling>
        <c:delete val="1"/>
        <c:axPos val="l"/>
        <c:majorGridlines>
          <c:spPr>
            <a:ln>
              <a:solidFill>
                <a:schemeClr val="accent1">
                  <a:alpha val="0"/>
                </a:schemeClr>
              </a:solidFill>
            </a:ln>
          </c:spPr>
        </c:majorGridlines>
        <c:minorGridlines>
          <c:spPr>
            <a:ln w="0">
              <a:headEnd w="sm" len="sm"/>
            </a:ln>
          </c:spPr>
        </c:minorGridlines>
        <c:numFmt formatCode="0%" sourceLinked="1"/>
        <c:majorTickMark val="in"/>
        <c:minorTickMark val="none"/>
        <c:tickLblPos val="nextTo"/>
        <c:crossAx val="237194928"/>
        <c:crosses val="autoZero"/>
        <c:crossBetween val="between"/>
        <c:minorUnit val="4.0000000000000008E-2"/>
      </c:valAx>
      <c:spPr>
        <a:blipFill dpi="0" rotWithShape="1">
          <a:blip xmlns:r="http://schemas.openxmlformats.org/officeDocument/2006/relationships" r:embed="rId1"/>
          <a:srcRect/>
          <a:tile tx="0" ty="0" sx="77000" sy="100000" flip="none" algn="tl"/>
        </a:blipFill>
      </c:spPr>
    </c:plotArea>
    <c:legend>
      <c:legendPos val="r"/>
      <c:layout>
        <c:manualLayout>
          <c:xMode val="edge"/>
          <c:yMode val="edge"/>
          <c:x val="0.78740040280424684"/>
          <c:y val="1.2524046841443977E-2"/>
          <c:w val="0.2005401584059511"/>
          <c:h val="0.13792907627382456"/>
        </c:manualLayout>
      </c:layout>
      <c:overlay val="0"/>
    </c:legend>
    <c:plotVisOnly val="1"/>
    <c:dispBlanksAs val="gap"/>
    <c:showDLblsOverMax val="0"/>
  </c:chart>
  <c:spPr>
    <a:noFill/>
  </c:spPr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890699426460582"/>
          <c:y val="0.11473342002351118"/>
          <c:w val="0.7852611305531253"/>
          <c:h val="0.6690757013370419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dLbls>
            <c:dLbl>
              <c:idx val="3"/>
              <c:layout>
                <c:manualLayout>
                  <c:x val="7.716049382715992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E24-4B03-8610-C5F2E05BADA5}"/>
                </c:ext>
              </c:extLst>
            </c:dLbl>
            <c:dLbl>
              <c:idx val="4"/>
              <c:layout>
                <c:manualLayout>
                  <c:x val="-3.2407407407407406E-2"/>
                  <c:y val="1.46296874757011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E24-4B03-8610-C5F2E05BADA5}"/>
                </c:ext>
              </c:extLst>
            </c:dLbl>
            <c:dLbl>
              <c:idx val="5"/>
              <c:layout>
                <c:manualLayout>
                  <c:x val="-6.1728395061728392E-3"/>
                  <c:y val="-9.753124983800789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E24-4B03-8610-C5F2E05BADA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СД</c:v>
                </c:pt>
                <c:pt idx="1">
                  <c:v>МиИ</c:v>
                </c:pt>
                <c:pt idx="2">
                  <c:v>ПиМНО</c:v>
                </c:pt>
                <c:pt idx="3">
                  <c:v>ЭиСГД</c:v>
                </c:pt>
                <c:pt idx="4">
                  <c:v>Филологии</c:v>
                </c:pt>
                <c:pt idx="5">
                  <c:v>ГД</c:v>
                </c:pt>
                <c:pt idx="6">
                  <c:v>ЭПиАПП</c:v>
                </c:pt>
              </c:strCache>
            </c:strRef>
          </c:cat>
          <c:val>
            <c:numRef>
              <c:f>Лист1!$B$2:$B$8</c:f>
              <c:numCache>
                <c:formatCode>0%</c:formatCode>
                <c:ptCount val="7"/>
                <c:pt idx="0">
                  <c:v>0.15</c:v>
                </c:pt>
                <c:pt idx="1">
                  <c:v>0.2</c:v>
                </c:pt>
                <c:pt idx="2">
                  <c:v>0</c:v>
                </c:pt>
                <c:pt idx="3">
                  <c:v>0.14000000000000001</c:v>
                </c:pt>
                <c:pt idx="4">
                  <c:v>0.5</c:v>
                </c:pt>
                <c:pt idx="5">
                  <c:v>7.4999999999999997E-2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E24-4B03-8610-C5F2E05BADA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2.469135802469135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E24-4B03-8610-C5F2E05BADA5}"/>
                </c:ext>
              </c:extLst>
            </c:dLbl>
            <c:dLbl>
              <c:idx val="1"/>
              <c:layout>
                <c:manualLayout>
                  <c:x val="-1.5432098765432098E-3"/>
                  <c:y val="-6.09570311487549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E24-4B03-8610-C5F2E05BADA5}"/>
                </c:ext>
              </c:extLst>
            </c:dLbl>
            <c:dLbl>
              <c:idx val="2"/>
              <c:layout>
                <c:manualLayout>
                  <c:x val="-7.7161708953047536E-3"/>
                  <c:y val="-1.7067968721651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E24-4B03-8610-C5F2E05BADA5}"/>
                </c:ext>
              </c:extLst>
            </c:dLbl>
            <c:dLbl>
              <c:idx val="3"/>
              <c:layout>
                <c:manualLayout>
                  <c:x val="1.5432098765432098E-2"/>
                  <c:y val="-2.43828124595019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E24-4B03-8610-C5F2E05BADA5}"/>
                </c:ext>
              </c:extLst>
            </c:dLbl>
            <c:dLbl>
              <c:idx val="4"/>
              <c:layout>
                <c:manualLayout>
                  <c:x val="-4.6296296296296294E-3"/>
                  <c:y val="-2.6821093705452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E24-4B03-8610-C5F2E05BADA5}"/>
                </c:ext>
              </c:extLst>
            </c:dLbl>
            <c:dLbl>
              <c:idx val="5"/>
              <c:layout>
                <c:manualLayout>
                  <c:x val="2.3148148148148147E-2"/>
                  <c:y val="-4.876562491900394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E24-4B03-8610-C5F2E05BADA5}"/>
                </c:ext>
              </c:extLst>
            </c:dLbl>
            <c:dLbl>
              <c:idx val="6"/>
              <c:layout>
                <c:manualLayout>
                  <c:x val="1.2345679012345678E-2"/>
                  <c:y val="-2.4383004450151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E24-4B03-8610-C5F2E05BADA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СД</c:v>
                </c:pt>
                <c:pt idx="1">
                  <c:v>МиИ</c:v>
                </c:pt>
                <c:pt idx="2">
                  <c:v>ПиМНО</c:v>
                </c:pt>
                <c:pt idx="3">
                  <c:v>ЭиСГД</c:v>
                </c:pt>
                <c:pt idx="4">
                  <c:v>Филологии</c:v>
                </c:pt>
                <c:pt idx="5">
                  <c:v>ГД</c:v>
                </c:pt>
                <c:pt idx="6">
                  <c:v>ЭПиАПП</c:v>
                </c:pt>
              </c:strCache>
            </c:strRef>
          </c:cat>
          <c:val>
            <c:numRef>
              <c:f>Лист1!$C$2:$C$8</c:f>
              <c:numCache>
                <c:formatCode>0%</c:formatCode>
                <c:ptCount val="7"/>
                <c:pt idx="0">
                  <c:v>0.13</c:v>
                </c:pt>
                <c:pt idx="1">
                  <c:v>0.2</c:v>
                </c:pt>
                <c:pt idx="2">
                  <c:v>0.06</c:v>
                </c:pt>
                <c:pt idx="3">
                  <c:v>7.0000000000000007E-2</c:v>
                </c:pt>
                <c:pt idx="4">
                  <c:v>0.5</c:v>
                </c:pt>
                <c:pt idx="5">
                  <c:v>0.09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9E24-4B03-8610-C5F2E05BADA5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dLbl>
              <c:idx val="0"/>
              <c:layout>
                <c:manualLayout>
                  <c:x val="1.6975308641975335E-2"/>
                  <c:y val="4.876562491900394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9E24-4B03-8610-C5F2E05BADA5}"/>
                </c:ext>
              </c:extLst>
            </c:dLbl>
            <c:dLbl>
              <c:idx val="1"/>
              <c:layout>
                <c:manualLayout>
                  <c:x val="2.1604938271604937E-2"/>
                  <c:y val="-2.43828124595019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9E24-4B03-8610-C5F2E05BADA5}"/>
                </c:ext>
              </c:extLst>
            </c:dLbl>
            <c:dLbl>
              <c:idx val="2"/>
              <c:layout>
                <c:manualLayout>
                  <c:x val="1.3888888888888945E-2"/>
                  <c:y val="-9.753124983800789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9E24-4B03-8610-C5F2E05BADA5}"/>
                </c:ext>
              </c:extLst>
            </c:dLbl>
            <c:dLbl>
              <c:idx val="3"/>
              <c:layout>
                <c:manualLayout>
                  <c:x val="1.3888888888888888E-2"/>
                  <c:y val="2.43828124595019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9E24-4B03-8610-C5F2E05BADA5}"/>
                </c:ext>
              </c:extLst>
            </c:dLbl>
            <c:dLbl>
              <c:idx val="4"/>
              <c:layout>
                <c:manualLayout>
                  <c:x val="2.7777777777777776E-2"/>
                  <c:y val="-2.4383196440800548E-2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 smtClean="0">
                        <a:solidFill>
                          <a:schemeClr val="tx1"/>
                        </a:solidFill>
                      </a:rPr>
                      <a:t>50%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9E24-4B03-8610-C5F2E05BADA5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9E24-4B03-8610-C5F2E05BADA5}"/>
                </c:ext>
              </c:extLst>
            </c:dLbl>
            <c:dLbl>
              <c:idx val="6"/>
              <c:layout>
                <c:manualLayout>
                  <c:x val="1.8518518518518517E-2"/>
                  <c:y val="2.43828124595019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9E24-4B03-8610-C5F2E05BADA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aseline="0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СД</c:v>
                </c:pt>
                <c:pt idx="1">
                  <c:v>МиИ</c:v>
                </c:pt>
                <c:pt idx="2">
                  <c:v>ПиМНО</c:v>
                </c:pt>
                <c:pt idx="3">
                  <c:v>ЭиСГД</c:v>
                </c:pt>
                <c:pt idx="4">
                  <c:v>Филологии</c:v>
                </c:pt>
                <c:pt idx="5">
                  <c:v>ГД</c:v>
                </c:pt>
                <c:pt idx="6">
                  <c:v>ЭПиАПП</c:v>
                </c:pt>
              </c:strCache>
            </c:strRef>
          </c:cat>
          <c:val>
            <c:numRef>
              <c:f>Лист1!$D$2:$D$8</c:f>
              <c:numCache>
                <c:formatCode>0%</c:formatCode>
                <c:ptCount val="7"/>
                <c:pt idx="0">
                  <c:v>0</c:v>
                </c:pt>
                <c:pt idx="1">
                  <c:v>0.25</c:v>
                </c:pt>
                <c:pt idx="2">
                  <c:v>0.4</c:v>
                </c:pt>
                <c:pt idx="3">
                  <c:v>0</c:v>
                </c:pt>
                <c:pt idx="4">
                  <c:v>0.5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9E24-4B03-8610-C5F2E05BAD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37195320"/>
        <c:axId val="237192576"/>
        <c:axId val="0"/>
      </c:bar3DChart>
      <c:catAx>
        <c:axId val="2371953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500" baseline="0">
                <a:latin typeface="Times New Roman" pitchFamily="18" charset="0"/>
              </a:defRPr>
            </a:pPr>
            <a:endParaRPr lang="ru-RU"/>
          </a:p>
        </c:txPr>
        <c:crossAx val="237192576"/>
        <c:crosses val="autoZero"/>
        <c:auto val="1"/>
        <c:lblAlgn val="ctr"/>
        <c:lblOffset val="100"/>
        <c:noMultiLvlLbl val="0"/>
      </c:catAx>
      <c:valAx>
        <c:axId val="23719257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400" baseline="0">
                <a:latin typeface="Times New Roman" pitchFamily="18" charset="0"/>
              </a:defRPr>
            </a:pPr>
            <a:endParaRPr lang="ru-RU"/>
          </a:p>
        </c:txPr>
        <c:crossAx val="2371953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23435331000291632"/>
          <c:y val="4.8554435204787785E-4"/>
          <c:w val="0.49095533197239238"/>
          <c:h val="8.2235162818630095E-2"/>
        </c:manualLayout>
      </c:layout>
      <c:overlay val="0"/>
      <c:txPr>
        <a:bodyPr/>
        <a:lstStyle/>
        <a:p>
          <a:pPr>
            <a:defRPr sz="1400" baseline="0">
              <a:latin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30314" cy="497526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29262" y="1"/>
            <a:ext cx="2930313" cy="497526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r">
              <a:defRPr sz="1200"/>
            </a:lvl1pPr>
          </a:lstStyle>
          <a:p>
            <a:pPr>
              <a:defRPr/>
            </a:pPr>
            <a:r>
              <a:rPr lang="ru-RU" smtClean="0"/>
              <a:t>Приложение 2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3388"/>
            <a:ext cx="2930314" cy="497525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29262" y="9443388"/>
            <a:ext cx="2930313" cy="497525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r">
              <a:defRPr sz="1200"/>
            </a:lvl1pPr>
          </a:lstStyle>
          <a:p>
            <a:pPr>
              <a:defRPr/>
            </a:pPr>
            <a:fld id="{75A370F9-A23F-4046-9CAB-FC10432346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0576489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ru-RU" smtClean="0"/>
              <a:t>Приложение 2</a:t>
            </a:r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35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123C07-FA29-43AC-B5C9-A2E4C8B53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4440856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123C07-FA29-43AC-B5C9-A2E4C8B53722}" type="slidenum">
              <a:rPr lang="ru-RU" smtClean="0"/>
              <a:t>7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ru-RU" smtClean="0"/>
              <a:t>Приложение 2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09221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123C07-FA29-43AC-B5C9-A2E4C8B53722}" type="slidenum">
              <a:rPr lang="ru-RU" smtClean="0"/>
              <a:t>11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ru-RU" smtClean="0"/>
              <a:t>Приложение 2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09221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123C07-FA29-43AC-B5C9-A2E4C8B53722}" type="slidenum">
              <a:rPr lang="ru-RU" smtClean="0"/>
              <a:t>16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ru-RU" smtClean="0"/>
              <a:t>Приложение 2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13410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2057400"/>
          </a:xfrm>
        </p:spPr>
        <p:txBody>
          <a:bodyPr/>
          <a:lstStyle>
            <a:lvl1pPr algn="ctr">
              <a:defRPr sz="4800"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5029200"/>
            <a:ext cx="6400800" cy="914400"/>
          </a:xfrm>
        </p:spPr>
        <p:txBody>
          <a:bodyPr/>
          <a:lstStyle>
            <a:lvl1pPr marL="0" indent="0" algn="ctr">
              <a:buFontTx/>
              <a:buNone/>
              <a:defRPr sz="2400"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81000" y="6248400"/>
            <a:ext cx="1905000" cy="381000"/>
          </a:xfrm>
        </p:spPr>
        <p:txBody>
          <a:bodyPr anchor="b"/>
          <a:lstStyle>
            <a:lvl1pPr>
              <a:defRPr kumimoji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381000"/>
          </a:xfrm>
        </p:spPr>
        <p:txBody>
          <a:bodyPr anchor="b"/>
          <a:lstStyle>
            <a:lvl1pPr>
              <a:defRPr kumimoji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381000"/>
          </a:xfrm>
        </p:spPr>
        <p:txBody>
          <a:bodyPr anchor="b"/>
          <a:lstStyle>
            <a:lvl1pPr>
              <a:defRPr kumimoji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590BE433-D02B-4E28-B22F-9A22FCE750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9357167"/>
      </p:ext>
    </p:extLst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31AF6-34E5-44E3-94C5-2928E4A3FE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2465216"/>
      </p:ext>
    </p:extLst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229350" y="76200"/>
            <a:ext cx="1695450" cy="5867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76200"/>
            <a:ext cx="493395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12E46D-E6DA-40BD-A800-214649171B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8741505"/>
      </p:ext>
    </p:extLst>
  </p:cSld>
  <p:clrMapOvr>
    <a:masterClrMapping/>
  </p:clrMapOvr>
  <p:transition>
    <p:dissolv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1143000" y="76200"/>
            <a:ext cx="6781800" cy="5867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B8056E-1D96-4B4E-ABD6-5250E5BF0F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3879405"/>
      </p:ext>
    </p:extLst>
  </p:cSld>
  <p:clrMapOvr>
    <a:masterClrMapping/>
  </p:clrMapOvr>
  <p:transition>
    <p:dissolv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590BE433-D02B-4E28-B22F-9A22FCE7505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40545935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F77AE4-D13E-408F-9B55-EE9890721DE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355374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136CD04F-C4F5-4619-94A6-4A1209C2F32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9051881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12C92E-5040-44D1-9F0A-568CFD130E2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53715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230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08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2349754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3305208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BA3A06-559B-4EE6-97F0-2C3509823CE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428295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9C5C8E-2480-4AA0-AF63-2A8298A0C81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035679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C998F0-6554-43BA-83E1-87F4FE36BF0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35022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F77AE4-D13E-408F-9B55-EE9890721D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2989275"/>
      </p:ext>
    </p:extLst>
  </p:cSld>
  <p:clrMapOvr>
    <a:masterClrMapping/>
  </p:clrMapOvr>
  <p:transition>
    <p:dissolv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AD0F941-C33A-4C3A-A96A-BCF89F5A9E7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6979331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93DF099-DA62-481C-8606-A549FC1D804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2902435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A31AF6-34E5-44E3-94C5-2928E4A3FED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373994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12E46D-E6DA-40BD-A800-214649171B1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3322313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1143000" y="76200"/>
            <a:ext cx="6781800" cy="5867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B8056E-1D96-4B4E-ABD6-5250E5BF0F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3304048"/>
      </p:ext>
    </p:extLst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6CD04F-C4F5-4619-94A6-4A1209C2F3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9635742"/>
      </p:ext>
    </p:extLst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143000" y="1219200"/>
            <a:ext cx="33147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33147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12C92E-5040-44D1-9F0A-568CFD130E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6636341"/>
      </p:ext>
    </p:extLst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BA3A06-559B-4EE6-97F0-2C3509823C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009954"/>
      </p:ext>
    </p:extLst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9C5C8E-2480-4AA0-AF63-2A8298A0C8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3725679"/>
      </p:ext>
    </p:extLst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C998F0-6554-43BA-83E1-87F4FE36BF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0700209"/>
      </p:ext>
    </p:extLst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0F941-C33A-4C3A-A96A-BCF89F5A9E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6470772"/>
      </p:ext>
    </p:extLst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3DF099-DA62-481C-8606-A549FC1D80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9049265"/>
      </p:ext>
    </p:extLst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76200"/>
            <a:ext cx="6781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1219200"/>
            <a:ext cx="67818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792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92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92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3F0ABF57-4B41-4F48-B80D-A42E98CAD2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5532" r:id="rId1"/>
    <p:sldLayoutId id="2147485514" r:id="rId2"/>
    <p:sldLayoutId id="2147485515" r:id="rId3"/>
    <p:sldLayoutId id="2147485516" r:id="rId4"/>
    <p:sldLayoutId id="2147485517" r:id="rId5"/>
    <p:sldLayoutId id="2147485518" r:id="rId6"/>
    <p:sldLayoutId id="2147485519" r:id="rId7"/>
    <p:sldLayoutId id="2147485520" r:id="rId8"/>
    <p:sldLayoutId id="2147485521" r:id="rId9"/>
    <p:sldLayoutId id="2147485522" r:id="rId10"/>
    <p:sldLayoutId id="2147485523" r:id="rId11"/>
    <p:sldLayoutId id="2147485524" r:id="rId12"/>
  </p:sldLayoutIdLst>
  <p:transition>
    <p:dissolv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600">
          <a:solidFill>
            <a:srgbClr val="00000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rgbClr val="0000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F0ABF57-4B41-4F48-B80D-A42E98CAD29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95110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827" r:id="rId1"/>
    <p:sldLayoutId id="2147485828" r:id="rId2"/>
    <p:sldLayoutId id="2147485829" r:id="rId3"/>
    <p:sldLayoutId id="2147485830" r:id="rId4"/>
    <p:sldLayoutId id="2147485831" r:id="rId5"/>
    <p:sldLayoutId id="2147485832" r:id="rId6"/>
    <p:sldLayoutId id="2147485833" r:id="rId7"/>
    <p:sldLayoutId id="2147485834" r:id="rId8"/>
    <p:sldLayoutId id="2147485835" r:id="rId9"/>
    <p:sldLayoutId id="2147485836" r:id="rId10"/>
    <p:sldLayoutId id="2147485837" r:id="rId11"/>
    <p:sldLayoutId id="2147485838" r:id="rId12"/>
  </p:sldLayoutIdLst>
  <p:transition>
    <p:dissolve/>
  </p:transition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0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696">
          <p15:clr>
            <a:srgbClr val="F26B43"/>
          </p15:clr>
        </p15:guide>
        <p15:guide id="6" orient="horz" pos="432">
          <p15:clr>
            <a:srgbClr val="F26B43"/>
          </p15:clr>
        </p15:guide>
        <p15:guide id="7" orient="horz" pos="1512">
          <p15:clr>
            <a:srgbClr val="F26B43"/>
          </p15:clr>
        </p15:guide>
        <p15:guide id="8" pos="5184">
          <p15:clr>
            <a:srgbClr val="F26B43"/>
          </p15:clr>
        </p15:guide>
        <p15:guide id="9" pos="702">
          <p15:clr>
            <a:srgbClr val="F26B43"/>
          </p15:clr>
        </p15:guide>
        <p15:guide id="10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088" y="404664"/>
            <a:ext cx="7559675" cy="5688632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Times New Roman" panose="02020603050405020304" pitchFamily="18" charset="0"/>
              </a:rPr>
              <a:t>Результаты</a:t>
            </a:r>
            <a:br>
              <a:rPr lang="ru-RU" sz="4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Times New Roman" panose="02020603050405020304" pitchFamily="18" charset="0"/>
              </a:rPr>
            </a:br>
            <a:r>
              <a:rPr lang="ru-RU" sz="4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Times New Roman" panose="02020603050405020304" pitchFamily="18" charset="0"/>
              </a:rPr>
              <a:t> государственной итоговой аттестации</a:t>
            </a:r>
            <a:br>
              <a:rPr lang="ru-RU" sz="4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Times New Roman" panose="02020603050405020304" pitchFamily="18" charset="0"/>
              </a:rPr>
            </a:br>
            <a:r>
              <a:rPr lang="ru-RU" altLang="ru-RU" sz="4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Times New Roman" panose="02020603050405020304" pitchFamily="18" charset="0"/>
              </a:rPr>
              <a:t>2020/2021 учебный год</a:t>
            </a:r>
            <a:r>
              <a:rPr lang="ru-RU" altLang="ru-RU" sz="4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Times New Roman" panose="02020603050405020304" pitchFamily="18" charset="0"/>
              </a:rPr>
              <a:t/>
            </a:r>
            <a:br>
              <a:rPr lang="ru-RU" altLang="ru-RU" sz="4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Times New Roman" panose="02020603050405020304" pitchFamily="18" charset="0"/>
              </a:rPr>
            </a:br>
            <a:r>
              <a:rPr lang="ru-RU" sz="4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4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44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5940152" y="2708920"/>
            <a:ext cx="45719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332656"/>
            <a:ext cx="8229600" cy="1143000"/>
          </a:xfrm>
        </p:spPr>
        <p:txBody>
          <a:bodyPr>
            <a:noAutofit/>
          </a:bodyPr>
          <a:lstStyle/>
          <a:p>
            <a:r>
              <a:rPr lang="ru-RU" altLang="ru-RU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Результаты ГИА 2021 </a:t>
            </a:r>
            <a:br>
              <a:rPr lang="ru-RU" altLang="ru-RU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3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Заочная </a:t>
            </a:r>
            <a:r>
              <a:rPr lang="ru-RU" altLang="ru-RU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форма обучения</a:t>
            </a:r>
            <a:br>
              <a:rPr lang="ru-RU" altLang="ru-RU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32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Бакалавриат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9890478"/>
              </p:ext>
            </p:extLst>
          </p:nvPr>
        </p:nvGraphicFramePr>
        <p:xfrm>
          <a:off x="539552" y="1844824"/>
          <a:ext cx="8496945" cy="4153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50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80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80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89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89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98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989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728192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Код ОКСО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Наименование специальности/направления </a:t>
                      </a:r>
                      <a:endParaRPr lang="ru-RU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  <a:p>
                      <a:pPr algn="ctr"/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Кол-во выпускников </a:t>
                      </a:r>
                      <a:endParaRPr lang="ru-RU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  <a:p>
                      <a:pPr algn="ctr"/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оценка "отлично"</a:t>
                      </a:r>
                      <a:endParaRPr lang="ru-RU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  <a:p>
                      <a:pPr algn="ctr"/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оценка "хорошо"</a:t>
                      </a:r>
                      <a:endParaRPr lang="ru-RU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  <a:p>
                      <a:pPr algn="ctr"/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оценка "удовлетворительно"</a:t>
                      </a:r>
                      <a:endParaRPr lang="ru-RU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  <a:p>
                      <a:pPr algn="ctr"/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Успеваемость </a:t>
                      </a:r>
                      <a:endParaRPr lang="ru-RU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  <a:p>
                      <a:pPr algn="ctr"/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Качество </a:t>
                      </a:r>
                      <a:endParaRPr lang="ru-RU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  <a:p>
                      <a:pPr algn="ctr"/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3736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38.03.01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«Экономика»,  профиль    «Экономика труда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</a:rPr>
                        <a:t>»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3736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38.03.01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«Экономика», профиль        «Финансы и кредит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</a:rPr>
                        <a:t>»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3736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38.03.01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«Экономика», профиль        «Бухгалтерский учет, анализ и аудит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</a:rPr>
                        <a:t>»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  <a:p>
                      <a:pPr algn="ctr"/>
                      <a:endParaRPr lang="ru-RU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3736"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ИТОГО: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7925671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4481513" y="638175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endParaRPr kumimoji="0" lang="ru-RU" altLang="ru-RU" sz="180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17411" name="Rectangle 4"/>
          <p:cNvSpPr>
            <a:spLocks noChangeArrowheads="1"/>
          </p:cNvSpPr>
          <p:nvPr/>
        </p:nvSpPr>
        <p:spPr bwMode="auto">
          <a:xfrm>
            <a:off x="809625" y="333375"/>
            <a:ext cx="7343775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kumimoji="0" lang="ru-RU" alt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Результаты </a:t>
            </a:r>
            <a:r>
              <a:rPr lang="ru-RU" altLang="ru-RU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ГИА</a:t>
            </a:r>
          </a:p>
          <a:p>
            <a:pPr eaLnBrk="1" hangingPunct="1"/>
            <a:r>
              <a:rPr kumimoji="0"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Заочная </a:t>
            </a:r>
            <a:r>
              <a:rPr kumimoji="0" lang="ru-RU" alt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форма </a:t>
            </a:r>
            <a:r>
              <a:rPr kumimoji="0"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обучения 2021</a:t>
            </a:r>
            <a:endParaRPr kumimoji="0" lang="ru-RU" alt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kumimoji="0" lang="ru-RU" alt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102611701"/>
              </p:ext>
            </p:extLst>
          </p:nvPr>
        </p:nvGraphicFramePr>
        <p:xfrm>
          <a:off x="539552" y="1556792"/>
          <a:ext cx="8424936" cy="4824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0114675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9"/>
          <p:cNvSpPr>
            <a:spLocks noChangeArrowheads="1"/>
          </p:cNvSpPr>
          <p:nvPr/>
        </p:nvSpPr>
        <p:spPr bwMode="auto">
          <a:xfrm>
            <a:off x="827088" y="407988"/>
            <a:ext cx="71278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000" b="1">
                <a:solidFill>
                  <a:schemeClr val="bg1"/>
                </a:solidFill>
                <a:latin typeface="Garamond" panose="02020404030301010803" pitchFamily="18" charset="0"/>
              </a:defRPr>
            </a:lvl1pPr>
            <a:lvl2pPr marL="742950" indent="-285750">
              <a:defRPr kumimoji="1" sz="1000" b="1">
                <a:solidFill>
                  <a:schemeClr val="bg1"/>
                </a:solidFill>
                <a:latin typeface="Garamond" panose="02020404030301010803" pitchFamily="18" charset="0"/>
              </a:defRPr>
            </a:lvl2pPr>
            <a:lvl3pPr marL="1143000" indent="-228600">
              <a:defRPr kumimoji="1" sz="1000" b="1">
                <a:solidFill>
                  <a:schemeClr val="bg1"/>
                </a:solidFill>
                <a:latin typeface="Garamond" panose="02020404030301010803" pitchFamily="18" charset="0"/>
              </a:defRPr>
            </a:lvl3pPr>
            <a:lvl4pPr marL="1600200" indent="-228600">
              <a:defRPr kumimoji="1" sz="1000" b="1">
                <a:solidFill>
                  <a:schemeClr val="bg1"/>
                </a:solidFill>
                <a:latin typeface="Garamond" panose="02020404030301010803" pitchFamily="18" charset="0"/>
              </a:defRPr>
            </a:lvl4pPr>
            <a:lvl5pPr marL="2057400" indent="-228600">
              <a:defRPr kumimoji="1" sz="1000" b="1">
                <a:solidFill>
                  <a:schemeClr val="bg1"/>
                </a:solidFill>
                <a:latin typeface="Garamond" panose="02020404030301010803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chemeClr val="bg1"/>
                </a:solidFill>
                <a:latin typeface="Garamond" panose="02020404030301010803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chemeClr val="bg1"/>
                </a:solidFill>
                <a:latin typeface="Garamond" panose="02020404030301010803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chemeClr val="bg1"/>
                </a:solidFill>
                <a:latin typeface="Garamond" panose="02020404030301010803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chemeClr val="bg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kumimoji="0" lang="ru-RU" altLang="ru-RU" sz="3600">
                <a:solidFill>
                  <a:srgbClr val="C00000"/>
                </a:solidFill>
                <a:latin typeface="Arial" panose="020B0604020202020204" pitchFamily="34" charset="0"/>
              </a:rPr>
              <a:t>Итоги защиты ВКР по ТИ (ф) СВФУ за 3 года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4071974"/>
              </p:ext>
            </p:extLst>
          </p:nvPr>
        </p:nvGraphicFramePr>
        <p:xfrm>
          <a:off x="683567" y="2276475"/>
          <a:ext cx="8065145" cy="3384550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2306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528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063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3266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u="none" strike="noStrike" dirty="0" smtClean="0">
                          <a:effectLst/>
                        </a:rPr>
                        <a:t>год</a:t>
                      </a:r>
                      <a:r>
                        <a:rPr lang="ru-RU" sz="2000" u="none" strike="noStrike" dirty="0">
                          <a:effectLst/>
                        </a:rPr>
                        <a:t> </a:t>
                      </a:r>
                      <a:endParaRPr lang="ru-RU" sz="2000" b="1" i="0" u="none" strike="noStrike" dirty="0">
                        <a:solidFill>
                          <a:srgbClr val="FFFFFF"/>
                        </a:solidFill>
                        <a:effectLst/>
                        <a:latin typeface="Candara"/>
                      </a:endParaRP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u="none" strike="noStrike" dirty="0">
                          <a:effectLst/>
                        </a:rPr>
                        <a:t>Успеваемость</a:t>
                      </a:r>
                      <a:endParaRPr lang="ru-RU" sz="2000" b="1" i="0" u="none" strike="noStrike" dirty="0">
                        <a:solidFill>
                          <a:srgbClr val="FFFFFF"/>
                        </a:solidFill>
                        <a:effectLst/>
                        <a:latin typeface="Candara"/>
                      </a:endParaRP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u="none" strike="noStrike" dirty="0">
                          <a:effectLst/>
                        </a:rPr>
                        <a:t>Качество</a:t>
                      </a:r>
                      <a:endParaRPr lang="ru-RU" sz="2000" b="1" i="0" u="none" strike="noStrike" dirty="0">
                        <a:solidFill>
                          <a:srgbClr val="FFFFFF"/>
                        </a:solidFill>
                        <a:effectLst/>
                        <a:latin typeface="Candara"/>
                      </a:endParaRPr>
                    </a:p>
                  </a:txBody>
                  <a:tcPr marL="9524" marR="9524" marT="9524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806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3200" u="none" strike="noStrike" dirty="0" smtClean="0">
                          <a:effectLst/>
                        </a:rPr>
                        <a:t>2019</a:t>
                      </a:r>
                      <a:endParaRPr lang="ru-RU" sz="3200" b="0" i="0" u="none" strike="noStrike" dirty="0">
                        <a:solidFill>
                          <a:srgbClr val="7C9C1E"/>
                        </a:solidFill>
                        <a:effectLst/>
                        <a:latin typeface="Candara"/>
                      </a:endParaRP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3200" u="none" strike="noStrike" dirty="0" smtClean="0">
                          <a:effectLst/>
                        </a:rPr>
                        <a:t>100%</a:t>
                      </a:r>
                      <a:endParaRPr lang="ru-RU" sz="3200" b="0" i="0" u="none" strike="noStrike" dirty="0">
                        <a:solidFill>
                          <a:srgbClr val="7C9C1E"/>
                        </a:solidFill>
                        <a:effectLst/>
                        <a:latin typeface="Candara"/>
                      </a:endParaRP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3200" u="none" strike="noStrike" dirty="0" smtClean="0">
                          <a:effectLst/>
                        </a:rPr>
                        <a:t>82%</a:t>
                      </a:r>
                      <a:endParaRPr lang="ru-RU" sz="3200" b="0" i="0" u="none" strike="noStrike" dirty="0">
                        <a:solidFill>
                          <a:srgbClr val="7C9C1E"/>
                        </a:solidFill>
                        <a:effectLst/>
                        <a:latin typeface="Candara"/>
                      </a:endParaRPr>
                    </a:p>
                  </a:txBody>
                  <a:tcPr marL="9524" marR="9524" marT="9524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691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3200" u="none" strike="noStrike" dirty="0" smtClean="0">
                          <a:effectLst/>
                        </a:rPr>
                        <a:t>2020</a:t>
                      </a:r>
                      <a:endParaRPr lang="ru-RU" sz="3200" b="0" i="0" u="none" strike="noStrike" dirty="0">
                        <a:solidFill>
                          <a:srgbClr val="7C9C1E"/>
                        </a:solidFill>
                        <a:effectLst/>
                        <a:latin typeface="Candara"/>
                      </a:endParaRP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3200" u="none" strike="noStrike" dirty="0" smtClean="0">
                          <a:effectLst/>
                        </a:rPr>
                        <a:t>100%</a:t>
                      </a:r>
                      <a:endParaRPr lang="ru-RU" sz="3200" b="0" i="0" u="none" strike="noStrike" dirty="0">
                        <a:solidFill>
                          <a:srgbClr val="7C9C1E"/>
                        </a:solidFill>
                        <a:effectLst/>
                        <a:latin typeface="Candara"/>
                      </a:endParaRP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3200" u="none" strike="noStrike" dirty="0" smtClean="0">
                          <a:effectLst/>
                        </a:rPr>
                        <a:t>75%</a:t>
                      </a:r>
                      <a:endParaRPr lang="ru-RU" sz="3200" b="0" i="0" u="none" strike="noStrike" dirty="0">
                        <a:solidFill>
                          <a:srgbClr val="7C9C1E"/>
                        </a:solidFill>
                        <a:effectLst/>
                        <a:latin typeface="Candara"/>
                      </a:endParaRPr>
                    </a:p>
                  </a:txBody>
                  <a:tcPr marL="9524" marR="9524" marT="9524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691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3200" u="none" strike="noStrike" dirty="0" smtClean="0">
                          <a:effectLst/>
                        </a:rPr>
                        <a:t>2021</a:t>
                      </a:r>
                      <a:endParaRPr lang="ru-RU" sz="3200" b="0" i="0" u="none" strike="noStrike" dirty="0">
                        <a:solidFill>
                          <a:srgbClr val="7C9C1E"/>
                        </a:solidFill>
                        <a:effectLst/>
                        <a:latin typeface="Candara"/>
                      </a:endParaRP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3200" u="none" strike="noStrike" dirty="0" smtClean="0">
                          <a:effectLst/>
                        </a:rPr>
                        <a:t>100%</a:t>
                      </a:r>
                      <a:endParaRPr lang="ru-RU" sz="3200" b="0" i="0" u="none" strike="noStrike" dirty="0">
                        <a:solidFill>
                          <a:srgbClr val="7C9C1E"/>
                        </a:solidFill>
                        <a:effectLst/>
                        <a:latin typeface="Candara"/>
                      </a:endParaRP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3200" u="none" strike="noStrike" dirty="0" smtClean="0">
                          <a:effectLst/>
                        </a:rPr>
                        <a:t>88%</a:t>
                      </a:r>
                      <a:endParaRPr lang="ru-RU" sz="3200" b="0" i="0" u="none" strike="noStrike" dirty="0">
                        <a:solidFill>
                          <a:srgbClr val="7C9C1E"/>
                        </a:solidFill>
                        <a:effectLst/>
                        <a:latin typeface="Candara"/>
                      </a:endParaRPr>
                    </a:p>
                  </a:txBody>
                  <a:tcPr marL="9524" marR="9524" marT="9524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3897922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432048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Данные о выданных дипломах с отличием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8153616"/>
              </p:ext>
            </p:extLst>
          </p:nvPr>
        </p:nvGraphicFramePr>
        <p:xfrm>
          <a:off x="539551" y="1340769"/>
          <a:ext cx="8424938" cy="5085232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14867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95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80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02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787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203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797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6638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7877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9986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</a:rPr>
                        <a:t>Кафедра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6" marR="9526" marT="9525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</a:rPr>
                        <a:t>2019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6" marR="9526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6" marR="9526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6" marR="9526" marT="9525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</a:rPr>
                        <a:t>2020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6" marR="9526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</a:rPr>
                        <a:t>2021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6" marR="9526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6" marR="9526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6" marR="9526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 vMerge="1">
                  <a:txBody>
                    <a:bodyPr/>
                    <a:lstStyle/>
                    <a:p>
                      <a:pPr algn="ctr" fontAlgn="ctr"/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</a:rPr>
                        <a:t>Кол-во выпускников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</a:rPr>
                        <a:t>С отличием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</a:rPr>
                        <a:t>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Кол-во </a:t>
                      </a:r>
                      <a:r>
                        <a:rPr lang="ru-RU" sz="1200" u="none" strike="noStrike" dirty="0" smtClean="0">
                          <a:effectLst/>
                        </a:rPr>
                        <a:t>выпускников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С отличием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</a:rPr>
                        <a:t>Кол-во выпускников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</a:rPr>
                        <a:t>С отличием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</a:rPr>
                        <a:t>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6" marR="9526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78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СД </a:t>
                      </a:r>
                      <a:endParaRPr lang="ru-RU" sz="18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6108" marR="6108" marT="610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108" marR="6108" marT="610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15%</a:t>
                      </a:r>
                    </a:p>
                  </a:txBody>
                  <a:tcPr marL="6108" marR="6108" marT="610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</a:t>
                      </a:r>
                    </a:p>
                  </a:txBody>
                  <a:tcPr marL="6108" marR="6108" marT="610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108" marR="6108" marT="610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13%</a:t>
                      </a:r>
                    </a:p>
                  </a:txBody>
                  <a:tcPr marL="6108" marR="6108" marT="61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0%</a:t>
                      </a:r>
                      <a:endParaRPr lang="ru-RU" sz="18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60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МиИ</a:t>
                      </a:r>
                      <a:endParaRPr lang="ru-RU" sz="18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6108" marR="6108" marT="610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108" marR="6108" marT="610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20%</a:t>
                      </a:r>
                    </a:p>
                  </a:txBody>
                  <a:tcPr marL="6108" marR="6108" marT="610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6108" marR="6108" marT="610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108" marR="6108" marT="610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20%</a:t>
                      </a:r>
                    </a:p>
                  </a:txBody>
                  <a:tcPr marL="6108" marR="6108" marT="61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25%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82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ПиМНО</a:t>
                      </a:r>
                      <a:endParaRPr lang="ru-RU" sz="18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</a:t>
                      </a:r>
                    </a:p>
                  </a:txBody>
                  <a:tcPr marL="6108" marR="6108" marT="610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108" marR="6108" marT="610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0 %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108" marR="6108" marT="610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</a:t>
                      </a:r>
                    </a:p>
                  </a:txBody>
                  <a:tcPr marL="6108" marR="6108" marT="610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108" marR="6108" marT="610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6%</a:t>
                      </a:r>
                    </a:p>
                  </a:txBody>
                  <a:tcPr marL="6108" marR="6108" marT="61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40%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64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ЭиСГД</a:t>
                      </a:r>
                      <a:endParaRPr lang="ru-RU" sz="18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</a:t>
                      </a:r>
                    </a:p>
                  </a:txBody>
                  <a:tcPr marL="6108" marR="6108" marT="610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6108" marR="6108" marT="610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14%</a:t>
                      </a:r>
                    </a:p>
                  </a:txBody>
                  <a:tcPr marL="6108" marR="6108" marT="610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</a:t>
                      </a:r>
                    </a:p>
                  </a:txBody>
                  <a:tcPr marL="6108" marR="6108" marT="610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108" marR="6108" marT="610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7%</a:t>
                      </a:r>
                    </a:p>
                  </a:txBody>
                  <a:tcPr marL="6108" marR="6108" marT="61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0%</a:t>
                      </a:r>
                      <a:endParaRPr lang="ru-RU" sz="18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06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Филологии</a:t>
                      </a:r>
                      <a:endParaRPr lang="ru-RU" sz="1800" b="1" i="1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6108" marR="6108" marT="610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108" marR="6108" marT="610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50%</a:t>
                      </a:r>
                    </a:p>
                  </a:txBody>
                  <a:tcPr marL="6108" marR="6108" marT="610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108" marR="6108" marT="610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108" marR="6108" marT="610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50%</a:t>
                      </a:r>
                    </a:p>
                  </a:txBody>
                  <a:tcPr marL="6108" marR="6108" marT="61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50%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7903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ГД</a:t>
                      </a:r>
                      <a:endParaRPr lang="ru-RU" sz="1800" b="1" i="1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</a:t>
                      </a:r>
                    </a:p>
                  </a:txBody>
                  <a:tcPr marL="6108" marR="6108" marT="610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108" marR="6108" marT="610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7,5%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108" marR="6108" marT="610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</a:t>
                      </a:r>
                    </a:p>
                  </a:txBody>
                  <a:tcPr marL="6108" marR="6108" marT="610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108" marR="6108" marT="610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9%</a:t>
                      </a:r>
                    </a:p>
                  </a:txBody>
                  <a:tcPr marL="6108" marR="6108" marT="61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0%</a:t>
                      </a:r>
                      <a:endParaRPr lang="ru-RU" sz="18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89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ЭПиАПП</a:t>
                      </a:r>
                      <a:endParaRPr lang="ru-RU" sz="18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</a:t>
                      </a:r>
                    </a:p>
                  </a:txBody>
                  <a:tcPr marL="6108" marR="6108" marT="610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108" marR="6108" marT="610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0 %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108" marR="6108" marT="610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6108" marR="6108" marT="610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108" marR="6108" marT="610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0%</a:t>
                      </a:r>
                    </a:p>
                  </a:txBody>
                  <a:tcPr marL="6108" marR="6108" marT="61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0%</a:t>
                      </a:r>
                      <a:endParaRPr lang="ru-RU" sz="18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72008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Данные о выданных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дипломах 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отличием</a:t>
            </a: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6870735"/>
              </p:ext>
            </p:extLst>
          </p:nvPr>
        </p:nvGraphicFramePr>
        <p:xfrm>
          <a:off x="539552" y="1268760"/>
          <a:ext cx="8229600" cy="52085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57797113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Текст 2"/>
          <p:cNvSpPr>
            <a:spLocks noGrp="1"/>
          </p:cNvSpPr>
          <p:nvPr>
            <p:ph type="body" idx="1"/>
          </p:nvPr>
        </p:nvSpPr>
        <p:spPr>
          <a:xfrm>
            <a:off x="1258888" y="836613"/>
            <a:ext cx="6418262" cy="939800"/>
          </a:xfrm>
        </p:spPr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r>
              <a:rPr lang="ru-RU" altLang="ru-RU" sz="3600" b="1" smtClean="0">
                <a:solidFill>
                  <a:srgbClr val="C00000"/>
                </a:solidFill>
                <a:latin typeface="Arial" panose="020B0604020202020204" pitchFamily="34" charset="0"/>
              </a:rPr>
              <a:t>Итоги ГИА по ТИ (ф) СВФУ</a:t>
            </a:r>
          </a:p>
          <a:p>
            <a:pPr eaLnBrk="1" hangingPunct="1">
              <a:spcBef>
                <a:spcPct val="0"/>
              </a:spcBef>
            </a:pPr>
            <a:endParaRPr lang="ru-RU" altLang="ru-RU" smtClean="0">
              <a:solidFill>
                <a:srgbClr val="B95C00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6827471"/>
              </p:ext>
            </p:extLst>
          </p:nvPr>
        </p:nvGraphicFramePr>
        <p:xfrm>
          <a:off x="684213" y="1919288"/>
          <a:ext cx="7632700" cy="3979861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6793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541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992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4110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400" u="none" strike="noStrike" dirty="0">
                          <a:effectLst/>
                        </a:rPr>
                        <a:t> ГОД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400" u="none" strike="noStrike" dirty="0">
                          <a:effectLst/>
                        </a:rPr>
                        <a:t>Всего выпускников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400" u="none" strike="noStrike">
                          <a:effectLst/>
                        </a:rPr>
                        <a:t>Дипломы с отличием</a:t>
                      </a:r>
                      <a:endParaRPr lang="ru-RU" sz="2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162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400" u="none" strike="noStrike" dirty="0">
                          <a:effectLst/>
                        </a:rPr>
                        <a:t>2019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400" u="none" strike="noStrike" dirty="0">
                          <a:effectLst/>
                        </a:rPr>
                        <a:t>135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400" u="none" strike="noStrike" dirty="0">
                          <a:effectLst/>
                        </a:rPr>
                        <a:t>13 (9,62%)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162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400" u="none" strike="noStrike" dirty="0">
                          <a:effectLst/>
                        </a:rPr>
                        <a:t>2020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400" u="none" strike="noStrike" dirty="0">
                          <a:effectLst/>
                        </a:rPr>
                        <a:t>119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400" u="none" strike="noStrike" dirty="0">
                          <a:effectLst/>
                        </a:rPr>
                        <a:t>10 (8%)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9550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400" u="none" strike="noStrike" dirty="0" smtClean="0">
                          <a:effectLst/>
                        </a:rPr>
                        <a:t>2021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400" u="none" strike="noStrike" dirty="0" smtClean="0">
                          <a:effectLst/>
                        </a:rPr>
                        <a:t>91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400" u="none" strike="noStrike" dirty="0" smtClean="0">
                          <a:effectLst/>
                        </a:rPr>
                        <a:t>6 (6,59%)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2242588"/>
      </p:ext>
    </p:extLst>
  </p:cSld>
  <p:clrMapOvr>
    <a:masterClrMapping/>
  </p:clrMapOvr>
  <p:transition>
    <p:dissolv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8614622"/>
              </p:ext>
            </p:extLst>
          </p:nvPr>
        </p:nvGraphicFramePr>
        <p:xfrm>
          <a:off x="0" y="20960"/>
          <a:ext cx="9144000" cy="69946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68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42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59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59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777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59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4736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4623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7772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7772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7772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4596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7772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545968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74871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254815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Наименование НПС</a:t>
                      </a:r>
                    </a:p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всего выпускников</a:t>
                      </a:r>
                    </a:p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диплом с отличием </a:t>
                      </a:r>
                    </a:p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Рекомен</a:t>
                      </a:r>
                      <a:r>
                        <a:rPr lang="ru-RU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 магистратуру, аспирантуру</a:t>
                      </a:r>
                    </a:p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 </a:t>
                      </a:r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области </a:t>
                      </a:r>
                      <a:r>
                        <a:rPr lang="ru-RU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фунд.и</a:t>
                      </a:r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поисковых научных </a:t>
                      </a:r>
                      <a:r>
                        <a:rPr lang="ru-RU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иссл</a:t>
                      </a:r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</a:t>
                      </a:r>
                    </a:p>
                  </a:txBody>
                  <a:tcPr marL="6952" marR="6952" marT="69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ВКР выполнена на базе (вне </a:t>
                      </a:r>
                      <a:r>
                        <a:rPr lang="ru-RU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учебн.проц</a:t>
                      </a:r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в СВФУ)</a:t>
                      </a:r>
                    </a:p>
                  </a:txBody>
                  <a:tcPr marL="6952" marR="6952" marT="69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По </a:t>
                      </a:r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заявке</a:t>
                      </a:r>
                    </a:p>
                  </a:txBody>
                  <a:tcPr marL="6952" marR="6952" marT="69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С внедрением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952" marR="6952" marT="695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ВКР с призовым местом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 </a:t>
                      </a:r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виде 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STARTUP </a:t>
                      </a:r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проектов</a:t>
                      </a:r>
                    </a:p>
                  </a:txBody>
                  <a:tcPr marL="6952" marR="6952" marT="69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С применением </a:t>
                      </a:r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мультимедийных технологий</a:t>
                      </a:r>
                    </a:p>
                  </a:txBody>
                  <a:tcPr marL="6952" marR="6952" marT="69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Т</a:t>
                      </a: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ема </a:t>
                      </a:r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предложена студентом</a:t>
                      </a:r>
                    </a:p>
                  </a:txBody>
                  <a:tcPr marL="6952" marR="6952" marT="69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К</a:t>
                      </a: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оллективом </a:t>
                      </a:r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студентов </a:t>
                      </a:r>
                    </a:p>
                  </a:txBody>
                  <a:tcPr marL="6952" marR="6952" marT="69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Р</a:t>
                      </a:r>
                      <a:r>
                        <a:rPr lang="ru-RU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екоменд</a:t>
                      </a:r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к внедрению</a:t>
                      </a:r>
                    </a:p>
                  </a:txBody>
                  <a:tcPr marL="6952" marR="6952" marT="69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Р</a:t>
                      </a:r>
                      <a:r>
                        <a:rPr lang="ru-RU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екоменд</a:t>
                      </a:r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к опубликованию в виде научных статей</a:t>
                      </a:r>
                    </a:p>
                  </a:txBody>
                  <a:tcPr marL="6952" marR="6952" marT="69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Р</a:t>
                      </a:r>
                      <a:r>
                        <a:rPr lang="ru-RU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екоменд</a:t>
                      </a:r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к участию на Всероссийских конкурсах </a:t>
                      </a:r>
                    </a:p>
                  </a:txBody>
                  <a:tcPr marL="6952" marR="6952" marT="695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95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"Горное дело"</a:t>
                      </a:r>
                    </a:p>
                  </a:txBody>
                  <a:tcPr marL="6952" marR="6952" marT="695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95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"Прикладная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математика и информатика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</a:t>
                      </a:r>
                    </a:p>
                  </a:txBody>
                  <a:tcPr marL="6952" marR="6952" marT="695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95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"Строительство"</a:t>
                      </a:r>
                    </a:p>
                  </a:txBody>
                  <a:tcPr marL="6952" marR="6952" marT="695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957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Электроэнергетика и электротехника"</a:t>
                      </a:r>
                    </a:p>
                  </a:txBody>
                  <a:tcPr marL="6952" marR="6952" marT="695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95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«Филология»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952" marR="6952" marT="695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95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"Экономика"</a:t>
                      </a:r>
                    </a:p>
                  </a:txBody>
                  <a:tcPr marL="6952" marR="6952" marT="695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95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«Педагогическое образование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952" marR="6952" marT="695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95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Итого:</a:t>
                      </a:r>
                    </a:p>
                  </a:txBody>
                  <a:tcPr marL="6952" marR="6952" marT="695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91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77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0228569"/>
      </p:ext>
    </p:extLst>
  </p:cSld>
  <p:clrMapOvr>
    <a:masterClrMapping/>
  </p:clrMapOvr>
  <p:transition>
    <p:dissolv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4281113729"/>
              </p:ext>
            </p:extLst>
          </p:nvPr>
        </p:nvGraphicFramePr>
        <p:xfrm>
          <a:off x="647056" y="116632"/>
          <a:ext cx="8496944" cy="662484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1067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94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764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75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161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9652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НП/С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64" marR="7164" marT="71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64" marR="7164" marT="71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64" marR="7164" marT="71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Программа ГИА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64" marR="7164" marT="71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Методические указания к написанию ВКР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64" marR="7164" marT="7164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988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64" marR="7164" marT="71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Кафедра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64" marR="7164" marT="71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Специальность/направление подготовки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64" marR="7164" marT="716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протокола УМС, дата утверждения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64" marR="7164" marT="71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протокола УМС, дата утверждения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64" marR="7164" marT="7164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934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</a:rPr>
                        <a:t>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64" marR="7164" marT="71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ЭПиАПП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64" marR="7164" marT="716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13.03.02  «Электроэнергетика и электротехника», профиль </a:t>
                      </a:r>
                      <a:r>
                        <a:rPr lang="ru-RU" sz="1200" u="none" strike="noStrike" dirty="0" smtClean="0">
                          <a:effectLst/>
                        </a:rPr>
                        <a:t>«Электрооборудование  и электрохозяйство предприятий, организаций, учреждений»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64" marR="7164" marT="71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9 от </a:t>
                      </a:r>
                      <a:r>
                        <a:rPr lang="ru-RU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04.05.2017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64" marR="7164" marT="7164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 smtClean="0">
                          <a:effectLst/>
                        </a:rPr>
                        <a:t>№9</a:t>
                      </a:r>
                      <a:r>
                        <a:rPr lang="ru-RU" sz="1200" u="none" strike="noStrike" baseline="0" dirty="0" smtClean="0">
                          <a:effectLst/>
                        </a:rPr>
                        <a:t> от 09.06.2016г.</a:t>
                      </a:r>
                      <a:endParaRPr lang="ru-RU" sz="1200" u="none" strike="noStrike" dirty="0" smtClean="0">
                        <a:effectLst/>
                      </a:endParaRPr>
                    </a:p>
                  </a:txBody>
                  <a:tcPr marL="7164" marR="7164" marT="7164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224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64" marR="7164" marT="71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Филологии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64" marR="7164" marT="716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45.03.01 «Филология», профиль «Зарубежная филология (Английский язык и литература)»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64" marR="7164" marT="71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4 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 22.12.2017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64" marR="7164" marT="71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№9 от 25.06.2015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64" marR="7164" marT="7164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224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64" marR="7164" marT="71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ПиМНО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64" marR="7164" marT="716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44.03.01 «Педагогическое образование», профиль  «Начальное образование»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64" marR="7164" marT="71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9 от </a:t>
                      </a:r>
                      <a:r>
                        <a:rPr lang="ru-RU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04.05.2017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64" marR="7164" marT="71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solidFill>
                            <a:schemeClr val="tx2"/>
                          </a:solidFill>
                          <a:effectLst/>
                        </a:rPr>
                        <a:t>В работе</a:t>
                      </a:r>
                      <a:endParaRPr lang="ru-RU" sz="1200" b="0" i="0" u="none" strike="noStrike" dirty="0" smtClean="0"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fontAlgn="ctr"/>
                      <a:endParaRPr lang="ru-RU" sz="1200" b="0" i="0" u="none" strike="noStrike" dirty="0" smtClean="0"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64" marR="7164" marT="7164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079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64" marR="7164" marT="71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МиИ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64" marR="7164" marT="716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01.03.02 </a:t>
                      </a:r>
                      <a:r>
                        <a:rPr lang="ru-RU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«Прикладная </a:t>
                      </a:r>
                      <a:r>
                        <a:rPr lang="ru-RU" sz="12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математика и информатика</a:t>
                      </a:r>
                      <a:r>
                        <a:rPr lang="ru-RU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», профиль </a:t>
                      </a:r>
                      <a:r>
                        <a:rPr lang="ru-RU" sz="12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«Системное программирование и компьютерные</a:t>
                      </a:r>
                      <a:r>
                        <a:rPr lang="ru-RU" sz="12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технологии</a:t>
                      </a:r>
                      <a:r>
                        <a:rPr lang="ru-RU" sz="12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»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64" marR="7164" marT="71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№9</a:t>
                      </a:r>
                      <a:r>
                        <a:rPr lang="ru-RU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от  04.05.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2017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64" marR="7164" marT="7164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№2 от 26.11.2015</a:t>
                      </a:r>
                    </a:p>
                    <a:p>
                      <a:pPr algn="ctr" fontAlgn="ctr"/>
                      <a:endParaRPr lang="ru-RU" sz="12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64" marR="7164" marT="7164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726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</a:rPr>
                        <a:t>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64" marR="7164" marT="71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ЭиСГД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64" marR="7164" marT="716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38.03.01 «Экономика», профиль «Экономика труда</a:t>
                      </a:r>
                      <a:r>
                        <a:rPr lang="ru-RU" sz="1200" u="none" strike="noStrike" dirty="0" smtClean="0">
                          <a:effectLst/>
                        </a:rPr>
                        <a:t>», «Финансы и кредит», «Бухгалтерский учет, анализ и аудит»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64" marR="7164" marT="71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9 от</a:t>
                      </a:r>
                      <a:r>
                        <a:rPr lang="ru-RU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04.05.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2017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64" marR="7164" marT="71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r>
                        <a:rPr lang="ru-RU" sz="1200" u="none" strike="noStrike" dirty="0" smtClean="0">
                          <a:effectLst/>
                        </a:rPr>
                        <a:t>№9 от 24.05.2018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64" marR="7164" marT="7164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224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</a:rPr>
                        <a:t>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64" marR="7164" marT="71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СД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64" marR="7164" marT="716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08.03.01 «Строительство», профиль «Промышленное и гражданское строительство»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64" marR="7164" marT="71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9 от</a:t>
                      </a:r>
                      <a:r>
                        <a:rPr lang="ru-RU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04.05.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2017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64" marR="7164" marT="71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№5 от 29.01.2015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64" marR="7164" marT="7164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8079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64" marR="7164" marT="71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ЭПиАПП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64" marR="7164" marT="716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13.03.02  «Электроэнергетика и электротехника», профиль «Электропривод и автоматика», "</a:t>
                      </a:r>
                      <a:r>
                        <a:rPr lang="ru-RU" sz="1200" u="none" strike="noStrike" dirty="0" smtClean="0">
                          <a:effectLst/>
                        </a:rPr>
                        <a:t>Электроснабжение«,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64" marR="7164" marT="71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2 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 13.10.2016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64" marR="7164" marT="7164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 smtClean="0">
                          <a:effectLst/>
                        </a:rPr>
                        <a:t>№9</a:t>
                      </a:r>
                      <a:r>
                        <a:rPr lang="ru-RU" sz="1200" u="none" strike="noStrike" baseline="0" dirty="0" smtClean="0">
                          <a:effectLst/>
                        </a:rPr>
                        <a:t> от 09.06.2016</a:t>
                      </a:r>
                      <a:endParaRPr lang="ru-RU" sz="1200" u="none" strike="noStrike" dirty="0" smtClean="0">
                        <a:effectLst/>
                      </a:endParaRPr>
                    </a:p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64" marR="7164" marT="7164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84934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64" marR="7164" marT="71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ГД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64" marR="7164" marT="7164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 smtClean="0">
                          <a:effectLst/>
                        </a:rPr>
                        <a:t>21.05.04</a:t>
                      </a:r>
                      <a:r>
                        <a:rPr lang="ru-RU" sz="1200" u="none" strike="noStrike" baseline="0" dirty="0" smtClean="0">
                          <a:effectLst/>
                        </a:rPr>
                        <a:t> «Горное дело», специализация «Маркшейдерское дело»,</a:t>
                      </a:r>
                      <a:r>
                        <a:rPr lang="ru-RU" sz="1200" u="none" strike="noStrike" dirty="0" smtClean="0">
                          <a:effectLst/>
                        </a:rPr>
                        <a:t> «Открытые горные работы» «Подземная разработка пластовых месторождений»</a:t>
                      </a:r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64" marR="7164" marT="71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r>
                        <a:rPr lang="ru-RU" sz="1200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8</a:t>
                      </a:r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от 28.04.2016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64" marR="7164" marT="71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</a:rPr>
                        <a:t>№8</a:t>
                      </a:r>
                      <a:r>
                        <a:rPr lang="ru-RU" sz="1200" u="none" strike="noStrike" baseline="0" dirty="0" smtClean="0">
                          <a:effectLst/>
                        </a:rPr>
                        <a:t> от 26.04.2018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64" marR="7164" marT="7164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395288" y="692150"/>
            <a:ext cx="8229600" cy="792163"/>
          </a:xfrm>
        </p:spPr>
        <p:txBody>
          <a:bodyPr>
            <a:normAutofit/>
          </a:bodyPr>
          <a:lstStyle/>
          <a:p>
            <a:pPr eaLnBrk="1" hangingPunct="1"/>
            <a:r>
              <a:rPr lang="ru-RU" altLang="ru-RU" sz="2000" smtClean="0">
                <a:solidFill>
                  <a:srgbClr val="CC3300"/>
                </a:solidFill>
              </a:rPr>
              <a:t>Предложения и рекомендации председателей ГЭК  по результатам ГИА </a:t>
            </a:r>
            <a:r>
              <a:rPr lang="ru-RU" altLang="ru-RU" sz="2000" smtClean="0"/>
              <a:t/>
            </a:r>
            <a:br>
              <a:rPr lang="ru-RU" altLang="ru-RU" sz="2000" smtClean="0"/>
            </a:br>
            <a:endParaRPr lang="ru-RU" altLang="ru-RU" sz="2000" smtClean="0"/>
          </a:p>
        </p:txBody>
      </p:sp>
      <p:sp>
        <p:nvSpPr>
          <p:cNvPr id="16387" name="Объект 2"/>
          <p:cNvSpPr>
            <a:spLocks noGrp="1"/>
          </p:cNvSpPr>
          <p:nvPr>
            <p:ph idx="1"/>
          </p:nvPr>
        </p:nvSpPr>
        <p:spPr>
          <a:xfrm>
            <a:off x="611560" y="1268413"/>
            <a:ext cx="7967290" cy="4187825"/>
          </a:xfrm>
        </p:spPr>
        <p:txBody>
          <a:bodyPr>
            <a:normAutofit/>
          </a:bodyPr>
          <a:lstStyle/>
          <a:p>
            <a:r>
              <a:rPr lang="ru-RU" altLang="ru-RU" sz="2000" dirty="0" smtClean="0"/>
              <a:t>По результатам защиты, для повышения уровня подготовленности студентов, обучающихся по профилю</a:t>
            </a:r>
            <a:r>
              <a:rPr lang="ru-RU" altLang="ru-RU" sz="2000" dirty="0" smtClean="0">
                <a:solidFill>
                  <a:schemeClr val="accent1"/>
                </a:solidFill>
              </a:rPr>
              <a:t>: </a:t>
            </a:r>
            <a:r>
              <a:rPr lang="ru-RU" altLang="ru-RU" sz="2000" dirty="0" smtClean="0">
                <a:solidFill>
                  <a:srgbClr val="FF0000"/>
                </a:solidFill>
              </a:rPr>
              <a:t>«Электрооборудование и электрохозяйство предприятий, организаций и учреждений», : «Электропривод и автоматика», «Электроснабжение» </a:t>
            </a:r>
            <a:r>
              <a:rPr lang="ru-RU" sz="2400" dirty="0" smtClean="0">
                <a:solidFill>
                  <a:srgbClr val="FF0000"/>
                </a:solidFill>
              </a:rPr>
              <a:t>*,</a:t>
            </a:r>
            <a:endParaRPr lang="ru-RU" dirty="0">
              <a:solidFill>
                <a:srgbClr val="FF0000"/>
              </a:solidFill>
            </a:endParaRPr>
          </a:p>
          <a:p>
            <a:pPr marL="0" indent="0" eaLnBrk="1" hangingPunct="1">
              <a:buNone/>
            </a:pPr>
            <a:r>
              <a:rPr lang="ru-RU" altLang="ru-RU" sz="2000" dirty="0" smtClean="0">
                <a:solidFill>
                  <a:schemeClr val="accent1"/>
                </a:solidFill>
              </a:rPr>
              <a:t> </a:t>
            </a:r>
            <a:r>
              <a:rPr lang="ru-RU" altLang="ru-RU" sz="2000" dirty="0" smtClean="0"/>
              <a:t>рекомендуется:</a:t>
            </a:r>
          </a:p>
          <a:p>
            <a:pPr algn="just" eaLnBrk="1" hangingPunct="1"/>
            <a:r>
              <a:rPr lang="ru-RU" altLang="ru-RU" sz="2000" dirty="0" smtClean="0"/>
              <a:t>- усилить требования при проверке знаний студентов по </a:t>
            </a:r>
            <a:r>
              <a:rPr lang="ru-RU" altLang="ru-RU" sz="2000" dirty="0" err="1" smtClean="0"/>
              <a:t>общепрофильным</a:t>
            </a:r>
            <a:r>
              <a:rPr lang="ru-RU" altLang="ru-RU" sz="2000" dirty="0" smtClean="0"/>
              <a:t> дисциплинам, особое внимание уделить требованиям к разработке электрических схем;</a:t>
            </a:r>
          </a:p>
          <a:p>
            <a:pPr eaLnBrk="1" hangingPunct="1"/>
            <a:r>
              <a:rPr lang="ru-RU" altLang="ru-RU" sz="2000" dirty="0" smtClean="0"/>
              <a:t>В целях повышения эффективности и качества выполнения отдельных ВКР предусмотреть соблюдение жесткого контроля при промежуточной аттестации студентов.</a:t>
            </a:r>
          </a:p>
          <a:p>
            <a:pPr eaLnBrk="1" hangingPunct="1"/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41724162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395288" y="333375"/>
            <a:ext cx="8229600" cy="792163"/>
          </a:xfrm>
        </p:spPr>
        <p:txBody>
          <a:bodyPr>
            <a:normAutofit/>
          </a:bodyPr>
          <a:lstStyle/>
          <a:p>
            <a:pPr eaLnBrk="1" hangingPunct="1"/>
            <a:r>
              <a:rPr lang="ru-RU" altLang="ru-RU" sz="2000" smtClean="0">
                <a:solidFill>
                  <a:srgbClr val="CC3300"/>
                </a:solidFill>
              </a:rPr>
              <a:t>Предложения и рекомендации председателей ГЭК  по результатам ГИА </a:t>
            </a:r>
            <a:r>
              <a:rPr lang="ru-RU" altLang="ru-RU" sz="2000" smtClean="0"/>
              <a:t/>
            </a:r>
            <a:br>
              <a:rPr lang="ru-RU" altLang="ru-RU" sz="2000" smtClean="0"/>
            </a:br>
            <a:endParaRPr lang="ru-RU" altLang="ru-RU" sz="2000" smtClean="0"/>
          </a:p>
        </p:txBody>
      </p:sp>
      <p:sp>
        <p:nvSpPr>
          <p:cNvPr id="17411" name="Объект 2"/>
          <p:cNvSpPr>
            <a:spLocks noGrp="1"/>
          </p:cNvSpPr>
          <p:nvPr>
            <p:ph idx="1"/>
          </p:nvPr>
        </p:nvSpPr>
        <p:spPr>
          <a:xfrm>
            <a:off x="468313" y="765175"/>
            <a:ext cx="8135937" cy="4187825"/>
          </a:xfrm>
        </p:spPr>
        <p:txBody>
          <a:bodyPr/>
          <a:lstStyle/>
          <a:p>
            <a:pPr algn="just"/>
            <a:r>
              <a:rPr lang="ru-RU" altLang="ru-RU" sz="2000" dirty="0" smtClean="0"/>
              <a:t>По результатам защиты обучающихся по направлению подготовки </a:t>
            </a:r>
            <a:r>
              <a:rPr lang="ru-RU" altLang="ru-RU" sz="2000" dirty="0" smtClean="0">
                <a:solidFill>
                  <a:srgbClr val="FF0000"/>
                </a:solidFill>
              </a:rPr>
              <a:t>01.03.02 - Прикладная математика и информатика</a:t>
            </a:r>
            <a:r>
              <a:rPr lang="ru-RU" dirty="0" smtClean="0">
                <a:solidFill>
                  <a:srgbClr val="FF0000"/>
                </a:solidFill>
              </a:rPr>
              <a:t>* </a:t>
            </a:r>
            <a:r>
              <a:rPr lang="ru-RU" altLang="ru-RU" sz="2000" dirty="0" smtClean="0"/>
              <a:t>в связи с высокой степенью практической значимости разрабатываемых программных приложений, рекомендовано при подготовке выпускниками выпускных квалификационных работ, оформлять заявки на государственную регистрацию программ для ЭВМ. </a:t>
            </a:r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203569827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52128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ГИА 2021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buFontTx/>
              <a:buChar char="•"/>
            </a:pP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В соответствии с Порядком проведения государственной итоговой аттестации по образовательным программам высшего образования, программам бакалавриата, программам специалитета и программам магистратуры, утвержденным </a:t>
            </a:r>
            <a:r>
              <a:rPr lang="ru-RU" altLang="ru-RU" dirty="0" err="1">
                <a:latin typeface="Times New Roman" pitchFamily="18" charset="0"/>
                <a:cs typeface="Times New Roman" pitchFamily="18" charset="0"/>
              </a:rPr>
              <a:t>МОиН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 РФ, в 2020-2021 учебном году:</a:t>
            </a:r>
          </a:p>
          <a:p>
            <a:pPr algn="just">
              <a:buFontTx/>
              <a:buChar char="•"/>
            </a:pP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составлен график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ГИА на 2020/2021 учебный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год;</a:t>
            </a: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•"/>
            </a:pP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обновлены и актуализированы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программы ГИА;</a:t>
            </a:r>
          </a:p>
          <a:p>
            <a:pPr algn="just">
              <a:buFontTx/>
              <a:buChar char="•"/>
            </a:pP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3) в  2020/2021 учебном году  все председатели ГЭК были утверждены из числа ведущих специалистов - представителей работодателей г. Нерюнгри.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ru-RU" alt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утверждены составы ГЭК и апелляционных комиссий;</a:t>
            </a:r>
          </a:p>
          <a:p>
            <a:pPr algn="just">
              <a:buFontTx/>
              <a:buChar char="•"/>
            </a:pPr>
            <a:r>
              <a:rPr lang="ru-RU" alt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5) </a:t>
            </a:r>
            <a:r>
              <a:rPr lang="ru-RU" alt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тексты ВКР проверены на объем заимствования и размещены в ЭБС СВФУ.</a:t>
            </a:r>
          </a:p>
          <a:p>
            <a:pPr algn="just">
              <a:buFontTx/>
              <a:buChar char="•"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116327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>
          <a:xfrm>
            <a:off x="395288" y="692150"/>
            <a:ext cx="8229600" cy="792163"/>
          </a:xfrm>
        </p:spPr>
        <p:txBody>
          <a:bodyPr>
            <a:normAutofit/>
          </a:bodyPr>
          <a:lstStyle/>
          <a:p>
            <a:pPr eaLnBrk="1" hangingPunct="1"/>
            <a:r>
              <a:rPr lang="ru-RU" altLang="ru-RU" sz="2000" smtClean="0">
                <a:solidFill>
                  <a:srgbClr val="CC3300"/>
                </a:solidFill>
              </a:rPr>
              <a:t>Предложения и рекомендации председателей ГЭК  по результатам ГИА </a:t>
            </a:r>
            <a:r>
              <a:rPr lang="ru-RU" altLang="ru-RU" sz="2000" smtClean="0"/>
              <a:t/>
            </a:r>
            <a:br>
              <a:rPr lang="ru-RU" altLang="ru-RU" sz="2000" smtClean="0"/>
            </a:br>
            <a:endParaRPr lang="ru-RU" altLang="ru-RU" sz="2000" smtClean="0"/>
          </a:p>
        </p:txBody>
      </p:sp>
      <p:sp>
        <p:nvSpPr>
          <p:cNvPr id="18435" name="Объект 2"/>
          <p:cNvSpPr>
            <a:spLocks noGrp="1"/>
          </p:cNvSpPr>
          <p:nvPr>
            <p:ph idx="1"/>
          </p:nvPr>
        </p:nvSpPr>
        <p:spPr>
          <a:xfrm>
            <a:off x="611560" y="1557338"/>
            <a:ext cx="7992690" cy="4187825"/>
          </a:xfrm>
        </p:spPr>
        <p:txBody>
          <a:bodyPr/>
          <a:lstStyle/>
          <a:p>
            <a:pPr marL="0" indent="0" algn="just" eaLnBrk="1" hangingPunct="1">
              <a:buFont typeface="Arial" panose="020B0604020202020204" pitchFamily="34" charset="0"/>
              <a:buNone/>
            </a:pPr>
            <a:r>
              <a:rPr lang="ru-RU" altLang="ru-RU" sz="2000" dirty="0" smtClean="0"/>
              <a:t>Рекомендации по дальнейшему совершенствованию качества подготовки обучающихся по направлению </a:t>
            </a:r>
            <a:r>
              <a:rPr lang="ru-RU" altLang="ru-RU" sz="2000" dirty="0" smtClean="0">
                <a:solidFill>
                  <a:srgbClr val="CC3300"/>
                </a:solidFill>
              </a:rPr>
              <a:t>08.03.01 «Строительство», профиль «Промышленное и гражданское строительство»</a:t>
            </a:r>
            <a:r>
              <a:rPr lang="ru-RU" altLang="ru-RU" sz="2000" dirty="0" smtClean="0"/>
              <a:t>: </a:t>
            </a:r>
          </a:p>
          <a:p>
            <a:pPr algn="just" eaLnBrk="1" hangingPunct="1">
              <a:buFontTx/>
              <a:buChar char="-"/>
            </a:pPr>
            <a:r>
              <a:rPr lang="ru-RU" altLang="ru-RU" sz="2000" dirty="0" smtClean="0"/>
              <a:t>Уделить внимание технике безопасности в проектируемых зданиях и сооружениях; </a:t>
            </a:r>
          </a:p>
          <a:p>
            <a:pPr algn="just" eaLnBrk="1" hangingPunct="1">
              <a:buFontTx/>
              <a:buChar char="-"/>
            </a:pPr>
            <a:r>
              <a:rPr lang="ru-RU" altLang="ru-RU" sz="2000" dirty="0" smtClean="0"/>
              <a:t>Расширить тематику ВКР;</a:t>
            </a:r>
          </a:p>
          <a:p>
            <a:pPr algn="just" eaLnBrk="1" hangingPunct="1">
              <a:buFontTx/>
              <a:buChar char="-"/>
            </a:pPr>
            <a:r>
              <a:rPr lang="ru-RU" altLang="ru-RU" sz="2000" dirty="0" smtClean="0"/>
              <a:t>Рассмотреть практику применения инновационных материалов.</a:t>
            </a:r>
          </a:p>
        </p:txBody>
      </p:sp>
    </p:spTree>
    <p:extLst>
      <p:ext uri="{BB962C8B-B14F-4D97-AF65-F5344CB8AC3E}">
        <p14:creationId xmlns:p14="http://schemas.microsoft.com/office/powerpoint/2010/main" val="2485633854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>
          <a:xfrm>
            <a:off x="395288" y="692150"/>
            <a:ext cx="8229600" cy="792163"/>
          </a:xfrm>
        </p:spPr>
        <p:txBody>
          <a:bodyPr>
            <a:normAutofit/>
          </a:bodyPr>
          <a:lstStyle/>
          <a:p>
            <a:pPr eaLnBrk="1" hangingPunct="1"/>
            <a:r>
              <a:rPr lang="ru-RU" altLang="ru-RU" sz="2000" smtClean="0">
                <a:solidFill>
                  <a:srgbClr val="CC3300"/>
                </a:solidFill>
              </a:rPr>
              <a:t>Предложения и рекомендации председателей ГЭК  по результатам ГИА </a:t>
            </a:r>
            <a:r>
              <a:rPr lang="ru-RU" altLang="ru-RU" sz="2000" smtClean="0"/>
              <a:t/>
            </a:r>
            <a:br>
              <a:rPr lang="ru-RU" altLang="ru-RU" sz="2000" smtClean="0"/>
            </a:br>
            <a:endParaRPr lang="ru-RU" altLang="ru-RU" sz="2000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268413"/>
            <a:ext cx="8353053" cy="4187825"/>
          </a:xfrm>
        </p:spPr>
        <p:txBody>
          <a:bodyPr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ru-RU" sz="2000" dirty="0"/>
              <a:t>Рекомендации по дальнейшему совершенствованию качества подготовки обучающихся по направлению подготовки </a:t>
            </a:r>
            <a:r>
              <a:rPr lang="ru-RU" sz="2000" dirty="0" smtClean="0"/>
              <a:t>44.03.01. </a:t>
            </a:r>
            <a:r>
              <a:rPr lang="ru-RU" sz="2000" dirty="0"/>
              <a:t>- </a:t>
            </a:r>
            <a:r>
              <a:rPr lang="ru-RU" sz="2000" dirty="0">
                <a:solidFill>
                  <a:srgbClr val="FF0000"/>
                </a:solidFill>
              </a:rPr>
              <a:t>«</a:t>
            </a:r>
            <a:r>
              <a:rPr lang="ru-RU" sz="2000" dirty="0" smtClean="0">
                <a:solidFill>
                  <a:srgbClr val="FF0000"/>
                </a:solidFill>
              </a:rPr>
              <a:t>Педагогическое  </a:t>
            </a:r>
            <a:r>
              <a:rPr lang="ru-RU" sz="2000" dirty="0">
                <a:solidFill>
                  <a:srgbClr val="FF0000"/>
                </a:solidFill>
              </a:rPr>
              <a:t>образование», </a:t>
            </a:r>
            <a:r>
              <a:rPr lang="ru-RU" sz="2000" dirty="0"/>
              <a:t>профиль: </a:t>
            </a:r>
            <a:r>
              <a:rPr lang="ru-RU" sz="2000" dirty="0" smtClean="0"/>
              <a:t>Начальное образование, </a:t>
            </a:r>
            <a:r>
              <a:rPr lang="ru-RU" sz="2000" dirty="0"/>
              <a:t>улучшению организации и методического обеспечения учебного процесса подготовки обучающихся: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sz="2000" dirty="0"/>
              <a:t>	</a:t>
            </a:r>
            <a:r>
              <a:rPr lang="ru-RU" sz="2000" dirty="0" smtClean="0"/>
              <a:t>усилить рассмотрение нормативно-правовых документов в рамках проводимых студентами исследований;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sz="2000" dirty="0" smtClean="0"/>
              <a:t>Представление научных исследований, выполняемых в рамках бакалаврских работ, на конкурсах различного уровня.</a:t>
            </a:r>
            <a:endParaRPr lang="ru-RU" sz="2000" dirty="0"/>
          </a:p>
          <a:p>
            <a:pPr marL="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sz="2000" b="1" dirty="0"/>
              <a:t/>
            </a:r>
            <a:br>
              <a:rPr lang="ru-RU" sz="2000" b="1" dirty="0"/>
            </a:br>
            <a:r>
              <a:rPr lang="ru-RU" sz="2000" dirty="0"/>
              <a:t> </a:t>
            </a:r>
          </a:p>
          <a:p>
            <a:pPr marL="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2284362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395288" y="692150"/>
            <a:ext cx="8229600" cy="792163"/>
          </a:xfrm>
        </p:spPr>
        <p:txBody>
          <a:bodyPr>
            <a:normAutofit/>
          </a:bodyPr>
          <a:lstStyle/>
          <a:p>
            <a:pPr eaLnBrk="1" hangingPunct="1"/>
            <a:r>
              <a:rPr lang="ru-RU" altLang="ru-RU" sz="2000" smtClean="0">
                <a:solidFill>
                  <a:srgbClr val="CC3300"/>
                </a:solidFill>
              </a:rPr>
              <a:t>Предложения и рекомендации председателей ГЭК  по результатам ГИА </a:t>
            </a:r>
            <a:r>
              <a:rPr lang="ru-RU" altLang="ru-RU" sz="2000" smtClean="0"/>
              <a:t/>
            </a:r>
            <a:br>
              <a:rPr lang="ru-RU" altLang="ru-RU" sz="2000" smtClean="0"/>
            </a:br>
            <a:endParaRPr lang="ru-RU" altLang="ru-RU" sz="2000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8313" y="1268413"/>
            <a:ext cx="8496300" cy="4321175"/>
          </a:xfrm>
        </p:spPr>
        <p:txBody>
          <a:bodyPr rtlCol="0">
            <a:normAutofit/>
          </a:bodyPr>
          <a:lstStyle/>
          <a:p>
            <a:pPr algn="just">
              <a:defRPr/>
            </a:pPr>
            <a:r>
              <a:rPr lang="ru-RU" sz="2000" dirty="0" smtClean="0"/>
              <a:t>Выводы и рекомендации по дальнейшему совершенствованию качества подготовки по направлению </a:t>
            </a:r>
            <a:r>
              <a:rPr lang="ru-RU" sz="2000" dirty="0" smtClean="0">
                <a:solidFill>
                  <a:srgbClr val="FF0000"/>
                </a:solidFill>
              </a:rPr>
              <a:t>45.03.01 «Филология»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/>
              <a:t>*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ru-RU" sz="2000" dirty="0" smtClean="0"/>
              <a:t>Все бакалаврские работы отвечают предъявленным требованиям, выполнены и представлены для предзащиты на заседании кафедры и для защиты перед Государственной экзаменационной комиссией в срок, установленный приказом директора. Все работы характеризуются актуальностью и выполнены в рамках фундаментальных исследований в области филологии.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ru-RU" sz="2000" dirty="0" smtClean="0"/>
              <a:t>Итоги защиты ВКР позволяют сделать вывод о том, что выпускники 2021 г. подготовлены к осуществлению профессиональной деятельности.</a:t>
            </a:r>
          </a:p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endParaRPr lang="ru-RU" sz="2000" dirty="0" smtClean="0"/>
          </a:p>
          <a:p>
            <a:pPr marL="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3333584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>
          <a:xfrm>
            <a:off x="395288" y="692150"/>
            <a:ext cx="8229600" cy="792163"/>
          </a:xfrm>
        </p:spPr>
        <p:txBody>
          <a:bodyPr>
            <a:normAutofit/>
          </a:bodyPr>
          <a:lstStyle/>
          <a:p>
            <a:pPr eaLnBrk="1" hangingPunct="1"/>
            <a:r>
              <a:rPr lang="ru-RU" altLang="ru-RU" sz="2000" smtClean="0">
                <a:solidFill>
                  <a:srgbClr val="CC3300"/>
                </a:solidFill>
              </a:rPr>
              <a:t>Предложения и рекомендации председателей ГЭК  по результатам ГИА </a:t>
            </a:r>
            <a:r>
              <a:rPr lang="ru-RU" altLang="ru-RU" sz="2000" smtClean="0"/>
              <a:t/>
            </a:r>
            <a:br>
              <a:rPr lang="ru-RU" altLang="ru-RU" sz="2000" smtClean="0"/>
            </a:br>
            <a:endParaRPr lang="ru-RU" altLang="ru-RU" sz="2000" smtClean="0"/>
          </a:p>
        </p:txBody>
      </p:sp>
      <p:sp>
        <p:nvSpPr>
          <p:cNvPr id="21507" name="Объект 2"/>
          <p:cNvSpPr>
            <a:spLocks noGrp="1"/>
          </p:cNvSpPr>
          <p:nvPr>
            <p:ph idx="1"/>
          </p:nvPr>
        </p:nvSpPr>
        <p:spPr>
          <a:xfrm>
            <a:off x="468313" y="1268413"/>
            <a:ext cx="8496300" cy="4321175"/>
          </a:xfrm>
        </p:spPr>
        <p:txBody>
          <a:bodyPr/>
          <a:lstStyle/>
          <a:p>
            <a:pPr algn="just" eaLnBrk="1" hangingPunct="1"/>
            <a:r>
              <a:rPr lang="ru-RU" altLang="ru-RU" sz="2000" dirty="0" smtClean="0"/>
              <a:t>Для дальнейшего совершенствования качества подготовки обучающихся по направлению подготовки 38.03.01 «Экономика», </a:t>
            </a:r>
            <a:r>
              <a:rPr lang="ru-RU" altLang="ru-RU" sz="2000" dirty="0" smtClean="0">
                <a:solidFill>
                  <a:srgbClr val="FF0000"/>
                </a:solidFill>
              </a:rPr>
              <a:t>профиль «Экономика труда», «Финансы и кредит», «Бухгалтерский учет, анализ и аудит» </a:t>
            </a:r>
            <a:r>
              <a:rPr lang="ru-RU" altLang="ru-RU" sz="2000" dirty="0" smtClean="0"/>
              <a:t>рекомендовано:</a:t>
            </a:r>
          </a:p>
          <a:p>
            <a:pPr algn="just" eaLnBrk="1" hangingPunct="1"/>
            <a:r>
              <a:rPr lang="ru-RU" altLang="ru-RU" sz="2000" dirty="0" smtClean="0"/>
              <a:t>- предоставление раздаточного материала в цветной печати;</a:t>
            </a:r>
          </a:p>
          <a:p>
            <a:pPr algn="just" eaLnBrk="1" hangingPunct="1"/>
            <a:r>
              <a:rPr lang="ru-RU" altLang="ru-RU" sz="2000" dirty="0" smtClean="0"/>
              <a:t>- обязательная нумерация слайдов презентации; </a:t>
            </a:r>
          </a:p>
          <a:p>
            <a:pPr algn="just" eaLnBrk="1" hangingPunct="1"/>
            <a:r>
              <a:rPr lang="ru-RU" altLang="ru-RU" sz="2000" dirty="0" smtClean="0"/>
              <a:t>- в докладе и презентации больше внимания уделять  обоснованию экономического эффекта предлагаемых предприятий.</a:t>
            </a:r>
          </a:p>
        </p:txBody>
      </p:sp>
    </p:spTree>
    <p:extLst>
      <p:ext uri="{BB962C8B-B14F-4D97-AF65-F5344CB8AC3E}">
        <p14:creationId xmlns:p14="http://schemas.microsoft.com/office/powerpoint/2010/main" val="2062174825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>
          <a:xfrm>
            <a:off x="395288" y="692150"/>
            <a:ext cx="8229600" cy="792163"/>
          </a:xfrm>
        </p:spPr>
        <p:txBody>
          <a:bodyPr>
            <a:normAutofit/>
          </a:bodyPr>
          <a:lstStyle/>
          <a:p>
            <a:pPr eaLnBrk="1" hangingPunct="1"/>
            <a:r>
              <a:rPr lang="ru-RU" altLang="ru-RU" sz="2000" smtClean="0">
                <a:solidFill>
                  <a:srgbClr val="CC3300"/>
                </a:solidFill>
              </a:rPr>
              <a:t>Предложения и рекомендации председателей ГЭК  по результатам ГИА </a:t>
            </a:r>
            <a:r>
              <a:rPr lang="ru-RU" altLang="ru-RU" sz="2000" smtClean="0"/>
              <a:t/>
            </a:r>
            <a:br>
              <a:rPr lang="ru-RU" altLang="ru-RU" sz="2000" smtClean="0"/>
            </a:br>
            <a:endParaRPr lang="ru-RU" altLang="ru-RU" sz="2000" smtClean="0"/>
          </a:p>
        </p:txBody>
      </p:sp>
      <p:sp>
        <p:nvSpPr>
          <p:cNvPr id="27651" name="Объект 2"/>
          <p:cNvSpPr>
            <a:spLocks noGrp="1"/>
          </p:cNvSpPr>
          <p:nvPr>
            <p:ph idx="1"/>
          </p:nvPr>
        </p:nvSpPr>
        <p:spPr>
          <a:xfrm>
            <a:off x="468313" y="1268413"/>
            <a:ext cx="8496300" cy="4321175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altLang="ru-RU" sz="2000" dirty="0" smtClean="0"/>
              <a:t>Рекомендации по итогам ГИА по специальности 21.05.04 Горное дело, специализация </a:t>
            </a:r>
            <a:r>
              <a:rPr lang="ru-RU" altLang="ru-RU" sz="2000" dirty="0" smtClean="0">
                <a:solidFill>
                  <a:srgbClr val="C00000"/>
                </a:solidFill>
              </a:rPr>
              <a:t>«Подземная разработка пластовых месторождений», «Открытые горные работы» </a:t>
            </a:r>
            <a:endParaRPr lang="ru-RU" altLang="ru-RU" sz="2000" dirty="0">
              <a:solidFill>
                <a:srgbClr val="C00000"/>
              </a:solidFill>
            </a:endParaRPr>
          </a:p>
          <a:p>
            <a:pPr>
              <a:defRPr/>
            </a:pPr>
            <a:r>
              <a:rPr lang="ru-RU" altLang="ru-RU" sz="2000" dirty="0" smtClean="0"/>
              <a:t>1.	</a:t>
            </a:r>
            <a:r>
              <a:rPr lang="ru-RU" altLang="ru-RU" sz="2000" dirty="0"/>
              <a:t>Привлекать студентов к научно-исследовательской работе и выполнять по этим темам дипломные </a:t>
            </a:r>
            <a:r>
              <a:rPr lang="ru-RU" altLang="ru-RU" sz="2000" dirty="0" smtClean="0"/>
              <a:t>работы.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ru-RU" altLang="ru-RU" sz="2000" dirty="0" smtClean="0"/>
              <a:t>2</a:t>
            </a:r>
            <a:r>
              <a:rPr lang="ru-RU" altLang="ru-RU" sz="2000" dirty="0"/>
              <a:t>.	</a:t>
            </a:r>
            <a:r>
              <a:rPr lang="ru-RU" altLang="ru-RU" sz="2000" dirty="0" smtClean="0"/>
              <a:t>Расширить географию разрабатываемых месторождений подземным/открытым способом.</a:t>
            </a:r>
            <a:endParaRPr lang="ru-RU" altLang="ru-RU" sz="20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altLang="ru-RU" sz="2000" dirty="0"/>
              <a:t>3.	</a:t>
            </a:r>
            <a:r>
              <a:rPr lang="ru-RU" altLang="ru-RU" sz="2000" dirty="0" smtClean="0"/>
              <a:t>Проводить апробации ВКР на научно-практических семинарах или конференциях ТИ (ф) СВФУ. </a:t>
            </a:r>
            <a:r>
              <a:rPr lang="ru-RU" altLang="ru-RU" sz="2000" dirty="0"/>
              <a:t>	</a:t>
            </a:r>
            <a:endParaRPr lang="ru-RU" altLang="ru-RU" sz="2000" dirty="0" smtClean="0"/>
          </a:p>
        </p:txBody>
      </p:sp>
    </p:spTree>
    <p:extLst>
      <p:ext uri="{BB962C8B-B14F-4D97-AF65-F5344CB8AC3E}">
        <p14:creationId xmlns:p14="http://schemas.microsoft.com/office/powerpoint/2010/main" val="3293197916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>
          <a:xfrm>
            <a:off x="395288" y="692150"/>
            <a:ext cx="8229600" cy="792163"/>
          </a:xfrm>
        </p:spPr>
        <p:txBody>
          <a:bodyPr>
            <a:normAutofit/>
          </a:bodyPr>
          <a:lstStyle/>
          <a:p>
            <a:pPr eaLnBrk="1" hangingPunct="1"/>
            <a:r>
              <a:rPr lang="ru-RU" altLang="ru-RU" sz="2000" smtClean="0">
                <a:solidFill>
                  <a:srgbClr val="CC3300"/>
                </a:solidFill>
              </a:rPr>
              <a:t>Предложения и рекомендации председателей ГЭК  по результатам ГИА </a:t>
            </a:r>
            <a:r>
              <a:rPr lang="ru-RU" altLang="ru-RU" sz="2000" smtClean="0"/>
              <a:t/>
            </a:r>
            <a:br>
              <a:rPr lang="ru-RU" altLang="ru-RU" sz="2000" smtClean="0"/>
            </a:br>
            <a:endParaRPr lang="ru-RU" altLang="ru-RU" sz="2000" smtClean="0"/>
          </a:p>
        </p:txBody>
      </p:sp>
      <p:sp>
        <p:nvSpPr>
          <p:cNvPr id="27651" name="Объект 2"/>
          <p:cNvSpPr>
            <a:spLocks noGrp="1"/>
          </p:cNvSpPr>
          <p:nvPr>
            <p:ph idx="1"/>
          </p:nvPr>
        </p:nvSpPr>
        <p:spPr>
          <a:xfrm>
            <a:off x="468313" y="1268413"/>
            <a:ext cx="8496300" cy="4321175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altLang="ru-RU" sz="2000" dirty="0" smtClean="0"/>
              <a:t>Рекомендации по итогам ГИА по специальности 21.05.04 Горное дело, специализация </a:t>
            </a:r>
            <a:r>
              <a:rPr lang="ru-RU" altLang="ru-RU" sz="2000" dirty="0" smtClean="0">
                <a:solidFill>
                  <a:srgbClr val="C00000"/>
                </a:solidFill>
              </a:rPr>
              <a:t>«Маркшейдерское дело»: </a:t>
            </a:r>
            <a:endParaRPr lang="ru-RU" altLang="ru-RU" sz="2000" dirty="0">
              <a:solidFill>
                <a:srgbClr val="C00000"/>
              </a:solidFill>
            </a:endParaRPr>
          </a:p>
          <a:p>
            <a:pPr>
              <a:defRPr/>
            </a:pPr>
            <a:r>
              <a:rPr lang="ru-RU" altLang="ru-RU" sz="2000" dirty="0" smtClean="0"/>
              <a:t>1.	</a:t>
            </a:r>
            <a:r>
              <a:rPr lang="ru-RU" altLang="ru-RU" sz="2000" dirty="0"/>
              <a:t>Привлекать студентов к научно-исследовательской работе и выполнять по этим темам дипломные работы.</a:t>
            </a:r>
          </a:p>
          <a:p>
            <a:pPr algn="just">
              <a:defRPr/>
            </a:pPr>
            <a:r>
              <a:rPr lang="ru-RU" altLang="ru-RU" sz="2000" dirty="0"/>
              <a:t>2.	Расширить географию разрабатываемых </a:t>
            </a:r>
            <a:r>
              <a:rPr lang="ru-RU" altLang="ru-RU" sz="2000" dirty="0" smtClean="0"/>
              <a:t>месторождений.</a:t>
            </a:r>
            <a:endParaRPr lang="ru-RU" altLang="ru-RU" sz="2000" dirty="0"/>
          </a:p>
          <a:p>
            <a:pPr>
              <a:defRPr/>
            </a:pPr>
            <a:r>
              <a:rPr lang="ru-RU" altLang="ru-RU" sz="2000" dirty="0"/>
              <a:t>3.	Проводить апробации ВКР на научно-практических семинарах или конференциях ТИ (ф) СВФУ. 	</a:t>
            </a:r>
          </a:p>
        </p:txBody>
      </p:sp>
    </p:spTree>
    <p:extLst>
      <p:ext uri="{BB962C8B-B14F-4D97-AF65-F5344CB8AC3E}">
        <p14:creationId xmlns:p14="http://schemas.microsoft.com/office/powerpoint/2010/main" val="847642196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4481513" y="638175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endParaRPr kumimoji="0" lang="ru-RU" altLang="ru-RU" sz="180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33795" name="TextBox 1"/>
          <p:cNvSpPr txBox="1">
            <a:spLocks noChangeArrowheads="1"/>
          </p:cNvSpPr>
          <p:nvPr/>
        </p:nvSpPr>
        <p:spPr bwMode="auto">
          <a:xfrm>
            <a:off x="755576" y="1118771"/>
            <a:ext cx="8034479" cy="5262979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0"/>
                  <a:lumOff val="100000"/>
                </a:schemeClr>
              </a:gs>
              <a:gs pos="35000">
                <a:schemeClr val="accent3">
                  <a:lumMod val="0"/>
                  <a:lumOff val="100000"/>
                </a:schemeClr>
              </a:gs>
              <a:gs pos="100000">
                <a:schemeClr val="accent3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marL="342900" indent="-342900">
              <a:defRPr kumimoji="1" sz="1000" b="1">
                <a:solidFill>
                  <a:schemeClr val="bg1"/>
                </a:solidFill>
                <a:latin typeface="Garamond" pitchFamily="18" charset="0"/>
              </a:defRPr>
            </a:lvl1pPr>
            <a:lvl2pPr marL="742950" indent="-285750">
              <a:defRPr kumimoji="1" sz="1000" b="1">
                <a:solidFill>
                  <a:schemeClr val="bg1"/>
                </a:solidFill>
                <a:latin typeface="Garamond" pitchFamily="18" charset="0"/>
              </a:defRPr>
            </a:lvl2pPr>
            <a:lvl3pPr marL="1143000" indent="-228600">
              <a:defRPr kumimoji="1" sz="1000" b="1">
                <a:solidFill>
                  <a:schemeClr val="bg1"/>
                </a:solidFill>
                <a:latin typeface="Garamond" pitchFamily="18" charset="0"/>
              </a:defRPr>
            </a:lvl3pPr>
            <a:lvl4pPr marL="1600200" indent="-228600">
              <a:defRPr kumimoji="1" sz="1000" b="1">
                <a:solidFill>
                  <a:schemeClr val="bg1"/>
                </a:solidFill>
                <a:latin typeface="Garamond" pitchFamily="18" charset="0"/>
              </a:defRPr>
            </a:lvl4pPr>
            <a:lvl5pPr marL="2057400" indent="-228600">
              <a:defRPr kumimoji="1" sz="1000" b="1">
                <a:solidFill>
                  <a:schemeClr val="bg1"/>
                </a:solidFill>
                <a:latin typeface="Garamond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chemeClr val="bg1"/>
                </a:solidFill>
                <a:latin typeface="Garamond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chemeClr val="bg1"/>
                </a:solidFill>
                <a:latin typeface="Garamond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chemeClr val="bg1"/>
                </a:solidFill>
                <a:latin typeface="Garamond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chemeClr val="bg1"/>
                </a:solidFill>
                <a:latin typeface="Garamond" pitchFamily="18" charset="0"/>
              </a:defRPr>
            </a:lvl9pPr>
          </a:lstStyle>
          <a:p>
            <a:pPr marL="0" indent="0" algn="just">
              <a:defRPr/>
            </a:pPr>
            <a:r>
              <a:rPr lang="ru-RU" alt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Информацию принять к сведению.</a:t>
            </a:r>
          </a:p>
          <a:p>
            <a:pPr marL="0" indent="0" algn="just">
              <a:defRPr/>
            </a:pPr>
            <a:r>
              <a:rPr lang="ru-RU" alt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alt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Наметить план мероприятий, направленных на устранение замечаний и совершенствование подготовки выпускников, принять меры по улучшению показателей результатов ГИА (успеваемость, количество дипломов с отличием).</a:t>
            </a:r>
          </a:p>
          <a:p>
            <a:pPr marL="0" indent="0" algn="just">
              <a:defRPr/>
            </a:pPr>
            <a:r>
              <a:rPr lang="ru-RU" alt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alt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Выпускающим кафедрам продолжить работу по разработке методических указаний по написанию </a:t>
            </a:r>
            <a:r>
              <a:rPr lang="ru-RU" alt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ВКР, активизировать работу по написанию ВКР по заявкам </a:t>
            </a:r>
            <a:r>
              <a:rPr lang="ru-RU" alt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предприятий/с внедрением / </a:t>
            </a:r>
            <a:r>
              <a:rPr lang="ru-RU" alt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alt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виде </a:t>
            </a:r>
            <a:r>
              <a:rPr lang="en-US" alt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STARTUP </a:t>
            </a:r>
            <a:r>
              <a:rPr lang="ru-RU" alt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проектов.</a:t>
            </a:r>
            <a:endParaRPr lang="ru-RU" alt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defRPr/>
            </a:pPr>
            <a:r>
              <a:rPr lang="ru-RU" alt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 Переоформить программы ГИА в связи  с  изменениями в ФГОС3++ (в соответствии с приказом </a:t>
            </a:r>
            <a:r>
              <a:rPr lang="ru-RU" alt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Минобрнауки</a:t>
            </a:r>
            <a:r>
              <a:rPr lang="ru-RU" alt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от 26.11.2020 г. № </a:t>
            </a:r>
            <a:r>
              <a:rPr lang="ru-RU" alt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1456 ).</a:t>
            </a:r>
            <a:endParaRPr lang="ru-RU" alt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defRPr/>
            </a:pPr>
            <a:endParaRPr lang="ru-RU" alt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0860" y="274638"/>
            <a:ext cx="8712200" cy="413246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>Проект постановления: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6411164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88640"/>
            <a:ext cx="7200900" cy="654968"/>
          </a:xfrm>
        </p:spPr>
        <p:txBody>
          <a:bodyPr>
            <a:normAutofit fontScale="90000"/>
          </a:bodyPr>
          <a:lstStyle/>
          <a:p>
            <a:r>
              <a:rPr lang="ru-RU" altLang="ru-RU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Контингент выпускников</a:t>
            </a:r>
            <a:br>
              <a:rPr lang="ru-RU" altLang="ru-RU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8418262"/>
              </p:ext>
            </p:extLst>
          </p:nvPr>
        </p:nvGraphicFramePr>
        <p:xfrm>
          <a:off x="611560" y="980728"/>
          <a:ext cx="8362952" cy="52568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07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07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0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07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80343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Форма обучения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err="1" smtClean="0"/>
                        <a:t>Специалитет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err="1" smtClean="0"/>
                        <a:t>Бакалавриат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Итого</a:t>
                      </a:r>
                      <a:endParaRPr lang="ru-RU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96144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очная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11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27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38</a:t>
                      </a:r>
                      <a:endParaRPr lang="ru-RU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40160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заочная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26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27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56</a:t>
                      </a:r>
                      <a:endParaRPr lang="ru-RU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40160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Итого: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37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55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94</a:t>
                      </a:r>
                      <a:endParaRPr lang="ru-RU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0138093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311275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altLang="ru-RU" sz="32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Результаты </a:t>
            </a:r>
            <a:r>
              <a:rPr lang="ru-RU" altLang="ru-RU" sz="3200" b="1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ГИА 2021 </a:t>
            </a:r>
            <a:br>
              <a:rPr lang="ru-RU" altLang="ru-RU" sz="3200" b="1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altLang="ru-RU" sz="3200" b="1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Очная </a:t>
            </a:r>
            <a:r>
              <a:rPr lang="ru-RU" altLang="ru-RU" sz="32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форма </a:t>
            </a:r>
            <a:r>
              <a:rPr lang="ru-RU" altLang="ru-RU" sz="3200" b="1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обучения</a:t>
            </a:r>
            <a:br>
              <a:rPr lang="ru-RU" altLang="ru-RU" sz="3200" b="1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altLang="ru-RU" sz="3200" b="1" dirty="0" err="1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Специалитет</a:t>
            </a:r>
            <a:r>
              <a:rPr lang="ru-RU" altLang="ru-RU" sz="32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altLang="ru-RU" sz="32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6669658"/>
              </p:ext>
            </p:extLst>
          </p:nvPr>
        </p:nvGraphicFramePr>
        <p:xfrm>
          <a:off x="539551" y="1700808"/>
          <a:ext cx="8604449" cy="3717548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11225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3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58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03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04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90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055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1232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01223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Код по ОКСО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Наименование специальности/направления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Кол-во выпускников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оценка "отлично"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оценка "хорошо"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оценка "удовлетворительно"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Успеваемость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Качество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226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21.05.04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«Горное дело», специализация </a:t>
                      </a:r>
                      <a:r>
                        <a:rPr lang="ru-RU" sz="1600" u="none" strike="noStrike" dirty="0" smtClean="0">
                          <a:effectLst/>
                        </a:rPr>
                        <a:t>«Подземная разработка пластовых месторождений»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u="none" strike="noStrike" dirty="0" smtClean="0">
                          <a:effectLst/>
                        </a:rPr>
                        <a:t>4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u="none" strike="noStrike" dirty="0" smtClean="0">
                          <a:effectLst/>
                        </a:rPr>
                        <a:t>2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u="none" strike="noStrike" dirty="0" smtClean="0">
                          <a:effectLst/>
                        </a:rPr>
                        <a:t>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u="none" strike="noStrike" dirty="0" smtClean="0">
                          <a:effectLst/>
                        </a:rPr>
                        <a:t>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u="none" strike="noStrike" dirty="0">
                          <a:effectLst/>
                        </a:rPr>
                        <a:t>100%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u="none" strike="noStrike" dirty="0" smtClean="0">
                          <a:effectLst/>
                        </a:rPr>
                        <a:t>75%</a:t>
                      </a:r>
                      <a:endParaRPr lang="ru-RU" sz="20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6226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>
                          <a:effectLst/>
                        </a:rPr>
                        <a:t>21.05.04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>
                          <a:effectLst/>
                        </a:rPr>
                        <a:t>«Горное дело», </a:t>
                      </a:r>
                      <a:r>
                        <a:rPr lang="ru-RU" sz="1600" u="none" strike="noStrike" dirty="0" smtClean="0">
                          <a:effectLst/>
                        </a:rPr>
                        <a:t>специализация</a:t>
                      </a:r>
                      <a:r>
                        <a:rPr lang="ru-RU" sz="1600" u="none" strike="noStrike" baseline="0" dirty="0" smtClean="0">
                          <a:effectLst/>
                        </a:rPr>
                        <a:t> </a:t>
                      </a:r>
                      <a:r>
                        <a:rPr lang="ru-RU" sz="1600" u="none" strike="noStrike" dirty="0" smtClean="0">
                          <a:effectLst/>
                        </a:rPr>
                        <a:t>«Маркшейдерское</a:t>
                      </a:r>
                      <a:r>
                        <a:rPr lang="ru-RU" sz="1600" u="none" strike="noStrike" baseline="0" dirty="0" smtClean="0">
                          <a:effectLst/>
                        </a:rPr>
                        <a:t> дело</a:t>
                      </a:r>
                      <a:r>
                        <a:rPr lang="ru-RU" sz="1600" u="none" strike="noStrike" dirty="0" smtClean="0">
                          <a:effectLst/>
                        </a:rPr>
                        <a:t>» 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u="none" strike="noStrike" dirty="0" smtClean="0">
                          <a:effectLst/>
                        </a:rPr>
                        <a:t>7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u="none" strike="noStrike" dirty="0" smtClean="0">
                          <a:effectLst/>
                        </a:rPr>
                        <a:t>3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u="none" strike="noStrike" dirty="0" smtClean="0">
                          <a:effectLst/>
                        </a:rPr>
                        <a:t>2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u="none" strike="noStrike" dirty="0" smtClean="0">
                          <a:effectLst/>
                        </a:rPr>
                        <a:t>2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u="none" strike="noStrike" dirty="0">
                          <a:effectLst/>
                        </a:rPr>
                        <a:t>100%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u="none" strike="noStrike" dirty="0" smtClean="0">
                          <a:effectLst/>
                        </a:rPr>
                        <a:t>71%</a:t>
                      </a:r>
                      <a:endParaRPr lang="ru-RU" sz="20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7324"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ru-RU" sz="1600" u="none" strike="noStrike" dirty="0">
                          <a:effectLst/>
                        </a:rPr>
                        <a:t>ИТОГО: 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u="none" strike="noStrike" dirty="0" smtClean="0">
                          <a:effectLst/>
                        </a:rPr>
                        <a:t>11</a:t>
                      </a:r>
                      <a:endParaRPr lang="ru-RU" sz="20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u="none" strike="noStrike" dirty="0">
                          <a:effectLst/>
                        </a:rPr>
                        <a:t> </a:t>
                      </a:r>
                      <a:r>
                        <a:rPr lang="ru-RU" sz="2000" u="none" strike="noStrike" dirty="0" smtClean="0">
                          <a:effectLst/>
                        </a:rPr>
                        <a:t>5</a:t>
                      </a:r>
                      <a:endParaRPr lang="ru-RU" sz="20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u="none" strike="noStrike" dirty="0" smtClean="0">
                          <a:effectLst/>
                        </a:rPr>
                        <a:t>3</a:t>
                      </a:r>
                      <a:r>
                        <a:rPr lang="ru-RU" sz="2000" u="none" strike="noStrike" dirty="0">
                          <a:effectLst/>
                        </a:rPr>
                        <a:t> </a:t>
                      </a:r>
                      <a:endParaRPr lang="ru-RU" sz="20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u="none" strike="noStrike" dirty="0">
                          <a:effectLst/>
                        </a:rPr>
                        <a:t> </a:t>
                      </a:r>
                      <a:r>
                        <a:rPr lang="ru-RU" sz="2000" u="none" strike="noStrike" dirty="0" smtClean="0">
                          <a:effectLst/>
                        </a:rPr>
                        <a:t>3</a:t>
                      </a:r>
                      <a:endParaRPr lang="ru-RU" sz="20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u="none" strike="noStrike" dirty="0">
                          <a:effectLst/>
                        </a:rPr>
                        <a:t>100%</a:t>
                      </a:r>
                      <a:endParaRPr lang="ru-RU" sz="20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u="none" strike="noStrike" dirty="0" smtClean="0">
                          <a:effectLst/>
                        </a:rPr>
                        <a:t>73%</a:t>
                      </a:r>
                      <a:endParaRPr lang="ru-RU" sz="20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332656"/>
            <a:ext cx="8229600" cy="1143000"/>
          </a:xfrm>
        </p:spPr>
        <p:txBody>
          <a:bodyPr>
            <a:noAutofit/>
          </a:bodyPr>
          <a:lstStyle/>
          <a:p>
            <a:r>
              <a:rPr lang="ru-RU" altLang="ru-RU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Результаты ГИА 2021 </a:t>
            </a:r>
            <a:br>
              <a:rPr lang="ru-RU" altLang="ru-RU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Очная форма обучения</a:t>
            </a:r>
            <a:br>
              <a:rPr lang="ru-RU" altLang="ru-RU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32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Бакалавриат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5755709"/>
              </p:ext>
            </p:extLst>
          </p:nvPr>
        </p:nvGraphicFramePr>
        <p:xfrm>
          <a:off x="611560" y="1628800"/>
          <a:ext cx="8424936" cy="460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51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04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04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19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19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34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34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936104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Код ОКСО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Наименование специальности/направления </a:t>
                      </a:r>
                      <a:endParaRPr lang="ru-RU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  <a:p>
                      <a:pPr algn="ctr"/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Кол-во выпускников </a:t>
                      </a:r>
                      <a:endParaRPr lang="ru-RU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  <a:p>
                      <a:pPr algn="ctr"/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оценка "отлично"</a:t>
                      </a:r>
                      <a:endParaRPr lang="ru-RU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  <a:p>
                      <a:pPr algn="ctr"/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оценка "хорошо"</a:t>
                      </a:r>
                      <a:endParaRPr lang="ru-RU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  <a:p>
                      <a:pPr algn="ctr"/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оценка "удовлетворительно"</a:t>
                      </a:r>
                      <a:endParaRPr lang="ru-RU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  <a:p>
                      <a:pPr algn="ctr"/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Успеваемость </a:t>
                      </a:r>
                      <a:endParaRPr lang="ru-RU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  <a:p>
                      <a:pPr algn="ctr"/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Качество </a:t>
                      </a:r>
                      <a:endParaRPr lang="ru-RU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  <a:p>
                      <a:pPr algn="ctr"/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3736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45.03.01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«Филология»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</a:rPr>
                        <a:t>, профиль «Зарубежная филология (русский язык  и литература)»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3736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44.03.01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«Педагогическое образование», профиль «Начальное образование» 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3736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01.03.02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«Прикладная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</a:rPr>
                        <a:t> математика и информатика», профиль   «Системное программирование и компьютерные технологии»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542134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ru-RU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Результаты ГИА 2021 </a:t>
            </a:r>
            <a:br>
              <a:rPr lang="ru-RU" altLang="ru-RU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Очная форма обучения</a:t>
            </a:r>
            <a:br>
              <a:rPr lang="ru-RU" altLang="ru-RU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Бакалавриат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4482882"/>
              </p:ext>
            </p:extLst>
          </p:nvPr>
        </p:nvGraphicFramePr>
        <p:xfrm>
          <a:off x="632252" y="2492896"/>
          <a:ext cx="8496946" cy="36293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96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21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80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54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68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854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40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8543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008112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Код ОКСО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Наименование специальности/направления </a:t>
                      </a:r>
                      <a:endParaRPr lang="ru-RU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Кол-во выпускников </a:t>
                      </a:r>
                      <a:endParaRPr lang="ru-RU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оценка "отлично"</a:t>
                      </a:r>
                      <a:endParaRPr lang="ru-RU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оценка "хорошо"</a:t>
                      </a:r>
                      <a:endParaRPr lang="ru-RU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оценка "удовлетворительно"</a:t>
                      </a:r>
                      <a:endParaRPr lang="ru-RU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Успеваемость </a:t>
                      </a:r>
                      <a:endParaRPr lang="ru-RU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Качество </a:t>
                      </a:r>
                      <a:endParaRPr lang="ru-RU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12067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13.03.02</a:t>
                      </a:r>
                      <a:endParaRPr lang="ru-RU" sz="16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«Электроэнергетика и электротехника», профиль «Электрооборудование</a:t>
                      </a:r>
                      <a:r>
                        <a:rPr lang="ru-RU" sz="1600" baseline="0" dirty="0" smtClean="0"/>
                        <a:t> и электрохозяйство предприятий, организаций, учреждений»</a:t>
                      </a:r>
                      <a:endParaRPr lang="ru-RU" sz="16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6</a:t>
                      </a:r>
                      <a:endParaRPr lang="ru-RU" sz="16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3</a:t>
                      </a:r>
                      <a:endParaRPr lang="ru-RU" sz="16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3</a:t>
                      </a:r>
                      <a:endParaRPr lang="ru-RU" sz="16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-</a:t>
                      </a:r>
                      <a:endParaRPr lang="ru-RU" sz="16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100%</a:t>
                      </a:r>
                      <a:endParaRPr lang="ru-RU" sz="16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100%</a:t>
                      </a:r>
                      <a:endParaRPr lang="ru-RU" sz="16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1065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08.03.01</a:t>
                      </a:r>
                      <a:endParaRPr lang="ru-RU" sz="16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«Строительство», профиль «Промышленное</a:t>
                      </a:r>
                      <a:r>
                        <a:rPr lang="ru-RU" sz="1600" baseline="0" dirty="0" smtClean="0"/>
                        <a:t> и гражданское строительство»</a:t>
                      </a:r>
                      <a:endParaRPr lang="ru-RU" sz="16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5</a:t>
                      </a:r>
                      <a:endParaRPr lang="ru-RU" sz="16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3</a:t>
                      </a:r>
                      <a:endParaRPr lang="ru-RU" sz="16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</a:t>
                      </a:r>
                      <a:endParaRPr lang="ru-RU" sz="16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-</a:t>
                      </a:r>
                      <a:endParaRPr lang="ru-RU" sz="16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100%</a:t>
                      </a:r>
                      <a:endParaRPr lang="ru-RU" sz="16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100%</a:t>
                      </a:r>
                      <a:endParaRPr lang="ru-RU" sz="16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3625405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4481513" y="638175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endParaRPr kumimoji="0" lang="ru-RU" altLang="ru-RU" sz="180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17411" name="Rectangle 4"/>
          <p:cNvSpPr>
            <a:spLocks noChangeArrowheads="1"/>
          </p:cNvSpPr>
          <p:nvPr/>
        </p:nvSpPr>
        <p:spPr bwMode="auto">
          <a:xfrm>
            <a:off x="809625" y="333375"/>
            <a:ext cx="7343775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kumimoji="0" lang="ru-RU" alt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Результаты </a:t>
            </a:r>
            <a:r>
              <a:rPr lang="ru-RU" altLang="ru-RU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ГИА</a:t>
            </a:r>
          </a:p>
          <a:p>
            <a:pPr eaLnBrk="1" hangingPunct="1"/>
            <a:r>
              <a:rPr kumimoji="0"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Очная </a:t>
            </a:r>
            <a:r>
              <a:rPr kumimoji="0" lang="ru-RU" alt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форма </a:t>
            </a:r>
            <a:r>
              <a:rPr kumimoji="0"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обучения 2021</a:t>
            </a:r>
            <a:endParaRPr kumimoji="0" lang="ru-RU" alt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kumimoji="0" lang="ru-RU" alt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3384195879"/>
              </p:ext>
            </p:extLst>
          </p:nvPr>
        </p:nvGraphicFramePr>
        <p:xfrm>
          <a:off x="611560" y="1556792"/>
          <a:ext cx="8352928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1"/>
            <a:ext cx="8229600" cy="1440159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altLang="ru-RU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Результаты ГИА 2021 </a:t>
            </a:r>
            <a:br>
              <a:rPr lang="ru-RU" altLang="ru-RU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Заочная </a:t>
            </a:r>
            <a:r>
              <a:rPr lang="ru-RU" altLang="ru-RU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форма обучения</a:t>
            </a:r>
            <a:br>
              <a:rPr lang="ru-RU" altLang="ru-RU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Специалитет</a:t>
            </a:r>
            <a:r>
              <a:rPr lang="ru-RU" altLang="ru-RU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9712638"/>
              </p:ext>
            </p:extLst>
          </p:nvPr>
        </p:nvGraphicFramePr>
        <p:xfrm>
          <a:off x="611559" y="1628800"/>
          <a:ext cx="8568953" cy="4536504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10868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79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15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98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99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86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9283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3123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23579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Код по ОКСО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Наименование специальности/направления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Кол-во выпускников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оценка "отлично"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оценка "хорошо"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оценка "удовлетворительно"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Успеваемость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Качество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00529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21.05.04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«Горное дело», специализация «Подземная разработка пластовых месторождений»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78%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24116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21.05.04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«Горное дело», специализация «Открытые горные работы»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71%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064"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ru-RU" sz="1600" u="none" strike="noStrike" dirty="0">
                          <a:effectLst/>
                        </a:rPr>
                        <a:t>ИТОГО: 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</a:rPr>
                        <a:t>26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 </a:t>
                      </a:r>
                      <a:r>
                        <a:rPr lang="ru-RU" sz="1600" u="none" strike="noStrike" dirty="0" smtClean="0">
                          <a:effectLst/>
                        </a:rPr>
                        <a:t>7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 </a:t>
                      </a:r>
                      <a:r>
                        <a:rPr lang="ru-RU" sz="1600" u="none" strike="noStrike" dirty="0" smtClean="0">
                          <a:effectLst/>
                        </a:rPr>
                        <a:t>12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 </a:t>
                      </a:r>
                      <a:r>
                        <a:rPr lang="ru-RU" sz="1600" u="none" strike="noStrike" dirty="0" smtClean="0">
                          <a:effectLst/>
                        </a:rPr>
                        <a:t>7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100%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</a:rPr>
                        <a:t>73%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332656"/>
            <a:ext cx="8229600" cy="1143000"/>
          </a:xfrm>
        </p:spPr>
        <p:txBody>
          <a:bodyPr>
            <a:noAutofit/>
          </a:bodyPr>
          <a:lstStyle/>
          <a:p>
            <a:r>
              <a:rPr lang="ru-RU" altLang="ru-RU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Результаты ГИА 2021 </a:t>
            </a:r>
            <a:br>
              <a:rPr lang="ru-RU" altLang="ru-RU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3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Заочная </a:t>
            </a:r>
            <a:r>
              <a:rPr lang="ru-RU" altLang="ru-RU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форма обучения</a:t>
            </a:r>
            <a:br>
              <a:rPr lang="ru-RU" altLang="ru-RU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32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Бакалавриат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3124958"/>
              </p:ext>
            </p:extLst>
          </p:nvPr>
        </p:nvGraphicFramePr>
        <p:xfrm>
          <a:off x="539553" y="1628800"/>
          <a:ext cx="8496943" cy="460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30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80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80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89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89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988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98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93610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Код ОКСО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Наименование специальности/направления </a:t>
                      </a:r>
                      <a:endParaRPr lang="ru-RU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Кол-во выпускников </a:t>
                      </a:r>
                      <a:endParaRPr lang="ru-RU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оценка "отлично"</a:t>
                      </a:r>
                      <a:endParaRPr lang="ru-RU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оценка "хорошо"</a:t>
                      </a:r>
                      <a:endParaRPr lang="ru-RU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оценка "удовлетворительно"</a:t>
                      </a:r>
                      <a:endParaRPr lang="ru-RU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Успеваемость </a:t>
                      </a:r>
                      <a:endParaRPr lang="ru-RU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Качество </a:t>
                      </a:r>
                      <a:endParaRPr lang="ru-RU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3736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13.03.02</a:t>
                      </a:r>
                      <a:endParaRPr lang="ru-RU" sz="16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«Электроэнергетика и электротехника», профиль «Электроснабжение</a:t>
                      </a:r>
                      <a:r>
                        <a:rPr lang="ru-RU" sz="1600" baseline="0" dirty="0" smtClean="0"/>
                        <a:t>»</a:t>
                      </a:r>
                      <a:endParaRPr lang="ru-RU" sz="16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6</a:t>
                      </a:r>
                      <a:endParaRPr lang="ru-RU" sz="16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</a:t>
                      </a:r>
                      <a:endParaRPr lang="ru-RU" sz="16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3</a:t>
                      </a:r>
                      <a:endParaRPr lang="ru-RU" sz="16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</a:t>
                      </a:r>
                      <a:endParaRPr lang="ru-RU" sz="16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100%</a:t>
                      </a:r>
                      <a:endParaRPr lang="ru-RU" sz="16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83%</a:t>
                      </a:r>
                      <a:endParaRPr lang="ru-RU" sz="16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3736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08.03.01</a:t>
                      </a:r>
                      <a:endParaRPr lang="ru-RU" sz="16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«Строительство», профиль  «Промышленное</a:t>
                      </a:r>
                      <a:r>
                        <a:rPr lang="ru-RU" sz="1600" baseline="0" dirty="0" smtClean="0"/>
                        <a:t> и гражданское строительство»</a:t>
                      </a:r>
                      <a:endParaRPr lang="ru-RU" sz="16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12</a:t>
                      </a:r>
                      <a:endParaRPr lang="ru-RU" sz="16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8</a:t>
                      </a:r>
                      <a:endParaRPr lang="ru-RU" sz="16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4</a:t>
                      </a:r>
                      <a:endParaRPr lang="ru-RU" sz="16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-</a:t>
                      </a:r>
                      <a:endParaRPr lang="ru-RU" sz="16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100%</a:t>
                      </a:r>
                      <a:endParaRPr lang="ru-RU" sz="16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100%</a:t>
                      </a:r>
                      <a:endParaRPr lang="ru-RU" sz="16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3736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13.03.02</a:t>
                      </a:r>
                      <a:endParaRPr lang="ru-RU" sz="16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«Электроэнергетика и электротехника», профиль</a:t>
                      </a:r>
                      <a:r>
                        <a:rPr lang="ru-RU" sz="1600" baseline="0" dirty="0" smtClean="0"/>
                        <a:t> </a:t>
                      </a:r>
                      <a:r>
                        <a:rPr lang="ru-RU" sz="1600" dirty="0" smtClean="0"/>
                        <a:t>        «Электропривод и автоматика</a:t>
                      </a:r>
                      <a:r>
                        <a:rPr lang="ru-RU" sz="1600" baseline="0" dirty="0" smtClean="0"/>
                        <a:t>»</a:t>
                      </a:r>
                      <a:endParaRPr lang="ru-RU" sz="16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</a:t>
                      </a:r>
                      <a:endParaRPr lang="ru-RU" sz="16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</a:t>
                      </a:r>
                      <a:endParaRPr lang="ru-RU" sz="16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-</a:t>
                      </a:r>
                      <a:endParaRPr lang="ru-RU" sz="16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-</a:t>
                      </a:r>
                      <a:endParaRPr lang="ru-RU" sz="16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100%</a:t>
                      </a:r>
                      <a:endParaRPr lang="ru-RU" sz="16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100%</a:t>
                      </a:r>
                      <a:endParaRPr lang="ru-RU" sz="16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4537744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s_pptselling_tp01017848">
  <a:themeElements>
    <a:clrScheme name="ms_pptselling_tp01017848 1">
      <a:dk1>
        <a:srgbClr val="808080"/>
      </a:dk1>
      <a:lt1>
        <a:srgbClr val="F8F8F8"/>
      </a:lt1>
      <a:dk2>
        <a:srgbClr val="000000"/>
      </a:dk2>
      <a:lt2>
        <a:srgbClr val="FFFFFF"/>
      </a:lt2>
      <a:accent1>
        <a:srgbClr val="6699FF"/>
      </a:accent1>
      <a:accent2>
        <a:srgbClr val="9933FF"/>
      </a:accent2>
      <a:accent3>
        <a:srgbClr val="AAAAAA"/>
      </a:accent3>
      <a:accent4>
        <a:srgbClr val="D4D4D4"/>
      </a:accent4>
      <a:accent5>
        <a:srgbClr val="B8CAFF"/>
      </a:accent5>
      <a:accent6>
        <a:srgbClr val="8A2DE7"/>
      </a:accent6>
      <a:hlink>
        <a:srgbClr val="00FFFF"/>
      </a:hlink>
      <a:folHlink>
        <a:srgbClr val="0099CC"/>
      </a:folHlink>
    </a:clrScheme>
    <a:fontScheme name="ms_pptselling_tp01017848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13716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13716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ms_pptselling_tp01017848 1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6699FF"/>
        </a:accent1>
        <a:accent2>
          <a:srgbClr val="9933FF"/>
        </a:accent2>
        <a:accent3>
          <a:srgbClr val="AAAAAA"/>
        </a:accent3>
        <a:accent4>
          <a:srgbClr val="D4D4D4"/>
        </a:accent4>
        <a:accent5>
          <a:srgbClr val="B8CAFF"/>
        </a:accent5>
        <a:accent6>
          <a:srgbClr val="8A2DE7"/>
        </a:accent6>
        <a:hlink>
          <a:srgbClr val="00FFFF"/>
        </a:hlink>
        <a:folHlink>
          <a:srgbClr val="0099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pptselling_tp01017848 2">
        <a:dk1>
          <a:srgbClr val="000066"/>
        </a:dk1>
        <a:lt1>
          <a:srgbClr val="FFFFFF"/>
        </a:lt1>
        <a:dk2>
          <a:srgbClr val="3333FF"/>
        </a:dk2>
        <a:lt2>
          <a:srgbClr val="3399FF"/>
        </a:lt2>
        <a:accent1>
          <a:srgbClr val="66CCFF"/>
        </a:accent1>
        <a:accent2>
          <a:srgbClr val="FF66FF"/>
        </a:accent2>
        <a:accent3>
          <a:srgbClr val="FFFFFF"/>
        </a:accent3>
        <a:accent4>
          <a:srgbClr val="000056"/>
        </a:accent4>
        <a:accent5>
          <a:srgbClr val="B8E2FF"/>
        </a:accent5>
        <a:accent6>
          <a:srgbClr val="E75CE7"/>
        </a:accent6>
        <a:hlink>
          <a:srgbClr val="CC00CC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pptselling_tp01017848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69696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C8C8C8"/>
        </a:accent6>
        <a:hlink>
          <a:srgbClr val="3333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pptselling_tp01017848 4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CC9900"/>
        </a:accent1>
        <a:accent2>
          <a:srgbClr val="996600"/>
        </a:accent2>
        <a:accent3>
          <a:srgbClr val="AAAAAA"/>
        </a:accent3>
        <a:accent4>
          <a:srgbClr val="D4D4D4"/>
        </a:accent4>
        <a:accent5>
          <a:srgbClr val="E2CAAA"/>
        </a:accent5>
        <a:accent6>
          <a:srgbClr val="8A5C00"/>
        </a:accent6>
        <a:hlink>
          <a:srgbClr val="CCCC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pptselling_tp01017848 5">
        <a:dk1>
          <a:srgbClr val="000000"/>
        </a:dk1>
        <a:lt1>
          <a:srgbClr val="FFFFFF"/>
        </a:lt1>
        <a:dk2>
          <a:srgbClr val="000000"/>
        </a:dk2>
        <a:lt2>
          <a:srgbClr val="996633"/>
        </a:lt2>
        <a:accent1>
          <a:srgbClr val="CC9900"/>
        </a:accent1>
        <a:accent2>
          <a:srgbClr val="FFECB7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E7D6A6"/>
        </a:accent6>
        <a:hlink>
          <a:srgbClr val="996633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pptselling_tp01017848 6">
        <a:dk1>
          <a:srgbClr val="000000"/>
        </a:dk1>
        <a:lt1>
          <a:srgbClr val="FFFFFF"/>
        </a:lt1>
        <a:dk2>
          <a:srgbClr val="000000"/>
        </a:dk2>
        <a:lt2>
          <a:srgbClr val="996633"/>
        </a:lt2>
        <a:accent1>
          <a:srgbClr val="CC9900"/>
        </a:accent1>
        <a:accent2>
          <a:srgbClr val="FFE28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E7CD81"/>
        </a:accent6>
        <a:hlink>
          <a:srgbClr val="996633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pptselling_tp01017848 7">
        <a:dk1>
          <a:srgbClr val="000000"/>
        </a:dk1>
        <a:lt1>
          <a:srgbClr val="FFFFFF"/>
        </a:lt1>
        <a:dk2>
          <a:srgbClr val="003300"/>
        </a:dk2>
        <a:lt2>
          <a:srgbClr val="808080"/>
        </a:lt2>
        <a:accent1>
          <a:srgbClr val="969696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C8C8C8"/>
        </a:accent6>
        <a:hlink>
          <a:srgbClr val="3333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pptselling_tp01017848 8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6699FF"/>
        </a:accent1>
        <a:accent2>
          <a:srgbClr val="9933FF"/>
        </a:accent2>
        <a:accent3>
          <a:srgbClr val="AAAAAA"/>
        </a:accent3>
        <a:accent4>
          <a:srgbClr val="D4D4D4"/>
        </a:accent4>
        <a:accent5>
          <a:srgbClr val="B8CAFF"/>
        </a:accent5>
        <a:accent6>
          <a:srgbClr val="8A2DE7"/>
        </a:accent6>
        <a:hlink>
          <a:srgbClr val="00FFFF"/>
        </a:hlink>
        <a:folHlink>
          <a:srgbClr val="00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pptselling_tp01017848 9">
        <a:dk1>
          <a:srgbClr val="808080"/>
        </a:dk1>
        <a:lt1>
          <a:srgbClr val="0000CC"/>
        </a:lt1>
        <a:dk2>
          <a:srgbClr val="000000"/>
        </a:dk2>
        <a:lt2>
          <a:srgbClr val="FFFFFF"/>
        </a:lt2>
        <a:accent1>
          <a:srgbClr val="6699FF"/>
        </a:accent1>
        <a:accent2>
          <a:srgbClr val="9933FF"/>
        </a:accent2>
        <a:accent3>
          <a:srgbClr val="AAAAAA"/>
        </a:accent3>
        <a:accent4>
          <a:srgbClr val="0000AE"/>
        </a:accent4>
        <a:accent5>
          <a:srgbClr val="B8CAFF"/>
        </a:accent5>
        <a:accent6>
          <a:srgbClr val="8A2DE7"/>
        </a:accent6>
        <a:hlink>
          <a:srgbClr val="00FFFF"/>
        </a:hlink>
        <a:folHlink>
          <a:srgbClr val="00009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8258</TotalTime>
  <Words>1759</Words>
  <Application>Microsoft Office PowerPoint</Application>
  <PresentationFormat>Экран (4:3)</PresentationFormat>
  <Paragraphs>582</Paragraphs>
  <Slides>26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26</vt:i4>
      </vt:variant>
    </vt:vector>
  </HeadingPairs>
  <TitlesOfParts>
    <vt:vector size="36" baseType="lpstr">
      <vt:lpstr>Arial</vt:lpstr>
      <vt:lpstr>Arial Black</vt:lpstr>
      <vt:lpstr>Calibri</vt:lpstr>
      <vt:lpstr>Candara</vt:lpstr>
      <vt:lpstr>Franklin Gothic Book</vt:lpstr>
      <vt:lpstr>Garamond</vt:lpstr>
      <vt:lpstr>Times New Roman</vt:lpstr>
      <vt:lpstr>Wingdings 2</vt:lpstr>
      <vt:lpstr>ms_pptselling_tp01017848</vt:lpstr>
      <vt:lpstr>Crop</vt:lpstr>
      <vt:lpstr>  Результаты  государственной итоговой аттестации 2020/2021 учебный год  </vt:lpstr>
      <vt:lpstr>ГИА 2021</vt:lpstr>
      <vt:lpstr>Контингент выпускников </vt:lpstr>
      <vt:lpstr>Результаты ГИА 2021  Очная форма обучения Специалитет </vt:lpstr>
      <vt:lpstr>Результаты ГИА 2021  Очная форма обучения Бакалавриат</vt:lpstr>
      <vt:lpstr>Результаты ГИА 2021  Очная форма обучения Бакалавриат</vt:lpstr>
      <vt:lpstr>Презентация PowerPoint</vt:lpstr>
      <vt:lpstr>Результаты ГИА 2021  Заочная форма обучения Специалитет </vt:lpstr>
      <vt:lpstr>Результаты ГИА 2021  Заочная форма обучения Бакалавриат</vt:lpstr>
      <vt:lpstr>Результаты ГИА 2021  Заочная форма обучения Бакалавриат</vt:lpstr>
      <vt:lpstr>Презентация PowerPoint</vt:lpstr>
      <vt:lpstr>Презентация PowerPoint</vt:lpstr>
      <vt:lpstr>Данные о выданных дипломах с отличием</vt:lpstr>
      <vt:lpstr>Данные о выданных дипломах с отличием</vt:lpstr>
      <vt:lpstr>Презентация PowerPoint</vt:lpstr>
      <vt:lpstr>Презентация PowerPoint</vt:lpstr>
      <vt:lpstr>Презентация PowerPoint</vt:lpstr>
      <vt:lpstr>Предложения и рекомендации председателей ГЭК  по результатам ГИА  </vt:lpstr>
      <vt:lpstr>Предложения и рекомендации председателей ГЭК  по результатам ГИА  </vt:lpstr>
      <vt:lpstr>Предложения и рекомендации председателей ГЭК  по результатам ГИА  </vt:lpstr>
      <vt:lpstr>Предложения и рекомендации председателей ГЭК  по результатам ГИА  </vt:lpstr>
      <vt:lpstr>Предложения и рекомендации председателей ГЭК  по результатам ГИА  </vt:lpstr>
      <vt:lpstr>Предложения и рекомендации председателей ГЭК  по результатам ГИА  </vt:lpstr>
      <vt:lpstr>Предложения и рекомендации председателей ГЭК  по результатам ГИА  </vt:lpstr>
      <vt:lpstr>Предложения и рекомендации председателей ГЭК  по результатам ГИА  </vt:lpstr>
      <vt:lpstr>Проект постановления: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ИТОГИ ПРОВЕДЕНИЯ           ГОСУДАРСТВЕННЫХ МЕЖДИСЦИПЛИНАРНЫХ ЭКЗАМЕНОВ  В 2010/2011 УЧ.ГОДУ</dc:title>
  <dc:creator>11</dc:creator>
  <cp:lastModifiedBy>Лидия Дмитриевна</cp:lastModifiedBy>
  <cp:revision>448</cp:revision>
  <cp:lastPrinted>2021-10-06T03:27:25Z</cp:lastPrinted>
  <dcterms:created xsi:type="dcterms:W3CDTF">2011-04-28T00:43:38Z</dcterms:created>
  <dcterms:modified xsi:type="dcterms:W3CDTF">2021-10-06T03:27:38Z</dcterms:modified>
</cp:coreProperties>
</file>