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5572" r:id="rId2"/>
  </p:sldMasterIdLst>
  <p:notesMasterIdLst>
    <p:notesMasterId r:id="rId20"/>
  </p:notesMasterIdLst>
  <p:handoutMasterIdLst>
    <p:handoutMasterId r:id="rId21"/>
  </p:handoutMasterIdLst>
  <p:sldIdLst>
    <p:sldId id="338" r:id="rId3"/>
    <p:sldId id="389" r:id="rId4"/>
    <p:sldId id="391" r:id="rId5"/>
    <p:sldId id="378" r:id="rId6"/>
    <p:sldId id="392" r:id="rId7"/>
    <p:sldId id="393" r:id="rId8"/>
    <p:sldId id="379" r:id="rId9"/>
    <p:sldId id="396" r:id="rId10"/>
    <p:sldId id="403" r:id="rId11"/>
    <p:sldId id="380" r:id="rId12"/>
    <p:sldId id="385" r:id="rId13"/>
    <p:sldId id="399" r:id="rId14"/>
    <p:sldId id="366" r:id="rId15"/>
    <p:sldId id="400" r:id="rId16"/>
    <p:sldId id="401" r:id="rId17"/>
    <p:sldId id="402" r:id="rId18"/>
    <p:sldId id="390" r:id="rId19"/>
  </p:sldIdLst>
  <p:sldSz cx="9144000" cy="6858000" type="screen4x3"/>
  <p:notesSz cx="6761163" cy="9942513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3300"/>
    <a:srgbClr val="0033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3928" autoAdjust="0"/>
  </p:normalViewPr>
  <p:slideViewPr>
    <p:cSldViewPr>
      <p:cViewPr varScale="1">
        <p:scale>
          <a:sx n="108" d="100"/>
          <a:sy n="108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314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262" y="1"/>
            <a:ext cx="2930313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ru-RU" smtClean="0"/>
              <a:t>Приложение 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88"/>
            <a:ext cx="2930314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262" y="9443388"/>
            <a:ext cx="2930313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pPr>
              <a:defRPr/>
            </a:pPr>
            <a:fld id="{75A370F9-A23F-4046-9CAB-FC104323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57648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3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23C07-FA29-43AC-B5C9-A2E4C8B53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408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3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4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90BE433-D02B-4E28-B22F-9A22FCE75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5716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31AF6-34E5-44E3-94C5-2928E4A3F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6521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2E46D-E6DA-40BD-A800-214649171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41505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79405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BE433-D02B-4E28-B22F-9A22FCE75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2403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77AE4-D13E-408F-9B55-EE9890721D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921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CD04F-C4F5-4619-94A6-4A1209C2F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98799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2C92E-5040-44D1-9F0A-568CFD130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814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A3A06-559B-4EE6-97F0-2C3509823C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916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C5C8E-2480-4AA0-AF63-2A8298A0C8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316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998F0-6554-43BA-83E1-87F4FE36BF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63438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7AE4-D13E-408F-9B55-EE9890721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89275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0F941-C33A-4C3A-A96A-BCF89F5A9E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4175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DF099-DA62-481C-8606-A549FC1D80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7840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31AF6-34E5-44E3-94C5-2928E4A3FE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7448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2E46D-E6DA-40BD-A800-214649171B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2594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7940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D04F-C4F5-4619-94A6-4A1209C2F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357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C92E-5040-44D1-9F0A-568CFD130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3634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3A06-559B-4EE6-97F0-2C3509823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995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C5C8E-2480-4AA0-AF63-2A8298A0C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2567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98F0-6554-43BA-83E1-87F4FE36B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0020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0F941-C33A-4C3A-A96A-BCF89F5A9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7077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DF099-DA62-481C-8606-A549FC1D8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4926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F0ABF57-4B41-4F48-B80D-A42E98CAD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532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  <p:sldLayoutId id="2147485524" r:id="rId12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03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73" r:id="rId1"/>
    <p:sldLayoutId id="2147485574" r:id="rId2"/>
    <p:sldLayoutId id="2147485575" r:id="rId3"/>
    <p:sldLayoutId id="2147485576" r:id="rId4"/>
    <p:sldLayoutId id="2147485577" r:id="rId5"/>
    <p:sldLayoutId id="2147485578" r:id="rId6"/>
    <p:sldLayoutId id="2147485579" r:id="rId7"/>
    <p:sldLayoutId id="2147485580" r:id="rId8"/>
    <p:sldLayoutId id="2147485581" r:id="rId9"/>
    <p:sldLayoutId id="2147485582" r:id="rId10"/>
    <p:sldLayoutId id="2147485583" r:id="rId11"/>
    <p:sldLayoutId id="2147485584" r:id="rId12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404664"/>
            <a:ext cx="7559675" cy="5688632"/>
          </a:xfr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Результаты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 государственной итоговой аттестации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alt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2021/2022 учебный год</a:t>
            </a:r>
            <a: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940152" y="2708920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дипломах с отличием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712543"/>
              </p:ext>
            </p:extLst>
          </p:nvPr>
        </p:nvGraphicFramePr>
        <p:xfrm>
          <a:off x="251521" y="1340769"/>
          <a:ext cx="8568952" cy="535955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99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Кафедра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2020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2021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2022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Кол-во выпускников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С отличием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Кол-во </a:t>
                      </a:r>
                      <a:r>
                        <a:rPr lang="ru-RU" sz="1800" u="none" strike="noStrike" dirty="0" smtClean="0">
                          <a:effectLst/>
                        </a:rPr>
                        <a:t>выпускников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С отличием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Кол-во выпускников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С отличием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СД 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МиИ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ПиМНО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ЭиСГД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6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Филологии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90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ГД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9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ЭПиАПП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дипломах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отличием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468733"/>
              </p:ext>
            </p:extLst>
          </p:nvPr>
        </p:nvGraphicFramePr>
        <p:xfrm>
          <a:off x="1532438" y="1844824"/>
          <a:ext cx="6567953" cy="1737360"/>
        </p:xfrm>
        <a:graphic>
          <a:graphicData uri="http://schemas.openxmlformats.org/drawingml/2006/table">
            <a:tbl>
              <a:tblPr/>
              <a:tblGrid>
                <a:gridCol w="2109321">
                  <a:extLst>
                    <a:ext uri="{9D8B030D-6E8A-4147-A177-3AD203B41FA5}">
                      <a16:colId xmlns:a16="http://schemas.microsoft.com/office/drawing/2014/main" val="129394113"/>
                    </a:ext>
                  </a:extLst>
                </a:gridCol>
                <a:gridCol w="1650321">
                  <a:extLst>
                    <a:ext uri="{9D8B030D-6E8A-4147-A177-3AD203B41FA5}">
                      <a16:colId xmlns:a16="http://schemas.microsoft.com/office/drawing/2014/main" val="3386808462"/>
                    </a:ext>
                  </a:extLst>
                </a:gridCol>
                <a:gridCol w="2808311">
                  <a:extLst>
                    <a:ext uri="{9D8B030D-6E8A-4147-A177-3AD203B41FA5}">
                      <a16:colId xmlns:a16="http://schemas.microsoft.com/office/drawing/2014/main" val="3677209892"/>
                    </a:ext>
                  </a:extLst>
                </a:gridCol>
              </a:tblGrid>
              <a:tr h="291465"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выпускников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выпускников, получивших дипломы с отличием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17389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(8,4%)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544098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(6,6%)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911628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(8,33%)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768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971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031110"/>
              </p:ext>
            </p:extLst>
          </p:nvPr>
        </p:nvGraphicFramePr>
        <p:xfrm>
          <a:off x="0" y="-3698"/>
          <a:ext cx="9252520" cy="7106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3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62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33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481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НПС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всего выпускников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диплом с отличием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Рекомен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 магистратуру, аспирантуру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области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фунд.и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поисковых научных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иссл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ВКР выполнена на базе (вне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учебн.проц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в СВФУ)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По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заявке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 внедрением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ВКР с призовым местом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виде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STARTUP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проектов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 применением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мультимедийных технологий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ема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предложена студентом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К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оллективом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студентов 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к внедрению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к опубликованию в виде научных статей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к участию на Всероссийских конкурсах </a:t>
                      </a:r>
                    </a:p>
                  </a:txBody>
                  <a:tcPr marL="6952" marR="6952" marT="69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"Горное дело"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"Прикладная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информатика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"Строительство"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«Электроэнергетика и электротехника"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«Филология»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"Экономика"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«Педагогическое образование»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«Психолого-педагогическое образование»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353800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Итого: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228569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32865066"/>
              </p:ext>
            </p:extLst>
          </p:nvPr>
        </p:nvGraphicFramePr>
        <p:xfrm>
          <a:off x="107504" y="44624"/>
          <a:ext cx="8568952" cy="585697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368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2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2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НП/С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ГИА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Специальность/направление подготовки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протокола УМС, дата утверждения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ЭПиАПП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13.03.02  «Электроэнергетика и электротехника», профиль </a:t>
                      </a:r>
                      <a:r>
                        <a:rPr lang="ru-RU" sz="1200" u="none" strike="noStrike" dirty="0" smtClean="0">
                          <a:effectLst/>
                        </a:rPr>
                        <a:t>«Электрооборудование  и электрохозяйство предприятий, организаций, учреждений»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Филологии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45.03.01 «Филология», профиль «Зарубежная филология (Английский язык и литература)»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Филологии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45.03.01 «Филология», профиль </a:t>
                      </a:r>
                      <a:r>
                        <a:rPr lang="ru-RU" sz="1200" u="none" strike="noStrike" dirty="0" smtClean="0">
                          <a:effectLst/>
                        </a:rPr>
                        <a:t>«Отечественная </a:t>
                      </a:r>
                      <a:r>
                        <a:rPr lang="ru-RU" sz="1200" u="none" strike="noStrike" dirty="0">
                          <a:effectLst/>
                        </a:rPr>
                        <a:t>филология </a:t>
                      </a:r>
                      <a:r>
                        <a:rPr lang="ru-RU" sz="1200" u="none" strike="noStrike" dirty="0" smtClean="0">
                          <a:effectLst/>
                        </a:rPr>
                        <a:t>(русский </a:t>
                      </a:r>
                      <a:r>
                        <a:rPr lang="ru-RU" sz="1200" u="none" strike="noStrike" dirty="0">
                          <a:effectLst/>
                        </a:rPr>
                        <a:t>язык и литература)»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26929854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ПиМНО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44.03.01 «Педагогическое образование», профиль  «Начальное образование»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МиИ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01.03.02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«Прикладная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информатика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», профиль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«Прикладная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информатика в менеджменте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ЭиСГД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38.03.01 «Экономика», профиль «Экономика труда</a:t>
                      </a:r>
                      <a:r>
                        <a:rPr lang="ru-RU" sz="1200" u="none" strike="noStrike" dirty="0" smtClean="0">
                          <a:effectLst/>
                        </a:rPr>
                        <a:t>», «Финансы и кредит», «Бухгалтерский учет, анализ и аудит»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3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08.03.01 «Строительство», профиль «Промышленное и гражданское строительство»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.201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63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21.05.04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«Горное дело», специализация «Маркшейдерское дело»,</a:t>
                      </a:r>
                      <a:r>
                        <a:rPr lang="ru-RU" sz="1200" u="none" strike="noStrike" dirty="0" smtClean="0">
                          <a:effectLst/>
                        </a:rPr>
                        <a:t> «Открытые горные работы» «Подземная разработка пластовых месторождений», «Электрификация и автоматизация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производственных процессов»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28.04.2016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23528" y="404664"/>
            <a:ext cx="8424936" cy="55389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/>
              <a:t>1) По </a:t>
            </a:r>
            <a:r>
              <a:rPr lang="ru-RU" sz="1800" dirty="0"/>
              <a:t>результатам защиты, для повышения уровня подготовленности студентов, обучающихся по профилю: </a:t>
            </a:r>
            <a:r>
              <a:rPr lang="ru-RU" sz="1800" b="1" dirty="0"/>
              <a:t>«Электрооборудование и электрохозяйство предприятий, организаций и учреждений»</a:t>
            </a:r>
            <a:r>
              <a:rPr lang="ru-RU" sz="1800" dirty="0"/>
              <a:t>, рекомендуется:</a:t>
            </a:r>
          </a:p>
          <a:p>
            <a:pPr algn="just">
              <a:buFontTx/>
              <a:buChar char="-"/>
            </a:pPr>
            <a:r>
              <a:rPr lang="ru-RU" sz="1800" dirty="0" smtClean="0"/>
              <a:t>усилить </a:t>
            </a:r>
            <a:r>
              <a:rPr lang="ru-RU" sz="1800" dirty="0"/>
              <a:t>требования при проверке знаний студентов по </a:t>
            </a:r>
            <a:r>
              <a:rPr lang="ru-RU" sz="1800" dirty="0" err="1"/>
              <a:t>общепрофильным</a:t>
            </a:r>
            <a:r>
              <a:rPr lang="ru-RU" sz="1800" dirty="0"/>
              <a:t> дисциплинам</a:t>
            </a:r>
            <a:r>
              <a:rPr lang="ru-RU" sz="1800" dirty="0" smtClean="0"/>
              <a:t>. В </a:t>
            </a:r>
            <a:r>
              <a:rPr lang="ru-RU" sz="1800" dirty="0"/>
              <a:t>целях повышения эффективности и качества выполнения отдельных ВКР предусмотреть соблюдение жесткого контроля при промежуточной аттестации </a:t>
            </a:r>
            <a:r>
              <a:rPr lang="ru-RU" sz="1800" dirty="0" smtClean="0"/>
              <a:t>студентов.</a:t>
            </a:r>
          </a:p>
          <a:p>
            <a:pPr algn="just">
              <a:buFontTx/>
              <a:buChar char="-"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2) По </a:t>
            </a:r>
            <a:r>
              <a:rPr lang="ru-RU" sz="1800" dirty="0"/>
              <a:t>результатам защиты обучающихся по направлению подготовки </a:t>
            </a:r>
            <a:r>
              <a:rPr lang="ru-RU" sz="1800" b="1" dirty="0"/>
              <a:t>09.03.03 - Прикладная </a:t>
            </a:r>
            <a:r>
              <a:rPr lang="ru-RU" sz="1800" b="1" dirty="0" smtClean="0"/>
              <a:t>информатика»</a:t>
            </a:r>
            <a:r>
              <a:rPr lang="ru-RU" sz="1800" dirty="0" smtClean="0"/>
              <a:t>, </a:t>
            </a:r>
            <a:r>
              <a:rPr lang="ru-RU" sz="1800" dirty="0"/>
              <a:t>в связи с высокой степенью практической значимости разрабатываемых программных приложений, </a:t>
            </a:r>
            <a:r>
              <a:rPr lang="ru-RU" sz="1800" dirty="0" smtClean="0"/>
              <a:t>рекомендовано: </a:t>
            </a:r>
          </a:p>
          <a:p>
            <a:pPr algn="just">
              <a:buFontTx/>
              <a:buChar char="-"/>
            </a:pPr>
            <a:r>
              <a:rPr lang="ru-RU" sz="1800" dirty="0" smtClean="0"/>
              <a:t>при </a:t>
            </a:r>
            <a:r>
              <a:rPr lang="ru-RU" sz="1800" dirty="0"/>
              <a:t>разработке </a:t>
            </a:r>
            <a:r>
              <a:rPr lang="ru-RU" sz="1800" dirty="0" err="1" smtClean="0"/>
              <a:t>Web</a:t>
            </a:r>
            <a:r>
              <a:rPr lang="ru-RU" sz="1800" dirty="0" smtClean="0"/>
              <a:t>-ресурсов </a:t>
            </a:r>
            <a:r>
              <a:rPr lang="ru-RU" sz="1800" dirty="0"/>
              <a:t>больше руководствоваться возможностью собственной разработки шаблонов </a:t>
            </a:r>
            <a:r>
              <a:rPr lang="ru-RU" sz="1800" dirty="0" smtClean="0"/>
              <a:t>для оформления </a:t>
            </a:r>
            <a:r>
              <a:rPr lang="ru-RU" sz="1800" dirty="0"/>
              <a:t>страниц сайта; </a:t>
            </a:r>
            <a:endParaRPr lang="ru-RU" sz="1800" dirty="0" smtClean="0"/>
          </a:p>
          <a:p>
            <a:pPr algn="just">
              <a:buFontTx/>
              <a:buChar char="-"/>
            </a:pPr>
            <a:r>
              <a:rPr lang="ru-RU" sz="1800" dirty="0" smtClean="0"/>
              <a:t>при </a:t>
            </a:r>
            <a:r>
              <a:rPr lang="ru-RU" sz="1800" dirty="0"/>
              <a:t>разработке приложений, в основе которых используются различные виды данных, больше уделять внимание вопросам их выгрузки и загрузки, а также интеграции тех программных объектов, которые при этом задействованы</a:t>
            </a:r>
            <a:r>
              <a:rPr lang="ru-RU" sz="1800" dirty="0" smtClean="0"/>
              <a:t>. </a:t>
            </a:r>
          </a:p>
          <a:p>
            <a:pPr algn="just">
              <a:buFontTx/>
              <a:buChar char="-"/>
            </a:pPr>
            <a:r>
              <a:rPr lang="ru-RU" sz="1800" dirty="0" smtClean="0"/>
              <a:t>Кроме  </a:t>
            </a:r>
            <a:r>
              <a:rPr lang="ru-RU" sz="1800" dirty="0"/>
              <a:t>того,  предложено  обновить  периферийное  оборудование  для  проведения защиты ВКР в соответствии с требованиями ФГОС по направлению подготовки </a:t>
            </a:r>
            <a:r>
              <a:rPr lang="ru-RU" sz="1800" dirty="0" smtClean="0"/>
              <a:t>09.03.03 «</a:t>
            </a:r>
            <a:r>
              <a:rPr lang="ru-RU" sz="1800" dirty="0"/>
              <a:t>Прикладная информатика</a:t>
            </a:r>
            <a:r>
              <a:rPr lang="ru-RU" sz="1800" dirty="0" smtClean="0"/>
              <a:t>».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05464759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95536" y="76200"/>
            <a:ext cx="8280920" cy="5867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100" dirty="0" smtClean="0"/>
              <a:t>3) Рекомендации </a:t>
            </a:r>
            <a:r>
              <a:rPr lang="ru-RU" sz="2100" dirty="0"/>
              <a:t>по дальнейшему совершенствованию качества подготовки обучающихся по направлению </a:t>
            </a:r>
            <a:r>
              <a:rPr lang="ru-RU" sz="2100" b="1" dirty="0"/>
              <a:t>08.03.01 «Строительство</a:t>
            </a:r>
            <a:r>
              <a:rPr lang="ru-RU" sz="2100" b="1" dirty="0" smtClean="0"/>
              <a:t>», </a:t>
            </a:r>
            <a:r>
              <a:rPr lang="ru-RU" sz="2100" dirty="0"/>
              <a:t>профиль «Промышленное и гражданское строительство»: </a:t>
            </a:r>
          </a:p>
          <a:p>
            <a:pPr marL="0" indent="0" algn="just">
              <a:buNone/>
            </a:pPr>
            <a:r>
              <a:rPr lang="ru-RU" sz="2100" dirty="0"/>
              <a:t>1.	Уделить повышенное внимание пожарной безопасности при проектировании общественных зданий;</a:t>
            </a:r>
          </a:p>
          <a:p>
            <a:pPr marL="0" indent="0" algn="just">
              <a:buNone/>
            </a:pPr>
            <a:r>
              <a:rPr lang="ru-RU" sz="2100" dirty="0"/>
              <a:t>2.	Расширить тематику ВКР.</a:t>
            </a:r>
          </a:p>
          <a:p>
            <a:pPr algn="just">
              <a:buAutoNum type="arabicPeriod" startAt="3"/>
            </a:pPr>
            <a:r>
              <a:rPr lang="ru-RU" sz="2100" dirty="0" smtClean="0"/>
              <a:t>Увеличить </a:t>
            </a:r>
            <a:r>
              <a:rPr lang="ru-RU" sz="2100" dirty="0"/>
              <a:t>количество часов профессиональных дисциплин с целью последовательного внедрения ВIМ-моделирования</a:t>
            </a:r>
            <a:r>
              <a:rPr lang="ru-RU" sz="2100" dirty="0" smtClean="0"/>
              <a:t>.</a:t>
            </a:r>
          </a:p>
          <a:p>
            <a:pPr marL="0" indent="0" algn="just">
              <a:buNone/>
            </a:pPr>
            <a:endParaRPr lang="ru-RU" sz="2100" dirty="0"/>
          </a:p>
          <a:p>
            <a:pPr marL="0" indent="0" algn="just">
              <a:buNone/>
            </a:pPr>
            <a:r>
              <a:rPr lang="ru-RU" sz="2100" dirty="0" smtClean="0"/>
              <a:t>4) </a:t>
            </a:r>
            <a:r>
              <a:rPr lang="ru-RU" sz="2100" dirty="0"/>
              <a:t>Рекомендации по дальнейшему совершенствованию качества подготовки обучающихся по направлению подготовки </a:t>
            </a:r>
            <a:r>
              <a:rPr lang="ru-RU" sz="2100" b="1" dirty="0"/>
              <a:t>44.03.01 – </a:t>
            </a:r>
            <a:r>
              <a:rPr lang="ru-RU" sz="2100" b="1" dirty="0" smtClean="0"/>
              <a:t>«Педагогическое образование»,</a:t>
            </a:r>
            <a:r>
              <a:rPr lang="ru-RU" sz="2100" dirty="0" smtClean="0"/>
              <a:t> </a:t>
            </a:r>
            <a:r>
              <a:rPr lang="ru-RU" sz="2100" dirty="0"/>
              <a:t>профиль: Начальное образование</a:t>
            </a:r>
            <a:r>
              <a:rPr lang="ru-RU" sz="2100" dirty="0" smtClean="0"/>
              <a:t>,  </a:t>
            </a:r>
            <a:r>
              <a:rPr lang="ru-RU" sz="2100" dirty="0"/>
              <a:t>улучшению организации и методического обеспечения учебного процесса подготовки обучающихся: </a:t>
            </a:r>
          </a:p>
          <a:p>
            <a:pPr marL="0" indent="0" algn="just">
              <a:buNone/>
            </a:pPr>
            <a:r>
              <a:rPr lang="ru-RU" sz="2100" dirty="0"/>
              <a:t>- Представление научных исследований, выполняемых в рамках бакалаврских </a:t>
            </a:r>
            <a:r>
              <a:rPr lang="ru-RU" sz="2100" dirty="0" smtClean="0"/>
              <a:t>работ, </a:t>
            </a:r>
            <a:r>
              <a:rPr lang="ru-RU" sz="2100" dirty="0"/>
              <a:t>на конкурсах различного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06989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95536" y="692696"/>
            <a:ext cx="8352928" cy="525090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5) РЕКОМЕНДАЦИИ </a:t>
            </a:r>
            <a:r>
              <a:rPr lang="ru-RU" sz="2000" b="1" dirty="0" smtClean="0">
                <a:latin typeface="+mj-lt"/>
                <a:cs typeface="Times New Roman" panose="02020603050405020304" pitchFamily="18" charset="0"/>
              </a:rPr>
              <a:t>по специальности 21.05.04 «Горное дело», специализации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«Открытые горные работы», «Подземная разработка пластовых месторождений», «Маркшейдерское дело»:</a:t>
            </a:r>
            <a:endParaRPr lang="ru-RU" sz="20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.	Привлекать студентов к научно-исследовательской работе и выполнять по этим темам дипломные работы.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+mj-lt"/>
                <a:cs typeface="Times New Roman" panose="02020603050405020304" pitchFamily="18" charset="0"/>
              </a:rPr>
              <a:t>2.	Расширить географию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разрабатываемых открытым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способом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 месторождений. </a:t>
            </a:r>
            <a:endParaRPr lang="ru-RU" sz="20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+mj-lt"/>
                <a:cs typeface="Times New Roman" panose="02020603050405020304" pitchFamily="18" charset="0"/>
              </a:rPr>
              <a:t>3.	Проводить апробации ВКР на научно-практических семинарах или конференциях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ТИ (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) СВФУ.</a:t>
            </a:r>
            <a:endParaRPr lang="ru-RU" sz="2000" dirty="0">
              <a:latin typeface="+mj-lt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209931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3795" name="TextBox 1"/>
          <p:cNvSpPr txBox="1">
            <a:spLocks noChangeArrowheads="1"/>
          </p:cNvSpPr>
          <p:nvPr/>
        </p:nvSpPr>
        <p:spPr bwMode="auto">
          <a:xfrm>
            <a:off x="70387" y="885025"/>
            <a:ext cx="9073613" cy="3970318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1pPr>
            <a:lvl2pPr marL="742950" indent="-28575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2pPr>
            <a:lvl3pPr marL="11430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3pPr>
            <a:lvl4pPr marL="16002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4pPr>
            <a:lvl5pPr marL="20574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9pPr>
          </a:lstStyle>
          <a:p>
            <a:pPr marL="0" indent="0" algn="just">
              <a:defRPr/>
            </a:pP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Информацию принять к сведению.</a:t>
            </a:r>
          </a:p>
          <a:p>
            <a:pPr marL="0" indent="0" algn="just">
              <a:defRPr/>
            </a:pP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Выпускающим кафедрам наметить </a:t>
            </a:r>
            <a:r>
              <a:rPr lang="ru-RU" altLang="ru-RU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мероприятий, направленных </a:t>
            </a: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выполнение рекомендаций председателей ГЭК и </a:t>
            </a:r>
            <a:r>
              <a:rPr lang="ru-RU" altLang="ru-RU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подготовки </a:t>
            </a: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выпускников. По возможности увеличить количество ВКР, выполненных по заявкам работодателей, с внедрением, в </a:t>
            </a:r>
            <a:r>
              <a:rPr lang="ru-RU" altLang="ru-RU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 </a:t>
            </a:r>
            <a:r>
              <a:rPr lang="en-US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STARTUP </a:t>
            </a: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проектов. </a:t>
            </a:r>
          </a:p>
          <a:p>
            <a:pPr marL="0" indent="0" algn="just">
              <a:defRPr/>
            </a:pP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Выпускающим кафедрам актуализировать программы ГИА, в </a:t>
            </a:r>
            <a:r>
              <a:rPr lang="ru-RU" alt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 учетом требований цифровой экономики.</a:t>
            </a: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860" y="274638"/>
            <a:ext cx="8712200" cy="41324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ПОСТАНОВЛЕНИЕ: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4111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521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 2022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соответствии с Порядком проведения государственной итоговой аттестации по образовательным программам высшего образования, программам бакалавриата, программам специалитета и программам магистратуры, утвержденным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РФ,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2021-2022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учебном году: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составлен график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ГИА на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2021/2022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год;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обновлены и актуализированы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ГИА;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3) в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2021/2022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учебном году  все председатели ГЭК были утверждены из числа ведущих специалистов - представителей работодателей г. Нерюнгри.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утверждены составы ГЭК и апелляционных комиссий;</a:t>
            </a:r>
          </a:p>
          <a:p>
            <a:pPr algn="just">
              <a:buFontTx/>
              <a:buChar char="•"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тексты ВКР проверены на объем заимствования и размещены в ЭБС СВФУ.</a:t>
            </a:r>
          </a:p>
          <a:p>
            <a:pPr algn="just">
              <a:buFontTx/>
              <a:buChar char="•"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632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Контингент выпускников</a:t>
            </a:r>
            <a:b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100752"/>
              </p:ext>
            </p:extLst>
          </p:nvPr>
        </p:nvGraphicFramePr>
        <p:xfrm>
          <a:off x="323850" y="1052513"/>
          <a:ext cx="8362952" cy="525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3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Специалитет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Бакалавриат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57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63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1380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11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Результаты </a:t>
            </a: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ГИА 2022 </a:t>
            </a:r>
            <a:b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Очная 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форма </a:t>
            </a: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обучения</a:t>
            </a:r>
            <a:b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32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Специалитет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055413"/>
              </p:ext>
            </p:extLst>
          </p:nvPr>
        </p:nvGraphicFramePr>
        <p:xfrm>
          <a:off x="107950" y="1484784"/>
          <a:ext cx="8847138" cy="504685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5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5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5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Код по ОКСО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Кол-во выпускников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оценка "отлично"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оценка "хорошо"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оценка "удовлетворительно"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Успеваемость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Качество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</a:t>
                      </a:r>
                      <a:r>
                        <a:rPr lang="ru-RU" sz="1600" u="none" strike="noStrike" dirty="0" smtClean="0">
                          <a:effectLst/>
                        </a:rPr>
                        <a:t>«Открытые горные работы»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  </a:t>
                      </a:r>
                    </a:p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ctr" rtl="0" fontAlgn="ctr"/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6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«Маркшейдерское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дело</a:t>
                      </a:r>
                      <a:r>
                        <a:rPr lang="ru-RU" sz="1600" u="none" strike="noStrike" dirty="0" smtClean="0">
                          <a:effectLst/>
                        </a:rPr>
                        <a:t>»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82%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6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«Электрификация и автоматизация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горного производства</a:t>
                      </a:r>
                      <a:r>
                        <a:rPr lang="ru-RU" sz="1600" u="none" strike="noStrike" dirty="0" smtClean="0">
                          <a:effectLst/>
                        </a:rPr>
                        <a:t>»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782738397"/>
                  </a:ext>
                </a:extLst>
              </a:tr>
              <a:tr h="649776">
                <a:tc gridSpan="2">
                  <a:txBody>
                    <a:bodyPr/>
                    <a:lstStyle/>
                    <a:p>
                      <a:pPr algn="ctr" rtl="0" fontAlgn="b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rtl="0" fontAlgn="b"/>
                      <a:r>
                        <a:rPr lang="ru-RU" sz="1600" u="none" strike="noStrike" dirty="0" smtClean="0">
                          <a:effectLst/>
                        </a:rPr>
                        <a:t>ИТОГО</a:t>
                      </a:r>
                      <a:r>
                        <a:rPr lang="ru-RU" sz="1600" u="none" strike="noStrike" dirty="0">
                          <a:effectLst/>
                        </a:rPr>
                        <a:t>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9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90%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080120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40694"/>
              </p:ext>
            </p:extLst>
          </p:nvPr>
        </p:nvGraphicFramePr>
        <p:xfrm>
          <a:off x="179512" y="1628800"/>
          <a:ext cx="885698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Код ОКСО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оценка "отлично"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оценка "хорошо"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Успеваемость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Качество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«Филология»</a:t>
                      </a:r>
                      <a:r>
                        <a:rPr lang="ru-RU" sz="1400" baseline="0" dirty="0" smtClean="0"/>
                        <a:t>, профиль «Отечественная филология (русский язык  и литература)»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108474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«Филология», профиль</a:t>
                      </a:r>
                      <a:r>
                        <a:rPr lang="ru-RU" sz="1400" baseline="0" dirty="0" smtClean="0"/>
                        <a:t> «Зарубежная филология (английский язык  и литература)»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44.03.01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«Педагогическое образование», профиль «Начальное образование»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01.03.02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«Прикладная</a:t>
                      </a:r>
                      <a:r>
                        <a:rPr lang="ru-RU" sz="1400" baseline="0" dirty="0" smtClean="0"/>
                        <a:t> информатика», профиль  «Прикладная информатика в менеджменте»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21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926847"/>
              </p:ext>
            </p:extLst>
          </p:nvPr>
        </p:nvGraphicFramePr>
        <p:xfrm>
          <a:off x="179512" y="1772816"/>
          <a:ext cx="892899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694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Код ОКСО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оценка "отлично"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оценка "хорошо"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Успеваемость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Качество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13.03.02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«Электроэнергетика и электротехника», профиль «Электрооборудование</a:t>
                      </a:r>
                      <a:r>
                        <a:rPr lang="ru-RU" sz="1600" baseline="0" dirty="0" smtClean="0"/>
                        <a:t> и электрохозяйство предприятий, организаций, учреждений»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08.03.01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«Строительство», профиль «Промышленное</a:t>
                      </a:r>
                      <a:r>
                        <a:rPr lang="ru-RU" sz="1600" baseline="0" dirty="0" smtClean="0"/>
                        <a:t> и гражданское строительство»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254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144015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957"/>
              </p:ext>
            </p:extLst>
          </p:nvPr>
        </p:nvGraphicFramePr>
        <p:xfrm>
          <a:off x="107950" y="1628800"/>
          <a:ext cx="9072562" cy="45365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5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7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0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35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Код по ОКСО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Кол-во выпускников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оценка "отлично"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оценка "хорошо"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оценка "удовлетворительно"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Успеваемость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Качество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«Подземная разработка пластовых месторождений»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100%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53%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«Открытые горные работы»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ИТОГО: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26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9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9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100%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69%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2021 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024462"/>
              </p:ext>
            </p:extLst>
          </p:nvPr>
        </p:nvGraphicFramePr>
        <p:xfrm>
          <a:off x="287016" y="1196752"/>
          <a:ext cx="8856984" cy="529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Код ОКСО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"отлично"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"хорошо"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Успеваемость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Качество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38.03.01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«Экономика», профиль «Бухгалтерский учет, анализ и аудит</a:t>
                      </a:r>
                      <a:r>
                        <a:rPr lang="ru-RU" sz="1600" baseline="0" dirty="0" smtClean="0"/>
                        <a:t>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</a:p>
                    <a:p>
                      <a:pPr algn="ctr"/>
                      <a:endParaRPr lang="ru-RU" sz="1600" dirty="0" smtClean="0"/>
                    </a:p>
                    <a:p>
                      <a:pPr algn="ctr"/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44.03.02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«Психолого-педагогическое образование», профиль</a:t>
                      </a:r>
                      <a:r>
                        <a:rPr lang="ru-RU" sz="1600" baseline="0" dirty="0" smtClean="0"/>
                        <a:t> «Общая и специальная психология и педагогика в образовании»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</a:p>
                    <a:p>
                      <a:pPr algn="ctr"/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12882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08.03.01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«Строительство», профиль</a:t>
                      </a:r>
                      <a:r>
                        <a:rPr lang="ru-RU" sz="1600" baseline="0" dirty="0" smtClean="0"/>
                        <a:t> «Промышленное и гражданское строительство»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</a:p>
                    <a:p>
                      <a:pPr algn="ctr"/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817466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13.03.02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«Электроэнергетика</a:t>
                      </a:r>
                      <a:r>
                        <a:rPr lang="ru-RU" sz="1600" baseline="0" dirty="0" smtClean="0"/>
                        <a:t> и электротехника», профиль «Электропривод и автоматика»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91%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541233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9256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Качественная успеваемость</a:t>
            </a:r>
            <a: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122689"/>
              </p:ext>
            </p:extLst>
          </p:nvPr>
        </p:nvGraphicFramePr>
        <p:xfrm>
          <a:off x="323850" y="1052513"/>
          <a:ext cx="8362952" cy="525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3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Специалитет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Бакалавриат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96%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86%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79%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99%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91%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020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selling_tp01017848">
  <a:themeElements>
    <a:clrScheme name="ms_pptselling_tp01017848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ms_pptselling_tp01017848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ms_pptselling_tp01017848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7">
        <a:dk1>
          <a:srgbClr val="000000"/>
        </a:dk1>
        <a:lt1>
          <a:srgbClr val="FFFFFF"/>
        </a:lt1>
        <a:dk2>
          <a:srgbClr val="0033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8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9">
        <a:dk1>
          <a:srgbClr val="808080"/>
        </a:dk1>
        <a:lt1>
          <a:srgbClr val="0000CC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0000AE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8287</TotalTime>
  <Words>1487</Words>
  <Application>Microsoft Office PowerPoint</Application>
  <PresentationFormat>Экран (4:3)</PresentationFormat>
  <Paragraphs>558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Garamond</vt:lpstr>
      <vt:lpstr>Times New Roman</vt:lpstr>
      <vt:lpstr>ms_pptselling_tp01017848</vt:lpstr>
      <vt:lpstr>Тема Office</vt:lpstr>
      <vt:lpstr>  Результаты  государственной итоговой аттестации 2021/2022 учебный год  </vt:lpstr>
      <vt:lpstr>ГИА 2022</vt:lpstr>
      <vt:lpstr>Контингент выпускников </vt:lpstr>
      <vt:lpstr>Результаты ГИА 2022  Очная форма обучения Специалитет </vt:lpstr>
      <vt:lpstr>Результаты ГИА 2022  Очная форма обучения Бакалавриат</vt:lpstr>
      <vt:lpstr>Результаты ГИА 2022  Очная форма обучения Бакалавриат</vt:lpstr>
      <vt:lpstr>Результаты ГИА 2022  Заочная форма обучения Специалитет </vt:lpstr>
      <vt:lpstr>Результаты ГИА 2021  Заочная форма обучения Бакалавриат</vt:lpstr>
      <vt:lpstr>Качественная успеваемость </vt:lpstr>
      <vt:lpstr>Данные о выданных дипломах с отличием</vt:lpstr>
      <vt:lpstr>Данные о выданных дипломах с отличием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ПОСТАНОВЛЕНИЕ: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          ГОСУДАРСТВЕННЫХ МЕЖДИСЦИПЛИНАРНЫХ ЭКЗАМЕНОВ  В 2010/2011 УЧ.ГОДУ</dc:title>
  <dc:creator>11</dc:creator>
  <cp:lastModifiedBy>Лидия Дмитриевна Ядреева</cp:lastModifiedBy>
  <cp:revision>459</cp:revision>
  <cp:lastPrinted>2022-10-04T07:43:09Z</cp:lastPrinted>
  <dcterms:created xsi:type="dcterms:W3CDTF">2011-04-28T00:43:38Z</dcterms:created>
  <dcterms:modified xsi:type="dcterms:W3CDTF">2022-10-04T07:43:11Z</dcterms:modified>
</cp:coreProperties>
</file>