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5635" r:id="rId2"/>
  </p:sldMasterIdLst>
  <p:notesMasterIdLst>
    <p:notesMasterId r:id="rId19"/>
  </p:notesMasterIdLst>
  <p:handoutMasterIdLst>
    <p:handoutMasterId r:id="rId20"/>
  </p:handoutMasterIdLst>
  <p:sldIdLst>
    <p:sldId id="338" r:id="rId3"/>
    <p:sldId id="389" r:id="rId4"/>
    <p:sldId id="391" r:id="rId5"/>
    <p:sldId id="378" r:id="rId6"/>
    <p:sldId id="392" r:id="rId7"/>
    <p:sldId id="393" r:id="rId8"/>
    <p:sldId id="351" r:id="rId9"/>
    <p:sldId id="379" r:id="rId10"/>
    <p:sldId id="396" r:id="rId11"/>
    <p:sldId id="400" r:id="rId12"/>
    <p:sldId id="401" r:id="rId13"/>
    <p:sldId id="380" r:id="rId14"/>
    <p:sldId id="385" r:id="rId15"/>
    <p:sldId id="399" r:id="rId16"/>
    <p:sldId id="402" r:id="rId17"/>
    <p:sldId id="390" r:id="rId18"/>
  </p:sldIdLst>
  <p:sldSz cx="9144000" cy="6858000" type="screen4x3"/>
  <p:notesSz cx="6761163" cy="9942513"/>
  <p:defaultTextStyle>
    <a:defPPr>
      <a:defRPr lang="ru-RU"/>
    </a:defPPr>
    <a:lvl1pPr algn="ctr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3300"/>
    <a:srgbClr val="0033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93928" autoAdjust="0"/>
  </p:normalViewPr>
  <p:slideViewPr>
    <p:cSldViewPr>
      <p:cViewPr varScale="1">
        <p:scale>
          <a:sx n="108" d="100"/>
          <a:sy n="108" d="100"/>
        </p:scale>
        <p:origin x="156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.xlsx"/><Relationship Id="rId1" Type="http://schemas.openxmlformats.org/officeDocument/2006/relationships/image" Target="../media/image3.jpeg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060862252884281E-2"/>
          <c:y val="0.11383591787292451"/>
          <c:w val="0.82410269028871386"/>
          <c:h val="0.805448529398372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 w="28575" cmpd="sng">
              <a:prstDash val="solid"/>
            </a:ln>
          </c:spPr>
          <c:invertIfNegative val="0"/>
          <c:dLbls>
            <c:dLbl>
              <c:idx val="2"/>
              <c:layout>
                <c:manualLayout>
                  <c:x val="2.4376243651337694E-2"/>
                  <c:y val="-5.6893320097050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91A-4728-ABC0-841D3B705D9E}"/>
                </c:ext>
              </c:extLst>
            </c:dLbl>
            <c:dLbl>
              <c:idx val="3"/>
              <c:layout>
                <c:manualLayout>
                  <c:x val="2.007455359521932E-2"/>
                  <c:y val="-5.6893320097050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1A-4728-ABC0-841D3B705D9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ГД</c:v>
                </c:pt>
                <c:pt idx="1">
                  <c:v>Филология</c:v>
                </c:pt>
                <c:pt idx="2">
                  <c:v>МиИ</c:v>
                </c:pt>
                <c:pt idx="3">
                  <c:v>ЭПиАПП</c:v>
                </c:pt>
                <c:pt idx="4">
                  <c:v>СД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1A-4728-ABC0-841D3B705D9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spPr>
            <a:solidFill>
              <a:schemeClr val="accent4"/>
            </a:solidFill>
            <a:ln w="0" cap="sq" cmpd="sng"/>
          </c:spPr>
          <c:invertIfNegative val="0"/>
          <c:dLbls>
            <c:dLbl>
              <c:idx val="0"/>
              <c:layout>
                <c:manualLayout>
                  <c:x val="1.7785138719413996E-2"/>
                  <c:y val="-5.782599747569031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91A-4728-ABC0-841D3B705D9E}"/>
                </c:ext>
              </c:extLst>
            </c:dLbl>
            <c:dLbl>
              <c:idx val="1"/>
              <c:layout>
                <c:manualLayout>
                  <c:x val="3.299170462541199E-2"/>
                  <c:y val="8.48740820912371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91A-4728-ABC0-841D3B705D9E}"/>
                </c:ext>
              </c:extLst>
            </c:dLbl>
            <c:dLbl>
              <c:idx val="2"/>
              <c:layout>
                <c:manualLayout>
                  <c:x val="5.0391226371672988E-2"/>
                  <c:y val="-2.89129987378451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1A-4728-ABC0-841D3B705D9E}"/>
                </c:ext>
              </c:extLst>
            </c:dLbl>
            <c:dLbl>
              <c:idx val="3"/>
              <c:layout>
                <c:manualLayout>
                  <c:x val="3.4943723506782792E-2"/>
                  <c:y val="8.3940046088069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91A-4728-ABC0-841D3B705D9E}"/>
                </c:ext>
              </c:extLst>
            </c:dLbl>
            <c:dLbl>
              <c:idx val="4"/>
              <c:layout>
                <c:manualLayout>
                  <c:x val="1.1856759146275998E-2"/>
                  <c:y val="-2.313039899027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91A-4728-ABC0-841D3B705D9E}"/>
                </c:ext>
              </c:extLst>
            </c:dLbl>
            <c:dLbl>
              <c:idx val="5"/>
              <c:layout>
                <c:manualLayout>
                  <c:x val="1.4338966853728192E-2"/>
                  <c:y val="5.215160762914103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91A-4728-ABC0-841D3B705D9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ГД</c:v>
                </c:pt>
                <c:pt idx="1">
                  <c:v>Филология</c:v>
                </c:pt>
                <c:pt idx="2">
                  <c:v>МиИ</c:v>
                </c:pt>
                <c:pt idx="3">
                  <c:v>ЭПиАПП</c:v>
                </c:pt>
                <c:pt idx="4">
                  <c:v>СД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5"/>
                <c:pt idx="0">
                  <c:v>0.81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91A-4728-ABC0-841D3B705D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20896"/>
        <c:axId val="69164032"/>
      </c:barChart>
      <c:catAx>
        <c:axId val="21120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9164032"/>
        <c:crosses val="autoZero"/>
        <c:auto val="1"/>
        <c:lblAlgn val="ctr"/>
        <c:lblOffset val="100"/>
        <c:noMultiLvlLbl val="0"/>
      </c:catAx>
      <c:valAx>
        <c:axId val="69164032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alpha val="0"/>
                </a:schemeClr>
              </a:solidFill>
            </a:ln>
          </c:spPr>
        </c:majorGridlines>
        <c:minorGridlines>
          <c:spPr>
            <a:ln w="0">
              <a:headEnd w="sm" len="sm"/>
            </a:ln>
          </c:spPr>
        </c:minorGridlines>
        <c:numFmt formatCode="0%" sourceLinked="1"/>
        <c:majorTickMark val="in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1120896"/>
        <c:crosses val="autoZero"/>
        <c:crossBetween val="between"/>
        <c:minorUnit val="4.0000000000000008E-2"/>
      </c:valAx>
      <c:spPr>
        <a:blipFill dpi="0" rotWithShape="1">
          <a:blip xmlns:r="http://schemas.openxmlformats.org/officeDocument/2006/relationships" r:embed="rId1"/>
          <a:srcRect/>
          <a:tile tx="0" ty="0" sx="77000" sy="100000" flip="none" algn="tl"/>
        </a:blipFill>
      </c:spPr>
    </c:plotArea>
    <c:legend>
      <c:legendPos val="r"/>
      <c:layout>
        <c:manualLayout>
          <c:xMode val="edge"/>
          <c:yMode val="edge"/>
          <c:x val="0.6666304603245935"/>
          <c:y val="0"/>
          <c:w val="0.14151323272090988"/>
          <c:h val="0.12345804928778405"/>
        </c:manualLayout>
      </c:layout>
      <c:overlay val="0"/>
      <c:spPr>
        <a:noFill/>
        <a:ln>
          <a:solidFill>
            <a:srgbClr val="002060"/>
          </a:solidFill>
        </a:ln>
      </c:spPr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  <a:sp3d/>
      </c:spPr>
    </c:floor>
    <c:sideWall>
      <c:thickness val="0"/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  <a:sp3d/>
      </c:spPr>
    </c:sideWall>
    <c:backWall>
      <c:thickness val="0"/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4664242365121133E-2"/>
          <c:y val="2.2053329199981365E-2"/>
          <c:w val="0.82410269028871386"/>
          <c:h val="0.80544852939837286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1.4338966853728034E-2"/>
                  <c:y val="-1.9912662033967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D4D-4856-9C21-B29F0935B153}"/>
                </c:ext>
              </c:extLst>
            </c:dLbl>
            <c:dLbl>
              <c:idx val="2"/>
              <c:layout>
                <c:manualLayout>
                  <c:x val="2.8677933707456121E-2"/>
                  <c:y val="-4.2669990072787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91A-4728-ABC0-841D3B705D9E}"/>
                </c:ext>
              </c:extLst>
            </c:dLbl>
            <c:dLbl>
              <c:idx val="3"/>
              <c:layout>
                <c:manualLayout>
                  <c:x val="1.2905070168355277E-2"/>
                  <c:y val="-2.84466600485250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1A-4728-ABC0-841D3B705D9E}"/>
                </c:ext>
              </c:extLst>
            </c:dLbl>
            <c:dLbl>
              <c:idx val="4"/>
              <c:layout>
                <c:manualLayout>
                  <c:x val="-1.003727679760966E-2"/>
                  <c:y val="-1.13786640194100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D4D-4856-9C21-B29F0935B1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ГД</c:v>
                </c:pt>
                <c:pt idx="1">
                  <c:v>Экономика</c:v>
                </c:pt>
                <c:pt idx="2">
                  <c:v>МиИ</c:v>
                </c:pt>
                <c:pt idx="3">
                  <c:v>ЭПиАПП</c:v>
                </c:pt>
                <c:pt idx="4">
                  <c:v>СД</c:v>
                </c:pt>
                <c:pt idx="5">
                  <c:v>ПиМНО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1A-4728-ABC0-841D3B705D9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7785138719413996E-2"/>
                  <c:y val="-5.782599747569031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91A-4728-ABC0-841D3B705D9E}"/>
                </c:ext>
              </c:extLst>
            </c:dLbl>
            <c:dLbl>
              <c:idx val="1"/>
              <c:layout>
                <c:manualLayout>
                  <c:x val="3.2991704625411941E-2"/>
                  <c:y val="-1.42699198296963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91A-4728-ABC0-841D3B705D9E}"/>
                </c:ext>
              </c:extLst>
            </c:dLbl>
            <c:dLbl>
              <c:idx val="2"/>
              <c:layout>
                <c:manualLayout>
                  <c:x val="5.0391226371672988E-2"/>
                  <c:y val="-2.89129987378451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1A-4728-ABC0-841D3B705D9E}"/>
                </c:ext>
              </c:extLst>
            </c:dLbl>
            <c:dLbl>
              <c:idx val="3"/>
              <c:layout>
                <c:manualLayout>
                  <c:x val="3.7811516877528512E-2"/>
                  <c:y val="-1.436332343001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91A-4728-ABC0-841D3B705D9E}"/>
                </c:ext>
              </c:extLst>
            </c:dLbl>
            <c:dLbl>
              <c:idx val="4"/>
              <c:layout>
                <c:manualLayout>
                  <c:x val="1.1856759146275998E-2"/>
                  <c:y val="-2.313039899027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91A-4728-ABC0-841D3B705D9E}"/>
                </c:ext>
              </c:extLst>
            </c:dLbl>
            <c:dLbl>
              <c:idx val="5"/>
              <c:layout>
                <c:manualLayout>
                  <c:x val="4.8752487302675493E-2"/>
                  <c:y val="-2.2757328038820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91A-4728-ABC0-841D3B705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ГД</c:v>
                </c:pt>
                <c:pt idx="1">
                  <c:v>Экономика</c:v>
                </c:pt>
                <c:pt idx="2">
                  <c:v>МиИ</c:v>
                </c:pt>
                <c:pt idx="3">
                  <c:v>ЭПиАПП</c:v>
                </c:pt>
                <c:pt idx="4">
                  <c:v>СД</c:v>
                </c:pt>
                <c:pt idx="5">
                  <c:v>ПиМНО</c:v>
                </c:pt>
              </c:strCache>
            </c:strRef>
          </c:cat>
          <c:val>
            <c:numRef>
              <c:f>Лист1!$C$2:$C$7</c:f>
              <c:numCache>
                <c:formatCode>0%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91A-4728-ABC0-841D3B705D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shape val="box"/>
        <c:axId val="21120896"/>
        <c:axId val="69164032"/>
        <c:axId val="1205915151"/>
      </c:bar3DChart>
      <c:catAx>
        <c:axId val="211208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164032"/>
        <c:crosses val="autoZero"/>
        <c:auto val="1"/>
        <c:lblAlgn val="ctr"/>
        <c:lblOffset val="100"/>
        <c:noMultiLvlLbl val="0"/>
      </c:catAx>
      <c:valAx>
        <c:axId val="69164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120896"/>
        <c:crosses val="autoZero"/>
        <c:crossBetween val="between"/>
        <c:minorUnit val="4.0000000000000008E-2"/>
      </c:valAx>
      <c:serAx>
        <c:axId val="12059151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164032"/>
        <c:crosses val="autoZero"/>
      </c:serAx>
      <c:spPr>
        <a:solidFill>
          <a:schemeClr val="lt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90699426460582"/>
          <c:y val="0.11473342002351118"/>
          <c:w val="0.7852611305531253"/>
          <c:h val="0.6690757013370419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1"/>
              <c:layout>
                <c:manualLayout>
                  <c:x val="-1.2345679012345678E-2"/>
                  <c:y val="-1.9506249967601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8E4-49EB-BA3C-E0FDB04513FD}"/>
                </c:ext>
              </c:extLst>
            </c:dLbl>
            <c:dLbl>
              <c:idx val="3"/>
              <c:layout>
                <c:manualLayout>
                  <c:x val="7.71604938271599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BD7-4878-9940-724915DC096A}"/>
                </c:ext>
              </c:extLst>
            </c:dLbl>
            <c:dLbl>
              <c:idx val="4"/>
              <c:layout>
                <c:manualLayout>
                  <c:x val="-3.2407407407407406E-2"/>
                  <c:y val="1.4629687475701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BD7-4878-9940-724915DC096A}"/>
                </c:ext>
              </c:extLst>
            </c:dLbl>
            <c:dLbl>
              <c:idx val="5"/>
              <c:layout>
                <c:manualLayout>
                  <c:x val="9.259259259259146E-3"/>
                  <c:y val="-1.2191406229750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BD7-4878-9940-724915DC09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СД</c:v>
                </c:pt>
                <c:pt idx="1">
                  <c:v>МиИ</c:v>
                </c:pt>
                <c:pt idx="2">
                  <c:v>ПиМНО</c:v>
                </c:pt>
                <c:pt idx="3">
                  <c:v>ЭиСГД</c:v>
                </c:pt>
                <c:pt idx="4">
                  <c:v>Филологии</c:v>
                </c:pt>
                <c:pt idx="5">
                  <c:v>ГД</c:v>
                </c:pt>
                <c:pt idx="6">
                  <c:v>ЭПиАПП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</c:v>
                </c:pt>
                <c:pt idx="1">
                  <c:v>0.25</c:v>
                </c:pt>
                <c:pt idx="2">
                  <c:v>0.4</c:v>
                </c:pt>
                <c:pt idx="3">
                  <c:v>0</c:v>
                </c:pt>
                <c:pt idx="4">
                  <c:v>0.5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BD7-4878-9940-724915DC096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3.8580246913579963E-3"/>
                  <c:y val="-1.2191406229750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179012345679011E-2"/>
                      <c:h val="4.6949201386095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5BD7-4878-9940-724915DC096A}"/>
                </c:ext>
              </c:extLst>
            </c:dLbl>
            <c:dLbl>
              <c:idx val="1"/>
              <c:layout>
                <c:manualLayout>
                  <c:x val="1.3888888888888833E-2"/>
                  <c:y val="-2.68210937054522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BD7-4878-9940-724915DC096A}"/>
                </c:ext>
              </c:extLst>
            </c:dLbl>
            <c:dLbl>
              <c:idx val="2"/>
              <c:layout>
                <c:manualLayout>
                  <c:x val="2.0061606882473028E-2"/>
                  <c:y val="-1.341054685272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4320987654321"/>
                      <c:h val="5.42640451239462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5BD7-4878-9940-724915DC096A}"/>
                </c:ext>
              </c:extLst>
            </c:dLbl>
            <c:dLbl>
              <c:idx val="3"/>
              <c:layout>
                <c:manualLayout>
                  <c:x val="-1.2345679012345736E-2"/>
                  <c:y val="-9.75312498380078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BD7-4878-9940-724915DC096A}"/>
                </c:ext>
              </c:extLst>
            </c:dLbl>
            <c:dLbl>
              <c:idx val="4"/>
              <c:layout>
                <c:manualLayout>
                  <c:x val="3.7037037037037035E-2"/>
                  <c:y val="-3.1697656197352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5BD7-4878-9940-724915DC096A}"/>
                </c:ext>
              </c:extLst>
            </c:dLbl>
            <c:dLbl>
              <c:idx val="5"/>
              <c:layout>
                <c:manualLayout>
                  <c:x val="2.3148148148148147E-2"/>
                  <c:y val="-4.87656249190039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BD7-4878-9940-724915DC096A}"/>
                </c:ext>
              </c:extLst>
            </c:dLbl>
            <c:dLbl>
              <c:idx val="6"/>
              <c:layout>
                <c:manualLayout>
                  <c:x val="1.2345679012345678E-2"/>
                  <c:y val="-2.438300445015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5BD7-4878-9940-724915DC09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СД</c:v>
                </c:pt>
                <c:pt idx="1">
                  <c:v>МиИ</c:v>
                </c:pt>
                <c:pt idx="2">
                  <c:v>ПиМНО</c:v>
                </c:pt>
                <c:pt idx="3">
                  <c:v>ЭиСГД</c:v>
                </c:pt>
                <c:pt idx="4">
                  <c:v>Филологии</c:v>
                </c:pt>
                <c:pt idx="5">
                  <c:v>ГД</c:v>
                </c:pt>
                <c:pt idx="6">
                  <c:v>ЭПиАПП</c:v>
                </c:pt>
              </c:strCache>
            </c:strRef>
          </c:cat>
          <c:val>
            <c:numRef>
              <c:f>Лист1!$C$2:$C$8</c:f>
              <c:numCache>
                <c:formatCode>0%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0.36</c:v>
                </c:pt>
                <c:pt idx="3">
                  <c:v>0.1</c:v>
                </c:pt>
                <c:pt idx="4">
                  <c:v>0.28999999999999998</c:v>
                </c:pt>
                <c:pt idx="5">
                  <c:v>0</c:v>
                </c:pt>
                <c:pt idx="6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BD7-4878-9940-724915DC096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4.6296903859239565E-3"/>
                  <c:y val="-1.2191406229750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08790220666861E-2"/>
                      <c:h val="6.361475770684064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5BD7-4878-9940-724915DC096A}"/>
                </c:ext>
              </c:extLst>
            </c:dLbl>
            <c:dLbl>
              <c:idx val="1"/>
              <c:layout>
                <c:manualLayout>
                  <c:x val="2.1604938271604937E-2"/>
                  <c:y val="-2.43828124595019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5BD7-4878-9940-724915DC096A}"/>
                </c:ext>
              </c:extLst>
            </c:dLbl>
            <c:dLbl>
              <c:idx val="2"/>
              <c:layout>
                <c:manualLayout>
                  <c:x val="2.3148148148148091E-2"/>
                  <c:y val="-2.4382812459501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5BD7-4878-9940-724915DC096A}"/>
                </c:ext>
              </c:extLst>
            </c:dLbl>
            <c:dLbl>
              <c:idx val="3"/>
              <c:layout>
                <c:manualLayout>
                  <c:x val="1.3888888888888888E-2"/>
                  <c:y val="2.43828124595019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5BD7-4878-9940-724915DC096A}"/>
                </c:ext>
              </c:extLst>
            </c:dLbl>
            <c:dLbl>
              <c:idx val="4"/>
              <c:layout>
                <c:manualLayout>
                  <c:x val="3.8580307669874608E-2"/>
                  <c:y val="-2.4383196440800548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solidFill>
                          <a:schemeClr val="tx1"/>
                        </a:solidFill>
                      </a:rPr>
                      <a:t>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808641975308641E-2"/>
                      <c:h val="4.6949201386095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5BD7-4878-9940-724915DC096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BD7-4878-9940-724915DC096A}"/>
                </c:ext>
              </c:extLst>
            </c:dLbl>
            <c:dLbl>
              <c:idx val="6"/>
              <c:layout>
                <c:manualLayout>
                  <c:x val="1.8518518518518517E-2"/>
                  <c:y val="2.43828124595019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5BD7-4878-9940-724915DC09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СД</c:v>
                </c:pt>
                <c:pt idx="1">
                  <c:v>МиИ</c:v>
                </c:pt>
                <c:pt idx="2">
                  <c:v>ПиМНО</c:v>
                </c:pt>
                <c:pt idx="3">
                  <c:v>ЭиСГД</c:v>
                </c:pt>
                <c:pt idx="4">
                  <c:v>Филологии</c:v>
                </c:pt>
                <c:pt idx="5">
                  <c:v>ГД</c:v>
                </c:pt>
                <c:pt idx="6">
                  <c:v>ЭПиАПП</c:v>
                </c:pt>
              </c:strCache>
            </c:strRef>
          </c:cat>
          <c:val>
            <c:numRef>
              <c:f>Лист1!$D$2:$D$8</c:f>
              <c:numCache>
                <c:formatCode>0%</c:formatCode>
                <c:ptCount val="7"/>
                <c:pt idx="0">
                  <c:v>0.13</c:v>
                </c:pt>
                <c:pt idx="1">
                  <c:v>0</c:v>
                </c:pt>
                <c:pt idx="2">
                  <c:v>0.24</c:v>
                </c:pt>
                <c:pt idx="3">
                  <c:v>0.14000000000000001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5BD7-4878-9940-724915DC09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357952"/>
        <c:axId val="29839744"/>
        <c:axId val="0"/>
      </c:bar3DChart>
      <c:catAx>
        <c:axId val="29357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 baseline="0">
                <a:latin typeface="Times New Roman" pitchFamily="18" charset="0"/>
              </a:defRPr>
            </a:pPr>
            <a:endParaRPr lang="ru-RU"/>
          </a:p>
        </c:txPr>
        <c:crossAx val="29839744"/>
        <c:crosses val="autoZero"/>
        <c:auto val="1"/>
        <c:lblAlgn val="ctr"/>
        <c:lblOffset val="100"/>
        <c:noMultiLvlLbl val="0"/>
      </c:catAx>
      <c:valAx>
        <c:axId val="2983974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29357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3435331000291632"/>
          <c:y val="4.8554435204787785E-4"/>
          <c:w val="0.49095533197239238"/>
          <c:h val="8.2235162818630095E-2"/>
        </c:manualLayout>
      </c:layout>
      <c:overlay val="0"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0314" cy="497526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262" y="1"/>
            <a:ext cx="2930313" cy="497526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pPr>
              <a:defRPr/>
            </a:pPr>
            <a:fld id="{7B73A814-9FDD-4A09-91C3-49B98E4079E5}" type="datetimeFigureOut">
              <a:rPr lang="ru-RU"/>
              <a:pPr>
                <a:defRPr/>
              </a:pPr>
              <a:t>02.10.2023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388"/>
            <a:ext cx="2930314" cy="49752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262" y="9443388"/>
            <a:ext cx="2930313" cy="49752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pPr>
              <a:defRPr/>
            </a:pPr>
            <a:fld id="{75A370F9-A23F-4046-9CAB-FC10432346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576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9A309-83A9-4F25-B017-76F74D1E7623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23C07-FA29-43AC-B5C9-A2E4C8B53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44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123C07-FA29-43AC-B5C9-A2E4C8B5372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922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123C07-FA29-43AC-B5C9-A2E4C8B5372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175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123C07-FA29-43AC-B5C9-A2E4C8B53722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341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2057400"/>
          </a:xfrm>
        </p:spPr>
        <p:txBody>
          <a:bodyPr/>
          <a:lstStyle>
            <a:lvl1pPr algn="ctr"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029200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590BE433-D02B-4E28-B22F-9A22FCE750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357167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31AF6-34E5-44E3-94C5-2928E4A3F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465216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229350" y="76200"/>
            <a:ext cx="169545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76200"/>
            <a:ext cx="493395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2E46D-E6DA-40BD-A800-214649171B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741505"/>
      </p:ext>
    </p:extLst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1143000" y="76200"/>
            <a:ext cx="6781800" cy="586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8056E-1D96-4B4E-ABD6-5250E5BF0F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879405"/>
      </p:ext>
    </p:extLst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BE433-D02B-4E28-B22F-9A22FCE750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15234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77AE4-D13E-408F-9B55-EE9890721D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80489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6CD04F-C4F5-4619-94A6-4A1209C2F3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36811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12C92E-5040-44D1-9F0A-568CFD130E2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86125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BA3A06-559B-4EE6-97F0-2C3509823C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125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9C5C8E-2480-4AA0-AF63-2A8298A0C81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70699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998F0-6554-43BA-83E1-87F4FE36BF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22562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77AE4-D13E-408F-9B55-EE9890721D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989275"/>
      </p:ext>
    </p:extLst>
  </p:cSld>
  <p:clrMapOvr>
    <a:masterClrMapping/>
  </p:clrMapOvr>
  <p:transition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D0F941-C33A-4C3A-A96A-BCF89F5A9E7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52789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DF099-DA62-481C-8606-A549FC1D804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2969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0ABF57-4B41-4F48-B80D-A42E98CAD2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109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0ABF57-4B41-4F48-B80D-A42E98CAD2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2619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0ABF57-4B41-4F48-B80D-A42E98CAD2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897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0ABF57-4B41-4F48-B80D-A42E98CAD2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6548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0ABF57-4B41-4F48-B80D-A42E98CAD2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832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A31AF6-34E5-44E3-94C5-2928E4A3FE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66079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12E46D-E6DA-40BD-A800-214649171B1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23508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1143000" y="76200"/>
            <a:ext cx="6781800" cy="586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8056E-1D96-4B4E-ABD6-5250E5BF0F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929176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CD04F-C4F5-4619-94A6-4A1209C2F3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635742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43000" y="1219200"/>
            <a:ext cx="3314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3314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2C92E-5040-44D1-9F0A-568CFD130E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636341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A3A06-559B-4EE6-97F0-2C3509823C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09954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C5C8E-2480-4AA0-AF63-2A8298A0C8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725679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998F0-6554-43BA-83E1-87F4FE36BF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700209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0F941-C33A-4C3A-A96A-BCF89F5A9E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470772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DF099-DA62-481C-8606-A549FC1D80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049265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76200"/>
            <a:ext cx="6781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19200"/>
            <a:ext cx="6781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F0ABF57-4B41-4F48-B80D-A42E98CAD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532" r:id="rId1"/>
    <p:sldLayoutId id="2147485514" r:id="rId2"/>
    <p:sldLayoutId id="2147485515" r:id="rId3"/>
    <p:sldLayoutId id="2147485516" r:id="rId4"/>
    <p:sldLayoutId id="2147485517" r:id="rId5"/>
    <p:sldLayoutId id="2147485518" r:id="rId6"/>
    <p:sldLayoutId id="2147485519" r:id="rId7"/>
    <p:sldLayoutId id="2147485520" r:id="rId8"/>
    <p:sldLayoutId id="2147485521" r:id="rId9"/>
    <p:sldLayoutId id="2147485522" r:id="rId10"/>
    <p:sldLayoutId id="2147485523" r:id="rId11"/>
    <p:sldLayoutId id="2147485524" r:id="rId12"/>
  </p:sldLayoutIdLst>
  <p:transition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F0ABF57-4B41-4F48-B80D-A42E98CAD2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984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36" r:id="rId1"/>
    <p:sldLayoutId id="2147485637" r:id="rId2"/>
    <p:sldLayoutId id="2147485638" r:id="rId3"/>
    <p:sldLayoutId id="2147485639" r:id="rId4"/>
    <p:sldLayoutId id="2147485640" r:id="rId5"/>
    <p:sldLayoutId id="2147485641" r:id="rId6"/>
    <p:sldLayoutId id="2147485642" r:id="rId7"/>
    <p:sldLayoutId id="2147485643" r:id="rId8"/>
    <p:sldLayoutId id="2147485644" r:id="rId9"/>
    <p:sldLayoutId id="2147485645" r:id="rId10"/>
    <p:sldLayoutId id="2147485646" r:id="rId11"/>
    <p:sldLayoutId id="2147485647" r:id="rId12"/>
    <p:sldLayoutId id="2147485648" r:id="rId13"/>
    <p:sldLayoutId id="2147485649" r:id="rId14"/>
    <p:sldLayoutId id="2147485650" r:id="rId15"/>
    <p:sldLayoutId id="2147485651" r:id="rId16"/>
    <p:sldLayoutId id="2147485652" r:id="rId17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415163" cy="5688632"/>
          </a:xfr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  <a:t>Итоги</a:t>
            </a:r>
            <a:br>
              <a:rPr 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</a:br>
            <a:r>
              <a:rPr 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  <a:t> государственной итоговой аттестации</a:t>
            </a:r>
            <a:br>
              <a:rPr 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</a:br>
            <a:r>
              <a:rPr lang="ru-RU" alt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  <a:t>2022/2023 учебный год</a:t>
            </a:r>
            <a:r>
              <a:rPr lang="ru-RU" altLang="ru-RU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  <a:t/>
            </a:r>
            <a:br>
              <a:rPr lang="ru-RU" altLang="ru-RU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</a:br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940152" y="2708920"/>
            <a:ext cx="45719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287016"/>
          </a:xfrm>
        </p:spPr>
        <p:txBody>
          <a:bodyPr>
            <a:noAutofit/>
          </a:bodyPr>
          <a:lstStyle/>
          <a:p>
            <a:pPr algn="ctr"/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Результаты ГИА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Заочная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обучения </a:t>
            </a:r>
            <a:b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Бакалавриат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3195530"/>
              </p:ext>
            </p:extLst>
          </p:nvPr>
        </p:nvGraphicFramePr>
        <p:xfrm>
          <a:off x="179512" y="1268760"/>
          <a:ext cx="8856984" cy="518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5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4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0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38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91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70200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Код ОКСО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Наименование специальности/направления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Кол-во выпускников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оценка "отлично"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оценка "хорошо"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оценка "удовлетворительно"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Успеваемость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Качество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200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13.03.02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«Электроэнергетика и электротехника», профиль «Электрооборудование и электрохозяйство предприятий, организаций, учреждений</a:t>
                      </a:r>
                      <a:r>
                        <a:rPr lang="ru-RU" sz="1400" baseline="0" dirty="0" smtClean="0"/>
                        <a:t>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</a:p>
                    <a:p>
                      <a:pPr algn="ctr"/>
                      <a:endParaRPr lang="ru-RU" sz="1400" dirty="0" smtClean="0"/>
                    </a:p>
                    <a:p>
                      <a:pPr algn="ctr"/>
                      <a:endParaRPr lang="ru-RU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620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13.03.02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«Электроэнергетика и электротехника»,</a:t>
                      </a:r>
                      <a:r>
                        <a:rPr lang="ru-RU" sz="1400" baseline="0" dirty="0" smtClean="0"/>
                        <a:t> профиль </a:t>
                      </a:r>
                      <a:r>
                        <a:rPr lang="ru-RU" sz="1400" dirty="0" smtClean="0"/>
                        <a:t>«Электропривод и автоматика</a:t>
                      </a:r>
                      <a:r>
                        <a:rPr lang="ru-RU" sz="1400" baseline="0" dirty="0" smtClean="0"/>
                        <a:t>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</a:p>
                    <a:p>
                      <a:pPr algn="ctr"/>
                      <a:endParaRPr lang="ru-RU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70880"/>
                  </a:ext>
                </a:extLst>
              </a:tr>
              <a:tr h="684355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ИТОГО: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458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986809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481513" y="63817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kumimoji="0" lang="ru-RU" altLang="ru-RU" sz="18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809625" y="333375"/>
            <a:ext cx="7343775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kumimoji="0"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alt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ГИА</a:t>
            </a:r>
          </a:p>
          <a:p>
            <a:pPr eaLnBrk="1" hangingPunct="1"/>
            <a:r>
              <a:rPr kumimoji="0"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Заочная </a:t>
            </a:r>
            <a:r>
              <a:rPr kumimoji="0"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kumimoji="0"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обучения 2023</a:t>
            </a:r>
            <a:endParaRPr kumimoji="0" lang="ru-RU" alt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kumimoji="0" lang="ru-RU" alt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203233751"/>
              </p:ext>
            </p:extLst>
          </p:nvPr>
        </p:nvGraphicFramePr>
        <p:xfrm>
          <a:off x="107504" y="1556792"/>
          <a:ext cx="885698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301323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Данные о выданных дипломах с отличием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3339606"/>
              </p:ext>
            </p:extLst>
          </p:nvPr>
        </p:nvGraphicFramePr>
        <p:xfrm>
          <a:off x="539551" y="980728"/>
          <a:ext cx="8064900" cy="559235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423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3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2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1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54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1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77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21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54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26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Кафедра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2021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2022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2023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3753">
                <a:tc v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Кол-во выпускников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С отличием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Кол-во </a:t>
                      </a:r>
                      <a:r>
                        <a:rPr lang="ru-RU" sz="1200" u="none" strike="noStrike" dirty="0" smtClean="0">
                          <a:effectLst/>
                        </a:rPr>
                        <a:t>выпускников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 отличием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Кол-во выпускников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С отличием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СД </a:t>
                      </a:r>
                      <a:endParaRPr lang="ru-RU" sz="1200" b="1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13%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МиИ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25%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0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ПиМНО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40%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36%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24%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ЭиСГД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14%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Филологии</a:t>
                      </a:r>
                      <a:endParaRPr lang="ru-RU" sz="1200" b="1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50%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29%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0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ГД</a:t>
                      </a:r>
                      <a:endParaRPr lang="ru-RU" sz="1200" b="1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ЭПиАПП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7%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6%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8%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7%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798257499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Данные о выданных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дипломах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отличием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112977"/>
              </p:ext>
            </p:extLst>
          </p:nvPr>
        </p:nvGraphicFramePr>
        <p:xfrm>
          <a:off x="539552" y="1268760"/>
          <a:ext cx="8229600" cy="5208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779711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9432"/>
            <a:ext cx="8229600" cy="4594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7855844"/>
              </p:ext>
            </p:extLst>
          </p:nvPr>
        </p:nvGraphicFramePr>
        <p:xfrm>
          <a:off x="0" y="-315414"/>
          <a:ext cx="9252520" cy="7163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59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77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59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73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62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772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7772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777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596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7772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4596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8339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6680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НПС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всего выпускников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диплом с отличием 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Рекомен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в магистратуру, аспирантуру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В 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области </a:t>
                      </a:r>
                      <a:r>
                        <a:rPr lang="ru-RU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фунд.и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поисковых научных </a:t>
                      </a:r>
                      <a:r>
                        <a:rPr lang="ru-RU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иссл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ВКР выполнена на базе (вне </a:t>
                      </a:r>
                      <a:r>
                        <a:rPr lang="ru-RU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учебн.проц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 в СВФУ)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По 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заявке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С внедрением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ВКР с призовым местом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В 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виде </a:t>
                      </a: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STARTUP 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проектов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С применением 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мультимедийных технологий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</a:t>
                      </a: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ема 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предложена студентом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К</a:t>
                      </a: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оллективом 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студентов 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</a:t>
                      </a:r>
                      <a:r>
                        <a:rPr lang="ru-RU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екоменд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 к внедрению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</a:t>
                      </a:r>
                      <a:r>
                        <a:rPr lang="ru-RU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екоменд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 к опубликованию в виде научных статей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</a:t>
                      </a:r>
                      <a:r>
                        <a:rPr lang="ru-RU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екоменд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 к участию на Всероссийских конкурсах </a:t>
                      </a:r>
                    </a:p>
                  </a:txBody>
                  <a:tcPr marL="6952" marR="6952" marT="695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5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"Горное дело"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5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"Прикладная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информатика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5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"Строительство"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"Электроэнергетика и электротехника"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5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«Филология»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5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"Экономика"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5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«Психолого-педагогическое образование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5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Итого: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22856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algn="ctr"/>
            <a:r>
              <a:rPr lang="ru-RU" dirty="0" smtClean="0"/>
              <a:t>Методические указания к написанию ВКР</a:t>
            </a:r>
            <a:endParaRPr lang="ru-RU" dirty="0"/>
          </a:p>
        </p:txBody>
      </p:sp>
      <p:graphicFrame>
        <p:nvGraphicFramePr>
          <p:cNvPr id="3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3785826"/>
              </p:ext>
            </p:extLst>
          </p:nvPr>
        </p:nvGraphicFramePr>
        <p:xfrm>
          <a:off x="131884" y="383883"/>
          <a:ext cx="8760597" cy="635748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65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2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3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33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6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НП/С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Программа ГИА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Методические указания к написанию ВКР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6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№ п/п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Кафедра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Специальность/направление подготовки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№ протокола УМС, дата утверждения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№ протокола УМС, дата утверждения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56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ЭПиАПП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13.03.02  «Электроэнергетика и электротехника», профиль </a:t>
                      </a:r>
                      <a:r>
                        <a:rPr lang="ru-RU" sz="1200" u="none" strike="noStrike" dirty="0" smtClean="0">
                          <a:effectLst/>
                        </a:rPr>
                        <a:t>«Электрооборудование  и электрохозяйство предприятий, организаций, учреждений»; профиль «Электропривод и автоматика»,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№7 от </a:t>
                      </a:r>
                      <a:r>
                        <a:rPr lang="ru-RU" sz="12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23.05.2019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№9</a:t>
                      </a:r>
                      <a:r>
                        <a:rPr lang="ru-RU" sz="12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от 09.06.2016г.</a:t>
                      </a:r>
                      <a:endParaRPr lang="ru-RU" sz="1200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79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Филологии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45.03.01 «Филология», профиль «Зарубежная филология (Английский язык и литература</a:t>
                      </a:r>
                      <a:r>
                        <a:rPr lang="ru-RU" sz="1200" u="none" strike="noStrike" dirty="0" smtClean="0">
                          <a:effectLst/>
                        </a:rPr>
                        <a:t>)»; профиль «Отечественная филология (русский язык и литература)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№9 от </a:t>
                      </a:r>
                      <a:r>
                        <a:rPr lang="ru-RU" sz="12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26.04.2019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№9 от 25.06.2015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45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ПиМНО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44.03.02 «Психолого-педагогическое образование» профиль «Общая и специальная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психология и педагогика в образовании»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№9 от </a:t>
                      </a:r>
                      <a:r>
                        <a:rPr lang="ru-RU" sz="12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26.03.2018</a:t>
                      </a:r>
                      <a:endParaRPr lang="ru-RU" sz="1200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smtClean="0">
                          <a:solidFill>
                            <a:srgbClr val="FF0000"/>
                          </a:solidFill>
                          <a:effectLst/>
                        </a:rPr>
                        <a:t>2013 год</a:t>
                      </a:r>
                      <a:endParaRPr lang="ru-RU" sz="12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79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МиИ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01.03.02 </a:t>
                      </a:r>
                      <a:r>
                        <a:rPr lang="ru-RU" sz="1200" u="none" strike="noStrike" dirty="0">
                          <a:effectLst/>
                        </a:rPr>
                        <a:t>«Прикладная </a:t>
                      </a:r>
                      <a:r>
                        <a:rPr lang="ru-RU" sz="1200" u="none" strike="noStrike" dirty="0" smtClean="0">
                          <a:effectLst/>
                        </a:rPr>
                        <a:t> математика и информатика</a:t>
                      </a:r>
                      <a:r>
                        <a:rPr lang="ru-RU" sz="1200" u="none" strike="noStrike" dirty="0">
                          <a:effectLst/>
                        </a:rPr>
                        <a:t>», профиль </a:t>
                      </a:r>
                      <a:r>
                        <a:rPr lang="ru-RU" sz="1200" u="none" strike="noStrike" dirty="0" smtClean="0">
                          <a:effectLst/>
                        </a:rPr>
                        <a:t>«Системное программирование и компьютерные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технологии</a:t>
                      </a:r>
                      <a:r>
                        <a:rPr lang="ru-RU" sz="1200" u="none" strike="noStrike" dirty="0" smtClean="0">
                          <a:effectLst/>
                        </a:rPr>
                        <a:t>»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№10 от </a:t>
                      </a:r>
                      <a:r>
                        <a:rPr lang="ru-RU" sz="12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07.05.2019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№2 от 26.11.2015</a:t>
                      </a: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36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ЭиСГД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38.03.01 «Экономика», </a:t>
                      </a:r>
                      <a:r>
                        <a:rPr lang="ru-RU" sz="1200" u="none" strike="noStrike" dirty="0" smtClean="0">
                          <a:effectLst/>
                        </a:rPr>
                        <a:t>«Бухгалтерский учет, анализ и аудит»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№12 от 26.04.2018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№9 от 24.05.2018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89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СД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08.03.01 «Строительство», профиль «Промышленное и гражданское строительство»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№18 от </a:t>
                      </a:r>
                      <a:r>
                        <a:rPr lang="ru-RU" sz="12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22.05.2019</a:t>
                      </a:r>
                      <a:endParaRPr lang="ru-RU" sz="1200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№5 от 29.01.2015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981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ГД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21.05.04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«Горное дело», специализация «Маркшейдерское дело»,</a:t>
                      </a:r>
                      <a:r>
                        <a:rPr lang="ru-RU" sz="1200" u="none" strike="noStrike" dirty="0" smtClean="0">
                          <a:effectLst/>
                        </a:rPr>
                        <a:t> «Открытые горные работы» «Подземная разработка пластовых месторождений», «Электрификация и автоматизация горного производства»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№8 от </a:t>
                      </a:r>
                      <a:r>
                        <a:rPr lang="ru-RU" sz="12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26.04.2018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№8</a:t>
                      </a:r>
                      <a:r>
                        <a:rPr lang="ru-RU" sz="12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от 26.04.2018</a:t>
                      </a:r>
                      <a:endParaRPr lang="ru-RU" sz="1200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996832"/>
      </p:ext>
    </p:extLst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4481513" y="63817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kumimoji="0" lang="ru-RU" altLang="ru-RU" sz="18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3795" name="TextBox 1"/>
          <p:cNvSpPr txBox="1">
            <a:spLocks noChangeArrowheads="1"/>
          </p:cNvSpPr>
          <p:nvPr/>
        </p:nvSpPr>
        <p:spPr bwMode="auto">
          <a:xfrm>
            <a:off x="539552" y="885025"/>
            <a:ext cx="8064896" cy="4401205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1pPr>
            <a:lvl2pPr marL="742950" indent="-285750"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2pPr>
            <a:lvl3pPr marL="1143000" indent="-228600"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3pPr>
            <a:lvl4pPr marL="1600200" indent="-228600"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4pPr>
            <a:lvl5pPr marL="2057400" indent="-228600"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9pPr>
          </a:lstStyle>
          <a:p>
            <a:pPr marL="0" indent="0" algn="just"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Информацию принять к сведению.</a:t>
            </a:r>
          </a:p>
          <a:p>
            <a:pPr marL="0" indent="0" algn="just"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Составить план 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мероприятий, направленных на устранение замечаний и совершенствование подготовки выпускников, принять меры по улучшению показателей результатов ГИА (успеваемость, количество дипломов с отличием).</a:t>
            </a:r>
          </a:p>
          <a:p>
            <a:pPr marL="0" indent="0" algn="just"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Выпускающим 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кафедрам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обновить методические указания 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подготовке 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ВКР.</a:t>
            </a:r>
          </a:p>
          <a:p>
            <a:pPr marL="0" indent="0" algn="just">
              <a:defRPr/>
            </a:pPr>
            <a:endParaRPr lang="ru-RU" alt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860" y="274638"/>
            <a:ext cx="8712200" cy="41324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ПОСТАНОВЛЕНИЕ: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641116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136904" cy="554461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Tx/>
              <a:buChar char="•"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В соответствии с Порядком проведения государственной итоговой аттестации по образовательным программам высшего образования, программам бакалавриата, программам специалитета и программам магистратуры, утвержденным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РФ, в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2022-2023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учебном году:</a:t>
            </a:r>
          </a:p>
          <a:p>
            <a:pPr algn="just">
              <a:buFontTx/>
              <a:buChar char="•"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составлен график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ГИА на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2022/2023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учебный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год;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обновлены и актуализированы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 ГИА;</a:t>
            </a:r>
          </a:p>
          <a:p>
            <a:pPr algn="just">
              <a:buFontTx/>
              <a:buChar char="•"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3) в 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2022/2023 учебном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году  все председатели ГЭК были утверждены из числа ведущих специалистов - представителей работодателей г. Нерюнгри.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утверждены составы ГЭК и апелляционных комиссий;</a:t>
            </a:r>
          </a:p>
          <a:p>
            <a:pPr algn="just">
              <a:buFontTx/>
              <a:buChar char="•"/>
            </a:pPr>
            <a:r>
              <a:rPr lang="ru-RU" alt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тексты ВКР проверены на объем заимствования и размещены в ЭБС </a:t>
            </a:r>
            <a:r>
              <a:rPr lang="ru-RU" alt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СВФУ;</a:t>
            </a:r>
          </a:p>
          <a:p>
            <a:pPr algn="just">
              <a:buFontTx/>
              <a:buChar char="•"/>
            </a:pPr>
            <a:r>
              <a:rPr lang="ru-RU" alt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6) Дипломы о ВО и приложения к ним распечатаны, подписаны и выданы выпускникам.</a:t>
            </a:r>
            <a:endParaRPr lang="ru-RU" alt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•"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116327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6798734" cy="1988840"/>
          </a:xfrm>
        </p:spPr>
        <p:txBody>
          <a:bodyPr>
            <a:normAutofit/>
          </a:bodyPr>
          <a:lstStyle/>
          <a:p>
            <a:pPr algn="ctr"/>
            <a:r>
              <a:rPr lang="ru-RU" altLang="ru-RU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Контингент выпускников</a:t>
            </a:r>
            <a:br>
              <a:rPr lang="ru-RU" altLang="ru-RU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9743847"/>
              </p:ext>
            </p:extLst>
          </p:nvPr>
        </p:nvGraphicFramePr>
        <p:xfrm>
          <a:off x="539550" y="1052513"/>
          <a:ext cx="8064900" cy="5256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034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Форма обучения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Специалитет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Бакалавриат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Итого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очная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42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заочная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48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Итого: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90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138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3112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z="2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Результаты </a:t>
            </a:r>
            <a:r>
              <a:rPr lang="ru-RU" altLang="ru-RU" sz="22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ГИА 2023 </a:t>
            </a:r>
            <a:br>
              <a:rPr lang="ru-RU" altLang="ru-RU" sz="22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22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Очная </a:t>
            </a:r>
            <a:r>
              <a:rPr lang="ru-RU" altLang="ru-RU" sz="2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форма </a:t>
            </a:r>
            <a:r>
              <a:rPr lang="ru-RU" altLang="ru-RU" sz="22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обучения</a:t>
            </a:r>
            <a:br>
              <a:rPr lang="ru-RU" altLang="ru-RU" sz="22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2200" b="1" dirty="0" err="1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Специалитет</a:t>
            </a:r>
            <a: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5417622"/>
              </p:ext>
            </p:extLst>
          </p:nvPr>
        </p:nvGraphicFramePr>
        <p:xfrm>
          <a:off x="107950" y="1484784"/>
          <a:ext cx="8847138" cy="509563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154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9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0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1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5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68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95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95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3681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Код по ОКСО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Наименование специальности/направления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Кол-во выпускников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оценка "отлично"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оценка "хорошо"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оценка "удовлетворительно"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Успеваемость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Качество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21.05.04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«Горное дело», специализация </a:t>
                      </a:r>
                      <a:r>
                        <a:rPr lang="ru-RU" sz="1600" u="none" strike="noStrike" dirty="0" smtClean="0">
                          <a:effectLst/>
                        </a:rPr>
                        <a:t>«Открытые горные работы»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100%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  </a:t>
                      </a:r>
                    </a:p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100%</a:t>
                      </a:r>
                    </a:p>
                    <a:p>
                      <a:pPr algn="ctr" rtl="0" fontAlgn="ctr"/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21.05.04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effectLst/>
                        </a:rPr>
                        <a:t>«Горное дело», </a:t>
                      </a:r>
                      <a:r>
                        <a:rPr lang="ru-RU" sz="1600" u="none" strike="noStrike" dirty="0" smtClean="0">
                          <a:effectLst/>
                        </a:rPr>
                        <a:t>специализация</a:t>
                      </a:r>
                      <a:r>
                        <a:rPr lang="ru-RU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600" u="none" strike="noStrike" dirty="0" smtClean="0">
                          <a:effectLst/>
                        </a:rPr>
                        <a:t>«Маркшейдерское</a:t>
                      </a:r>
                      <a:r>
                        <a:rPr lang="ru-RU" sz="1600" u="none" strike="noStrike" baseline="0" dirty="0" smtClean="0">
                          <a:effectLst/>
                        </a:rPr>
                        <a:t> дело</a:t>
                      </a:r>
                      <a:r>
                        <a:rPr lang="ru-RU" sz="1600" u="none" strike="noStrike" dirty="0" smtClean="0">
                          <a:effectLst/>
                        </a:rPr>
                        <a:t>»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14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100%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64%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21.05.04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effectLst/>
                        </a:rPr>
                        <a:t>«Горное дело», </a:t>
                      </a:r>
                      <a:r>
                        <a:rPr lang="ru-RU" sz="1600" u="none" strike="noStrike" dirty="0" smtClean="0">
                          <a:effectLst/>
                        </a:rPr>
                        <a:t>специализация</a:t>
                      </a:r>
                      <a:r>
                        <a:rPr lang="ru-RU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600" u="none" strike="noStrike" dirty="0" smtClean="0">
                          <a:effectLst/>
                        </a:rPr>
                        <a:t>«Электрификация и автоматизация</a:t>
                      </a:r>
                      <a:r>
                        <a:rPr lang="ru-RU" sz="1600" u="none" strike="noStrike" baseline="0" dirty="0" smtClean="0">
                          <a:effectLst/>
                        </a:rPr>
                        <a:t> горного производства</a:t>
                      </a:r>
                      <a:r>
                        <a:rPr lang="ru-RU" sz="1600" u="none" strike="noStrike" dirty="0" smtClean="0">
                          <a:effectLst/>
                        </a:rPr>
                        <a:t>»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100%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80%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extLst>
                  <a:ext uri="{0D108BD9-81ED-4DB2-BD59-A6C34878D82A}">
                    <a16:rowId xmlns:a16="http://schemas.microsoft.com/office/drawing/2014/main" val="1782738397"/>
                  </a:ext>
                </a:extLst>
              </a:tr>
              <a:tr h="649776">
                <a:tc gridSpan="2">
                  <a:txBody>
                    <a:bodyPr/>
                    <a:lstStyle/>
                    <a:p>
                      <a:pPr algn="ctr" rtl="0" fontAlgn="b"/>
                      <a:endParaRPr lang="ru-RU" sz="1600" u="none" strike="noStrike" dirty="0" smtClean="0">
                        <a:effectLst/>
                      </a:endParaRPr>
                    </a:p>
                    <a:p>
                      <a:pPr algn="ctr" rtl="0" fontAlgn="b"/>
                      <a:r>
                        <a:rPr lang="ru-RU" sz="1600" u="none" strike="noStrike" dirty="0" smtClean="0">
                          <a:effectLst/>
                        </a:rPr>
                        <a:t>ИТОГО</a:t>
                      </a:r>
                      <a:r>
                        <a:rPr lang="ru-RU" sz="1600" u="none" strike="noStrike" dirty="0">
                          <a:effectLst/>
                        </a:rPr>
                        <a:t>: 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21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r>
                        <a:rPr lang="ru-RU" sz="1600" u="none" strike="noStrike" dirty="0" smtClean="0">
                          <a:effectLst/>
                        </a:rPr>
                        <a:t>6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9</a:t>
                      </a:r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6</a:t>
                      </a:r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100%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81%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052736"/>
          </a:xfrm>
        </p:spPr>
        <p:txBody>
          <a:bodyPr>
            <a:noAutofit/>
          </a:bodyPr>
          <a:lstStyle/>
          <a:p>
            <a:pPr algn="ctr"/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Результаты ГИА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Очная форма обучения</a:t>
            </a:r>
            <a:b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Бакалавриат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7029214"/>
              </p:ext>
            </p:extLst>
          </p:nvPr>
        </p:nvGraphicFramePr>
        <p:xfrm>
          <a:off x="539553" y="1124745"/>
          <a:ext cx="8568951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7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2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68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68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64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36815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Код ОКСО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Наименование специальности/направления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Кол-во выпускников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оценка "отлично"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оценка "хорошо"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оценка "удовлетворительно"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Успеваемость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Качество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319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45.03.01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«Филология», профиль</a:t>
                      </a:r>
                      <a:r>
                        <a:rPr lang="ru-RU" sz="1400" baseline="0" dirty="0" smtClean="0"/>
                        <a:t> «Отечественная филология (русский язык  и литература)»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108474"/>
                  </a:ext>
                </a:extLst>
              </a:tr>
              <a:tr h="91319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45.03.01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«Филология», профиль «</a:t>
                      </a:r>
                      <a:r>
                        <a:rPr lang="ru-RU" sz="1400" baseline="0" dirty="0" smtClean="0"/>
                        <a:t>Зарубежная филология (английский язык  и литература)»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9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</a:t>
                      </a:r>
                      <a:r>
                        <a:rPr lang="ru-RU" sz="1400" dirty="0" smtClean="0"/>
                        <a:t>.03.0</a:t>
                      </a:r>
                      <a:r>
                        <a:rPr lang="en-US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«Прикладная математика и информатика»,</a:t>
                      </a:r>
                      <a:r>
                        <a:rPr lang="ru-RU" sz="1400" baseline="0" dirty="0" smtClean="0"/>
                        <a:t> профиль «</a:t>
                      </a:r>
                      <a:r>
                        <a:rPr lang="ru-RU" sz="1400" dirty="0" smtClean="0"/>
                        <a:t>Системное программирование компьютерные технологии»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42134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32656"/>
            <a:ext cx="6589199" cy="1280890"/>
          </a:xfrm>
        </p:spPr>
        <p:txBody>
          <a:bodyPr>
            <a:noAutofit/>
          </a:bodyPr>
          <a:lstStyle/>
          <a:p>
            <a:pPr algn="ctr"/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Результаты ГИА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Очная форма обучения</a:t>
            </a:r>
            <a:b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Бакалавриат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239037"/>
              </p:ext>
            </p:extLst>
          </p:nvPr>
        </p:nvGraphicFramePr>
        <p:xfrm>
          <a:off x="539551" y="1772816"/>
          <a:ext cx="8568953" cy="4708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1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5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04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54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03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77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77019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ОКСО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специальности/направления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выпускников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"отлично"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"хорошо"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"удовлетворительно"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017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13.03.02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«Электроэнергетика и электротехника», профиль</a:t>
                      </a:r>
                      <a:r>
                        <a:rPr lang="ru-RU" sz="1400" baseline="0" dirty="0" smtClean="0"/>
                        <a:t> «</a:t>
                      </a:r>
                      <a:r>
                        <a:rPr lang="ru-RU" sz="1400" dirty="0" smtClean="0"/>
                        <a:t>Электрооборудование</a:t>
                      </a:r>
                      <a:r>
                        <a:rPr lang="ru-RU" sz="1400" baseline="0" dirty="0" smtClean="0"/>
                        <a:t> и электрохозяйство предприятий, организаций, учреждений»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00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08.03.01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«Строительство», профиль</a:t>
                      </a:r>
                      <a:r>
                        <a:rPr lang="ru-RU" sz="1400" baseline="0" dirty="0" smtClean="0"/>
                        <a:t> «</a:t>
                      </a:r>
                      <a:r>
                        <a:rPr lang="ru-RU" sz="1400" dirty="0" smtClean="0"/>
                        <a:t>Промышленное</a:t>
                      </a:r>
                      <a:r>
                        <a:rPr lang="ru-RU" sz="1400" baseline="0" dirty="0" smtClean="0"/>
                        <a:t> и гражданское строительство»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0063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ИТОГО: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62540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481513" y="63817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kumimoji="0" lang="ru-RU" altLang="ru-RU" sz="18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809625" y="333375"/>
            <a:ext cx="7343775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kumimoji="0"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alt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ГИА</a:t>
            </a:r>
          </a:p>
          <a:p>
            <a:pPr eaLnBrk="1" hangingPunct="1"/>
            <a:r>
              <a:rPr kumimoji="0"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Очная </a:t>
            </a:r>
            <a:r>
              <a:rPr kumimoji="0"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kumimoji="0"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обучения 2023</a:t>
            </a:r>
            <a:endParaRPr kumimoji="0" lang="ru-RU" alt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kumimoji="0" lang="ru-RU" alt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792989644"/>
              </p:ext>
            </p:extLst>
          </p:nvPr>
        </p:nvGraphicFramePr>
        <p:xfrm>
          <a:off x="107504" y="1556792"/>
          <a:ext cx="885698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6815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Результаты ГИА </a:t>
            </a:r>
            <a:r>
              <a:rPr lang="ru-RU" alt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Заочная </a:t>
            </a: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форма обучения</a:t>
            </a:r>
            <a:b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Специалитет</a:t>
            </a: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5492443"/>
              </p:ext>
            </p:extLst>
          </p:nvPr>
        </p:nvGraphicFramePr>
        <p:xfrm>
          <a:off x="539552" y="1628800"/>
          <a:ext cx="8064897" cy="453650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022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3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6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82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34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79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23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23579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Код по ОКСО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Наименование специальности/направления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Кол-во выпускников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оценка "отлично"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оценка "хорошо"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оценка "удовлетворительно"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Успеваемость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Качество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052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21.05.04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«Горное дело», специализация «Подземная разработка пластовых месторождений»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100%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100%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411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21.05.04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«Горное дело», специализация «Открытые горные работы»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100%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100%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effectLst/>
                        </a:rPr>
                        <a:t>ИТОГО: 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7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3</a:t>
                      </a:r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4</a:t>
                      </a:r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1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100%</a:t>
                      </a:r>
                      <a:endParaRPr lang="ru-RU" sz="1600" b="1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100%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287016"/>
          </a:xfrm>
        </p:spPr>
        <p:txBody>
          <a:bodyPr>
            <a:noAutofit/>
          </a:bodyPr>
          <a:lstStyle/>
          <a:p>
            <a:pPr algn="ctr"/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Результаты ГИА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Заочная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обучения </a:t>
            </a:r>
            <a:b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Бакалавриат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3253117"/>
              </p:ext>
            </p:extLst>
          </p:nvPr>
        </p:nvGraphicFramePr>
        <p:xfrm>
          <a:off x="611561" y="1268761"/>
          <a:ext cx="8424935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3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405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Код ОКСО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Наименование специальности/направления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Кол-во выпускников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оценка "отлично"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оценка "хорошо"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оценка "удовлетворительно"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Успеваемость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Качество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798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38.03.01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«Экономика», профиль «Бухгалтерский учет, анализ и аудит</a:t>
                      </a:r>
                      <a:r>
                        <a:rPr lang="ru-RU" sz="1400" baseline="0" dirty="0" smtClean="0"/>
                        <a:t>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</a:p>
                    <a:p>
                      <a:pPr algn="ctr"/>
                      <a:endParaRPr lang="ru-RU" sz="1400" dirty="0" smtClean="0"/>
                    </a:p>
                    <a:p>
                      <a:pPr algn="ctr"/>
                      <a:endParaRPr lang="ru-RU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523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08.03.01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«Строительство»,</a:t>
                      </a:r>
                      <a:r>
                        <a:rPr lang="ru-RU" sz="1400" baseline="0" dirty="0" smtClean="0"/>
                        <a:t> профиль </a:t>
                      </a:r>
                    </a:p>
                    <a:p>
                      <a:r>
                        <a:rPr lang="ru-RU" sz="1400" baseline="0" dirty="0" smtClean="0"/>
                        <a:t>«</a:t>
                      </a:r>
                      <a:r>
                        <a:rPr lang="ru-RU" sz="1400" dirty="0" smtClean="0"/>
                        <a:t>Промышленное и гражданское строительство»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</a:p>
                    <a:p>
                      <a:pPr algn="ctr"/>
                      <a:endParaRPr lang="ru-RU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70880"/>
                  </a:ext>
                </a:extLst>
              </a:tr>
              <a:tr h="114523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44.03.02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«Психолого-педагогическое образование»,</a:t>
                      </a:r>
                      <a:r>
                        <a:rPr lang="ru-RU" sz="1400" baseline="0" dirty="0" smtClean="0"/>
                        <a:t> профиль </a:t>
                      </a:r>
                      <a:r>
                        <a:rPr lang="ru-RU" sz="1400" dirty="0" smtClean="0"/>
                        <a:t>«Общая и специальная психология и педагогика в образовании»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458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92567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_pptselling_tp01017848">
  <a:themeElements>
    <a:clrScheme name="ms_pptselling_tp01017848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ms_pptselling_tp01017848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13716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13716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ms_pptselling_tp01017848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selling_tp01017848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selling_tp0101784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selling_tp01017848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selling_tp01017848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selling_tp01017848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selling_tp01017848 7">
        <a:dk1>
          <a:srgbClr val="000000"/>
        </a:dk1>
        <a:lt1>
          <a:srgbClr val="FFFFFF"/>
        </a:lt1>
        <a:dk2>
          <a:srgbClr val="0033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selling_tp01017848 8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selling_tp01017848 9">
        <a:dk1>
          <a:srgbClr val="808080"/>
        </a:dk1>
        <a:lt1>
          <a:srgbClr val="0000CC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0000AE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8705</TotalTime>
  <Words>1289</Words>
  <Application>Microsoft Office PowerPoint</Application>
  <PresentationFormat>Экран (4:3)</PresentationFormat>
  <Paragraphs>544</Paragraphs>
  <Slides>16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Arial Black</vt:lpstr>
      <vt:lpstr>Calibri</vt:lpstr>
      <vt:lpstr>Garamond</vt:lpstr>
      <vt:lpstr>Times New Roman</vt:lpstr>
      <vt:lpstr>Trebuchet MS</vt:lpstr>
      <vt:lpstr>Wingdings 3</vt:lpstr>
      <vt:lpstr>ms_pptselling_tp01017848</vt:lpstr>
      <vt:lpstr>Аспект</vt:lpstr>
      <vt:lpstr>  Итоги  государственной итоговой аттестации 2022/2023 учебный год  </vt:lpstr>
      <vt:lpstr>Презентация PowerPoint</vt:lpstr>
      <vt:lpstr>Контингент выпускников </vt:lpstr>
      <vt:lpstr>Результаты ГИА 2023  Очная форма обучения Специалитет </vt:lpstr>
      <vt:lpstr>Результаты ГИА 2023  Очная форма обучения Бакалавриат</vt:lpstr>
      <vt:lpstr>Результаты ГИА 2023  Очная форма обучения Бакалавриат</vt:lpstr>
      <vt:lpstr>Презентация PowerPoint</vt:lpstr>
      <vt:lpstr>Результаты ГИА 2023  Заочная форма обучения Специалитет </vt:lpstr>
      <vt:lpstr>Результаты ГИА 2023  Заочная форма обучения  Бакалавриат</vt:lpstr>
      <vt:lpstr>Результаты ГИА 2023  Заочная форма обучения  Бакалавриат</vt:lpstr>
      <vt:lpstr>Презентация PowerPoint</vt:lpstr>
      <vt:lpstr>Данные о выданных дипломах с отличием</vt:lpstr>
      <vt:lpstr>Данные о выданных дипломах с отличием</vt:lpstr>
      <vt:lpstr>Презентация PowerPoint</vt:lpstr>
      <vt:lpstr>Презентация PowerPoint</vt:lpstr>
      <vt:lpstr>ПОСТАНОВЛЕНИЕ: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ПРОВЕДЕНИЯ           ГОСУДАРСТВЕННЫХ МЕЖДИСЦИПЛИНАРНЫХ ЭКЗАМЕНОВ  В 2010/2011 УЧ.ГОДУ</dc:title>
  <dc:creator>11</dc:creator>
  <cp:lastModifiedBy>Ольга Евгеньевна Таркова</cp:lastModifiedBy>
  <cp:revision>470</cp:revision>
  <cp:lastPrinted>2022-09-12T03:48:14Z</cp:lastPrinted>
  <dcterms:created xsi:type="dcterms:W3CDTF">2011-04-28T00:43:38Z</dcterms:created>
  <dcterms:modified xsi:type="dcterms:W3CDTF">2023-10-02T02:17:37Z</dcterms:modified>
</cp:coreProperties>
</file>