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359D1-644B-400D-915E-DDAA82D04B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00255E8-EAA6-4081-B2CC-08B4B2A7AD4B}">
      <dgm:prSet phldrT="[Текст]" phldr="0"/>
      <dgm:spPr/>
      <dgm:t>
        <a:bodyPr/>
        <a:lstStyle/>
        <a:p>
          <a:r>
            <a:rPr lang="ru-RU" dirty="0"/>
            <a:t>5. Защита ВКР</a:t>
          </a:r>
        </a:p>
      </dgm:t>
    </dgm:pt>
    <dgm:pt modelId="{3F710004-F71B-494E-9C9B-38D8F658DCB8}" type="sibTrans" cxnId="{F23E79DD-8724-40EF-A159-98C0E1C19587}">
      <dgm:prSet/>
      <dgm:spPr/>
      <dgm:t>
        <a:bodyPr/>
        <a:lstStyle/>
        <a:p>
          <a:endParaRPr lang="ru-RU"/>
        </a:p>
      </dgm:t>
    </dgm:pt>
    <dgm:pt modelId="{5A86398E-826D-4E3A-BF53-8CF6D45BA961}" type="parTrans" cxnId="{F23E79DD-8724-40EF-A159-98C0E1C19587}">
      <dgm:prSet/>
      <dgm:spPr/>
      <dgm:t>
        <a:bodyPr/>
        <a:lstStyle/>
        <a:p>
          <a:endParaRPr lang="ru-RU"/>
        </a:p>
      </dgm:t>
    </dgm:pt>
    <dgm:pt modelId="{6F4AF556-2587-4EE3-B8A5-24B8E44CE2A2}">
      <dgm:prSet/>
      <dgm:spPr/>
      <dgm:t>
        <a:bodyPr/>
        <a:lstStyle/>
        <a:p>
          <a:r>
            <a:rPr lang="ru-RU" dirty="0"/>
            <a:t>2. Написание ВКР</a:t>
          </a:r>
        </a:p>
      </dgm:t>
    </dgm:pt>
    <dgm:pt modelId="{578CF19E-52A6-41DD-B692-6D88B2EBCAC0}" type="parTrans" cxnId="{392D220D-706F-4B32-8C64-BA651C1FEE80}">
      <dgm:prSet/>
      <dgm:spPr/>
      <dgm:t>
        <a:bodyPr/>
        <a:lstStyle/>
        <a:p>
          <a:endParaRPr lang="ru-RU"/>
        </a:p>
      </dgm:t>
    </dgm:pt>
    <dgm:pt modelId="{E421F36C-9645-4DE7-AFFC-CBC4F752E8B6}" type="sibTrans" cxnId="{392D220D-706F-4B32-8C64-BA651C1FEE80}">
      <dgm:prSet/>
      <dgm:spPr/>
      <dgm:t>
        <a:bodyPr/>
        <a:lstStyle/>
        <a:p>
          <a:endParaRPr lang="ru-RU"/>
        </a:p>
      </dgm:t>
    </dgm:pt>
    <dgm:pt modelId="{88193278-3B09-484D-8927-25782D6C3EE2}">
      <dgm:prSet/>
      <dgm:spPr/>
      <dgm:t>
        <a:bodyPr/>
        <a:lstStyle/>
        <a:p>
          <a:r>
            <a:rPr lang="ru-RU" dirty="0"/>
            <a:t>1. Выбор темы и научного руководителя ВКР</a:t>
          </a:r>
        </a:p>
      </dgm:t>
    </dgm:pt>
    <dgm:pt modelId="{6DB0A80B-27FE-4951-835B-25685CEF4EB2}" type="parTrans" cxnId="{D309AC4A-2E59-4601-9658-03EC43928901}">
      <dgm:prSet/>
      <dgm:spPr/>
      <dgm:t>
        <a:bodyPr/>
        <a:lstStyle/>
        <a:p>
          <a:endParaRPr lang="ru-RU"/>
        </a:p>
      </dgm:t>
    </dgm:pt>
    <dgm:pt modelId="{0A525071-BFB8-4BDA-979F-8D22635447A9}" type="sibTrans" cxnId="{D309AC4A-2E59-4601-9658-03EC43928901}">
      <dgm:prSet/>
      <dgm:spPr/>
      <dgm:t>
        <a:bodyPr/>
        <a:lstStyle/>
        <a:p>
          <a:endParaRPr lang="ru-RU"/>
        </a:p>
      </dgm:t>
    </dgm:pt>
    <dgm:pt modelId="{376E0E75-6DF9-423F-B9B8-19C92A9418CE}">
      <dgm:prSet/>
      <dgm:spPr/>
      <dgm:t>
        <a:bodyPr/>
        <a:lstStyle/>
        <a:p>
          <a:r>
            <a:rPr lang="ru-RU" dirty="0"/>
            <a:t>4. Предзащита ВКР</a:t>
          </a:r>
        </a:p>
      </dgm:t>
    </dgm:pt>
    <dgm:pt modelId="{59EDFDFF-39CE-4DBC-B132-920478AD63E7}" type="parTrans" cxnId="{DF9E7FBF-D8BE-4A57-A2CF-C18A84A023E3}">
      <dgm:prSet/>
      <dgm:spPr/>
      <dgm:t>
        <a:bodyPr/>
        <a:lstStyle/>
        <a:p>
          <a:endParaRPr lang="ru-RU"/>
        </a:p>
      </dgm:t>
    </dgm:pt>
    <dgm:pt modelId="{7686F4F8-4091-4B52-B538-DBD104644001}" type="sibTrans" cxnId="{DF9E7FBF-D8BE-4A57-A2CF-C18A84A023E3}">
      <dgm:prSet/>
      <dgm:spPr/>
      <dgm:t>
        <a:bodyPr/>
        <a:lstStyle/>
        <a:p>
          <a:endParaRPr lang="ru-RU"/>
        </a:p>
      </dgm:t>
    </dgm:pt>
    <dgm:pt modelId="{CB45A377-454E-48F7-BD6B-4569F6F2A323}">
      <dgm:prSet/>
      <dgm:spPr/>
      <dgm:t>
        <a:bodyPr/>
        <a:lstStyle/>
        <a:p>
          <a:r>
            <a:rPr lang="ru-RU"/>
            <a:t>3. Проверка ВКР в системе «Антиплагиат»</a:t>
          </a:r>
        </a:p>
      </dgm:t>
    </dgm:pt>
    <dgm:pt modelId="{4335A715-99C3-4736-A077-1775546A739B}" type="parTrans" cxnId="{DBC97482-FE49-4069-8ABB-F2C4A1D408B8}">
      <dgm:prSet/>
      <dgm:spPr/>
      <dgm:t>
        <a:bodyPr/>
        <a:lstStyle/>
        <a:p>
          <a:endParaRPr lang="ru-RU"/>
        </a:p>
      </dgm:t>
    </dgm:pt>
    <dgm:pt modelId="{FA6B970B-3784-4AEE-A98A-7C064651F07D}" type="sibTrans" cxnId="{DBC97482-FE49-4069-8ABB-F2C4A1D408B8}">
      <dgm:prSet/>
      <dgm:spPr/>
      <dgm:t>
        <a:bodyPr/>
        <a:lstStyle/>
        <a:p>
          <a:endParaRPr lang="ru-RU"/>
        </a:p>
      </dgm:t>
    </dgm:pt>
    <dgm:pt modelId="{96174A19-F060-404C-8FA9-4ADCD6706D1A}">
      <dgm:prSet/>
      <dgm:spPr/>
      <dgm:t>
        <a:bodyPr/>
        <a:lstStyle/>
        <a:p>
          <a:endParaRPr lang="ru-RU"/>
        </a:p>
      </dgm:t>
    </dgm:pt>
    <dgm:pt modelId="{66868DF1-ABC6-469C-A7B1-7088320C4DD5}" type="parTrans" cxnId="{738907C9-A897-4C69-9B52-395D46C333A7}">
      <dgm:prSet/>
      <dgm:spPr/>
      <dgm:t>
        <a:bodyPr/>
        <a:lstStyle/>
        <a:p>
          <a:endParaRPr lang="ru-RU"/>
        </a:p>
      </dgm:t>
    </dgm:pt>
    <dgm:pt modelId="{3D989360-0234-44C3-8999-82BC8FD8BB4B}" type="sibTrans" cxnId="{738907C9-A897-4C69-9B52-395D46C333A7}">
      <dgm:prSet/>
      <dgm:spPr/>
      <dgm:t>
        <a:bodyPr/>
        <a:lstStyle/>
        <a:p>
          <a:endParaRPr lang="ru-RU"/>
        </a:p>
      </dgm:t>
    </dgm:pt>
    <dgm:pt modelId="{C8472940-D226-4E3D-8F48-CAFACB20DFCE}">
      <dgm:prSet/>
      <dgm:spPr/>
      <dgm:t>
        <a:bodyPr/>
        <a:lstStyle/>
        <a:p>
          <a:r>
            <a:rPr lang="ru-RU" dirty="0"/>
            <a:t>7. Получение диплома</a:t>
          </a:r>
        </a:p>
      </dgm:t>
    </dgm:pt>
    <dgm:pt modelId="{C3544200-2917-4553-BF15-DFECD85060D4}" type="parTrans" cxnId="{70B91B7D-6EBD-4C2C-8B02-A195DEF92F76}">
      <dgm:prSet/>
      <dgm:spPr/>
      <dgm:t>
        <a:bodyPr/>
        <a:lstStyle/>
        <a:p>
          <a:endParaRPr lang="ru-RU"/>
        </a:p>
      </dgm:t>
    </dgm:pt>
    <dgm:pt modelId="{75261145-224A-4339-B51A-68E762D6DA42}" type="sibTrans" cxnId="{70B91B7D-6EBD-4C2C-8B02-A195DEF92F76}">
      <dgm:prSet/>
      <dgm:spPr/>
      <dgm:t>
        <a:bodyPr/>
        <a:lstStyle/>
        <a:p>
          <a:endParaRPr lang="ru-RU"/>
        </a:p>
      </dgm:t>
    </dgm:pt>
    <dgm:pt modelId="{ABDFAB02-85CE-4518-9431-4FCAE277D565}">
      <dgm:prSet/>
      <dgm:spPr/>
      <dgm:t>
        <a:bodyPr/>
        <a:lstStyle/>
        <a:p>
          <a:r>
            <a:rPr lang="ru-RU" dirty="0"/>
            <a:t>6. Подписание обходного листа</a:t>
          </a:r>
        </a:p>
      </dgm:t>
    </dgm:pt>
    <dgm:pt modelId="{B1C7AD86-73E2-4185-9706-5A45E901148A}" type="parTrans" cxnId="{15A2097D-6423-4DBB-8EE2-CD1C9213CC49}">
      <dgm:prSet/>
      <dgm:spPr/>
      <dgm:t>
        <a:bodyPr/>
        <a:lstStyle/>
        <a:p>
          <a:endParaRPr lang="ru-RU"/>
        </a:p>
      </dgm:t>
    </dgm:pt>
    <dgm:pt modelId="{3760D553-3C0B-4341-B6E7-47BA7AAC1C69}" type="sibTrans" cxnId="{15A2097D-6423-4DBB-8EE2-CD1C9213CC49}">
      <dgm:prSet/>
      <dgm:spPr/>
      <dgm:t>
        <a:bodyPr/>
        <a:lstStyle/>
        <a:p>
          <a:endParaRPr lang="ru-RU"/>
        </a:p>
      </dgm:t>
    </dgm:pt>
    <dgm:pt modelId="{4EC670BD-AA92-4813-B9B5-FADF66D02816}" type="pres">
      <dgm:prSet presAssocID="{6A7359D1-644B-400D-915E-DDAA82D04B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ABEEF3C-DB97-4C95-9983-D97F305EA85A}" type="pres">
      <dgm:prSet presAssocID="{6A7359D1-644B-400D-915E-DDAA82D04BF1}" presName="Name1" presStyleCnt="0"/>
      <dgm:spPr/>
    </dgm:pt>
    <dgm:pt modelId="{439AAD4B-76E7-4E4C-A14D-EF2F6A8A2134}" type="pres">
      <dgm:prSet presAssocID="{6A7359D1-644B-400D-915E-DDAA82D04BF1}" presName="cycle" presStyleCnt="0"/>
      <dgm:spPr/>
    </dgm:pt>
    <dgm:pt modelId="{0AEEAA1D-919B-489B-8133-C4ED1C1C091E}" type="pres">
      <dgm:prSet presAssocID="{6A7359D1-644B-400D-915E-DDAA82D04BF1}" presName="srcNode" presStyleLbl="node1" presStyleIdx="0" presStyleCnt="7"/>
      <dgm:spPr/>
    </dgm:pt>
    <dgm:pt modelId="{527E57ED-12C9-43EE-8BFD-7FBFB216BA06}" type="pres">
      <dgm:prSet presAssocID="{6A7359D1-644B-400D-915E-DDAA82D04BF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326F34-412E-4446-938E-FF48E7802932}" type="pres">
      <dgm:prSet presAssocID="{6A7359D1-644B-400D-915E-DDAA82D04BF1}" presName="extraNode" presStyleLbl="node1" presStyleIdx="0" presStyleCnt="7"/>
      <dgm:spPr/>
    </dgm:pt>
    <dgm:pt modelId="{9D20EAED-F939-4FFE-AAC9-7DEBC1481A8D}" type="pres">
      <dgm:prSet presAssocID="{6A7359D1-644B-400D-915E-DDAA82D04BF1}" presName="dstNode" presStyleLbl="node1" presStyleIdx="0" presStyleCnt="7"/>
      <dgm:spPr/>
    </dgm:pt>
    <dgm:pt modelId="{B74C3C2B-E9C9-431A-AA14-44C5CC18D9B3}" type="pres">
      <dgm:prSet presAssocID="{88193278-3B09-484D-8927-25782D6C3EE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8E2EA-29B0-4B97-AB6F-6C023A92459E}" type="pres">
      <dgm:prSet presAssocID="{88193278-3B09-484D-8927-25782D6C3EE2}" presName="accent_1" presStyleCnt="0"/>
      <dgm:spPr/>
    </dgm:pt>
    <dgm:pt modelId="{8F0F3332-D8E9-4DD9-81E7-67DB16DF75EA}" type="pres">
      <dgm:prSet presAssocID="{88193278-3B09-484D-8927-25782D6C3EE2}" presName="accentRepeatNode" presStyleLbl="solidFgAcc1" presStyleIdx="0" presStyleCnt="7"/>
      <dgm:spPr/>
    </dgm:pt>
    <dgm:pt modelId="{0F258801-3DEF-405B-BE6C-24BA1A72BAD2}" type="pres">
      <dgm:prSet presAssocID="{6F4AF556-2587-4EE3-B8A5-24B8E44CE2A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DF9BE-13AD-4E79-914F-15F26AC38CDB}" type="pres">
      <dgm:prSet presAssocID="{6F4AF556-2587-4EE3-B8A5-24B8E44CE2A2}" presName="accent_2" presStyleCnt="0"/>
      <dgm:spPr/>
    </dgm:pt>
    <dgm:pt modelId="{50945DF8-31AE-4D18-ADC7-E14C4319FCAC}" type="pres">
      <dgm:prSet presAssocID="{6F4AF556-2587-4EE3-B8A5-24B8E44CE2A2}" presName="accentRepeatNode" presStyleLbl="solidFgAcc1" presStyleIdx="1" presStyleCnt="7"/>
      <dgm:spPr/>
    </dgm:pt>
    <dgm:pt modelId="{0DEDD32F-FA90-4D97-9A50-4489A1B9CF6F}" type="pres">
      <dgm:prSet presAssocID="{CB45A377-454E-48F7-BD6B-4569F6F2A32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D96C9-5416-46E2-84D1-1685B85CEA43}" type="pres">
      <dgm:prSet presAssocID="{CB45A377-454E-48F7-BD6B-4569F6F2A323}" presName="accent_3" presStyleCnt="0"/>
      <dgm:spPr/>
    </dgm:pt>
    <dgm:pt modelId="{117A867C-C0FA-4851-A46B-2D117253FA4E}" type="pres">
      <dgm:prSet presAssocID="{CB45A377-454E-48F7-BD6B-4569F6F2A323}" presName="accentRepeatNode" presStyleLbl="solidFgAcc1" presStyleIdx="2" presStyleCnt="7"/>
      <dgm:spPr/>
    </dgm:pt>
    <dgm:pt modelId="{AC3F43D0-17DA-4172-A81C-49920760DE98}" type="pres">
      <dgm:prSet presAssocID="{376E0E75-6DF9-423F-B9B8-19C92A9418C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BFBBA-8BE3-4A8B-8D8B-397A8A6491C4}" type="pres">
      <dgm:prSet presAssocID="{376E0E75-6DF9-423F-B9B8-19C92A9418CE}" presName="accent_4" presStyleCnt="0"/>
      <dgm:spPr/>
    </dgm:pt>
    <dgm:pt modelId="{4376648E-E6DA-453A-9C6F-71E8FF76E51E}" type="pres">
      <dgm:prSet presAssocID="{376E0E75-6DF9-423F-B9B8-19C92A9418CE}" presName="accentRepeatNode" presStyleLbl="solidFgAcc1" presStyleIdx="3" presStyleCnt="7"/>
      <dgm:spPr/>
    </dgm:pt>
    <dgm:pt modelId="{2CB7941C-397A-4439-9E47-EA3A8641F791}" type="pres">
      <dgm:prSet presAssocID="{800255E8-EAA6-4081-B2CC-08B4B2A7AD4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DEF8A-24B5-46AC-9F83-27359772F29A}" type="pres">
      <dgm:prSet presAssocID="{800255E8-EAA6-4081-B2CC-08B4B2A7AD4B}" presName="accent_5" presStyleCnt="0"/>
      <dgm:spPr/>
    </dgm:pt>
    <dgm:pt modelId="{A86BA124-B81A-4621-9E59-044000E0BA13}" type="pres">
      <dgm:prSet presAssocID="{800255E8-EAA6-4081-B2CC-08B4B2A7AD4B}" presName="accentRepeatNode" presStyleLbl="solidFgAcc1" presStyleIdx="4" presStyleCnt="7"/>
      <dgm:spPr/>
    </dgm:pt>
    <dgm:pt modelId="{B8FEAE34-87DA-463C-A385-2E0BDEB3A472}" type="pres">
      <dgm:prSet presAssocID="{ABDFAB02-85CE-4518-9431-4FCAE277D56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E266D-F59C-4281-A419-D3FEACBB6C67}" type="pres">
      <dgm:prSet presAssocID="{ABDFAB02-85CE-4518-9431-4FCAE277D565}" presName="accent_6" presStyleCnt="0"/>
      <dgm:spPr/>
    </dgm:pt>
    <dgm:pt modelId="{0E997CF5-ACF7-4F02-934F-FE0CC0109DEA}" type="pres">
      <dgm:prSet presAssocID="{ABDFAB02-85CE-4518-9431-4FCAE277D565}" presName="accentRepeatNode" presStyleLbl="solidFgAcc1" presStyleIdx="5" presStyleCnt="7"/>
      <dgm:spPr/>
    </dgm:pt>
    <dgm:pt modelId="{73EF87F6-C7E5-4604-A623-3756F05F44E7}" type="pres">
      <dgm:prSet presAssocID="{C8472940-D226-4E3D-8F48-CAFACB20DF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E2BA2-FD62-44D1-9DC9-D82771B2419C}" type="pres">
      <dgm:prSet presAssocID="{C8472940-D226-4E3D-8F48-CAFACB20DFCE}" presName="accent_7" presStyleCnt="0"/>
      <dgm:spPr/>
    </dgm:pt>
    <dgm:pt modelId="{EFF07E7D-3419-4910-B2BF-1C00E9F22B7A}" type="pres">
      <dgm:prSet presAssocID="{C8472940-D226-4E3D-8F48-CAFACB20DFCE}" presName="accentRepeatNode" presStyleLbl="solidFgAcc1" presStyleIdx="6" presStyleCnt="7"/>
      <dgm:spPr/>
    </dgm:pt>
  </dgm:ptLst>
  <dgm:cxnLst>
    <dgm:cxn modelId="{0F647BDF-3AA8-4719-B4F0-98A5578A30D9}" type="presOf" srcId="{ABDFAB02-85CE-4518-9431-4FCAE277D565}" destId="{B8FEAE34-87DA-463C-A385-2E0BDEB3A472}" srcOrd="0" destOrd="0" presId="urn:microsoft.com/office/officeart/2008/layout/VerticalCurvedList"/>
    <dgm:cxn modelId="{9707C3F3-883C-4699-B257-1A3C81ED8F4E}" type="presOf" srcId="{CB45A377-454E-48F7-BD6B-4569F6F2A323}" destId="{0DEDD32F-FA90-4D97-9A50-4489A1B9CF6F}" srcOrd="0" destOrd="0" presId="urn:microsoft.com/office/officeart/2008/layout/VerticalCurvedList"/>
    <dgm:cxn modelId="{15A2097D-6423-4DBB-8EE2-CD1C9213CC49}" srcId="{6A7359D1-644B-400D-915E-DDAA82D04BF1}" destId="{ABDFAB02-85CE-4518-9431-4FCAE277D565}" srcOrd="5" destOrd="0" parTransId="{B1C7AD86-73E2-4185-9706-5A45E901148A}" sibTransId="{3760D553-3C0B-4341-B6E7-47BA7AAC1C69}"/>
    <dgm:cxn modelId="{392D220D-706F-4B32-8C64-BA651C1FEE80}" srcId="{6A7359D1-644B-400D-915E-DDAA82D04BF1}" destId="{6F4AF556-2587-4EE3-B8A5-24B8E44CE2A2}" srcOrd="1" destOrd="0" parTransId="{578CF19E-52A6-41DD-B692-6D88B2EBCAC0}" sibTransId="{E421F36C-9645-4DE7-AFFC-CBC4F752E8B6}"/>
    <dgm:cxn modelId="{B8346B4B-E585-42B6-9ACD-DA9E00EEE20F}" type="presOf" srcId="{88193278-3B09-484D-8927-25782D6C3EE2}" destId="{B74C3C2B-E9C9-431A-AA14-44C5CC18D9B3}" srcOrd="0" destOrd="0" presId="urn:microsoft.com/office/officeart/2008/layout/VerticalCurvedList"/>
    <dgm:cxn modelId="{70B91B7D-6EBD-4C2C-8B02-A195DEF92F76}" srcId="{6A7359D1-644B-400D-915E-DDAA82D04BF1}" destId="{C8472940-D226-4E3D-8F48-CAFACB20DFCE}" srcOrd="6" destOrd="0" parTransId="{C3544200-2917-4553-BF15-DFECD85060D4}" sibTransId="{75261145-224A-4339-B51A-68E762D6DA42}"/>
    <dgm:cxn modelId="{DF9E7FBF-D8BE-4A57-A2CF-C18A84A023E3}" srcId="{6A7359D1-644B-400D-915E-DDAA82D04BF1}" destId="{376E0E75-6DF9-423F-B9B8-19C92A9418CE}" srcOrd="3" destOrd="0" parTransId="{59EDFDFF-39CE-4DBC-B132-920478AD63E7}" sibTransId="{7686F4F8-4091-4B52-B538-DBD104644001}"/>
    <dgm:cxn modelId="{DBC97482-FE49-4069-8ABB-F2C4A1D408B8}" srcId="{6A7359D1-644B-400D-915E-DDAA82D04BF1}" destId="{CB45A377-454E-48F7-BD6B-4569F6F2A323}" srcOrd="2" destOrd="0" parTransId="{4335A715-99C3-4736-A077-1775546A739B}" sibTransId="{FA6B970B-3784-4AEE-A98A-7C064651F07D}"/>
    <dgm:cxn modelId="{AC852F89-DF23-44EF-BF95-A4C925477D61}" type="presOf" srcId="{C8472940-D226-4E3D-8F48-CAFACB20DFCE}" destId="{73EF87F6-C7E5-4604-A623-3756F05F44E7}" srcOrd="0" destOrd="0" presId="urn:microsoft.com/office/officeart/2008/layout/VerticalCurvedList"/>
    <dgm:cxn modelId="{DBB40BA8-4275-441E-9F5E-F865AC18C234}" type="presOf" srcId="{800255E8-EAA6-4081-B2CC-08B4B2A7AD4B}" destId="{2CB7941C-397A-4439-9E47-EA3A8641F791}" srcOrd="0" destOrd="0" presId="urn:microsoft.com/office/officeart/2008/layout/VerticalCurvedList"/>
    <dgm:cxn modelId="{60884411-92CC-499C-A3FE-ACD18B8EEC00}" type="presOf" srcId="{0A525071-BFB8-4BDA-979F-8D22635447A9}" destId="{527E57ED-12C9-43EE-8BFD-7FBFB216BA06}" srcOrd="0" destOrd="0" presId="urn:microsoft.com/office/officeart/2008/layout/VerticalCurvedList"/>
    <dgm:cxn modelId="{0A618F34-ADFF-4635-9D98-FEB6F8E9EBF0}" type="presOf" srcId="{376E0E75-6DF9-423F-B9B8-19C92A9418CE}" destId="{AC3F43D0-17DA-4172-A81C-49920760DE98}" srcOrd="0" destOrd="0" presId="urn:microsoft.com/office/officeart/2008/layout/VerticalCurvedList"/>
    <dgm:cxn modelId="{F23E79DD-8724-40EF-A159-98C0E1C19587}" srcId="{6A7359D1-644B-400D-915E-DDAA82D04BF1}" destId="{800255E8-EAA6-4081-B2CC-08B4B2A7AD4B}" srcOrd="4" destOrd="0" parTransId="{5A86398E-826D-4E3A-BF53-8CF6D45BA961}" sibTransId="{3F710004-F71B-494E-9C9B-38D8F658DCB8}"/>
    <dgm:cxn modelId="{729C0C33-B101-47EC-BF2A-5403B38108FB}" type="presOf" srcId="{6F4AF556-2587-4EE3-B8A5-24B8E44CE2A2}" destId="{0F258801-3DEF-405B-BE6C-24BA1A72BAD2}" srcOrd="0" destOrd="0" presId="urn:microsoft.com/office/officeart/2008/layout/VerticalCurvedList"/>
    <dgm:cxn modelId="{738907C9-A897-4C69-9B52-395D46C333A7}" srcId="{6A7359D1-644B-400D-915E-DDAA82D04BF1}" destId="{96174A19-F060-404C-8FA9-4ADCD6706D1A}" srcOrd="7" destOrd="0" parTransId="{66868DF1-ABC6-469C-A7B1-7088320C4DD5}" sibTransId="{3D989360-0234-44C3-8999-82BC8FD8BB4B}"/>
    <dgm:cxn modelId="{D309AC4A-2E59-4601-9658-03EC43928901}" srcId="{6A7359D1-644B-400D-915E-DDAA82D04BF1}" destId="{88193278-3B09-484D-8927-25782D6C3EE2}" srcOrd="0" destOrd="0" parTransId="{6DB0A80B-27FE-4951-835B-25685CEF4EB2}" sibTransId="{0A525071-BFB8-4BDA-979F-8D22635447A9}"/>
    <dgm:cxn modelId="{3C2A98DD-A455-4830-A429-EDC930DDD6FD}" type="presOf" srcId="{6A7359D1-644B-400D-915E-DDAA82D04BF1}" destId="{4EC670BD-AA92-4813-B9B5-FADF66D02816}" srcOrd="0" destOrd="0" presId="urn:microsoft.com/office/officeart/2008/layout/VerticalCurvedList"/>
    <dgm:cxn modelId="{4F73D0E2-80D6-438C-81F3-C0A351D76368}" type="presParOf" srcId="{4EC670BD-AA92-4813-B9B5-FADF66D02816}" destId="{0ABEEF3C-DB97-4C95-9983-D97F305EA85A}" srcOrd="0" destOrd="0" presId="urn:microsoft.com/office/officeart/2008/layout/VerticalCurvedList"/>
    <dgm:cxn modelId="{DDE8823B-7A77-4D9F-ABDA-265FF51AAF1F}" type="presParOf" srcId="{0ABEEF3C-DB97-4C95-9983-D97F305EA85A}" destId="{439AAD4B-76E7-4E4C-A14D-EF2F6A8A2134}" srcOrd="0" destOrd="0" presId="urn:microsoft.com/office/officeart/2008/layout/VerticalCurvedList"/>
    <dgm:cxn modelId="{B17E1DBD-2818-49E1-A554-16100E89644E}" type="presParOf" srcId="{439AAD4B-76E7-4E4C-A14D-EF2F6A8A2134}" destId="{0AEEAA1D-919B-489B-8133-C4ED1C1C091E}" srcOrd="0" destOrd="0" presId="urn:microsoft.com/office/officeart/2008/layout/VerticalCurvedList"/>
    <dgm:cxn modelId="{05F25B35-20F1-4C27-B930-F2AACAF6535D}" type="presParOf" srcId="{439AAD4B-76E7-4E4C-A14D-EF2F6A8A2134}" destId="{527E57ED-12C9-43EE-8BFD-7FBFB216BA06}" srcOrd="1" destOrd="0" presId="urn:microsoft.com/office/officeart/2008/layout/VerticalCurvedList"/>
    <dgm:cxn modelId="{B343AC61-7D08-41E1-93DA-DC5CD2CE0669}" type="presParOf" srcId="{439AAD4B-76E7-4E4C-A14D-EF2F6A8A2134}" destId="{58326F34-412E-4446-938E-FF48E7802932}" srcOrd="2" destOrd="0" presId="urn:microsoft.com/office/officeart/2008/layout/VerticalCurvedList"/>
    <dgm:cxn modelId="{546E4CD0-C2E8-459F-8133-EE13B0B41CB8}" type="presParOf" srcId="{439AAD4B-76E7-4E4C-A14D-EF2F6A8A2134}" destId="{9D20EAED-F939-4FFE-AAC9-7DEBC1481A8D}" srcOrd="3" destOrd="0" presId="urn:microsoft.com/office/officeart/2008/layout/VerticalCurvedList"/>
    <dgm:cxn modelId="{97068BA0-E0BB-49F4-9F75-CE332A3F2E71}" type="presParOf" srcId="{0ABEEF3C-DB97-4C95-9983-D97F305EA85A}" destId="{B74C3C2B-E9C9-431A-AA14-44C5CC18D9B3}" srcOrd="1" destOrd="0" presId="urn:microsoft.com/office/officeart/2008/layout/VerticalCurvedList"/>
    <dgm:cxn modelId="{8A15B633-7580-4CAE-837D-66A9B615F6CE}" type="presParOf" srcId="{0ABEEF3C-DB97-4C95-9983-D97F305EA85A}" destId="{7A18E2EA-29B0-4B97-AB6F-6C023A92459E}" srcOrd="2" destOrd="0" presId="urn:microsoft.com/office/officeart/2008/layout/VerticalCurvedList"/>
    <dgm:cxn modelId="{057370DA-9335-4AE9-9B86-0318427196BD}" type="presParOf" srcId="{7A18E2EA-29B0-4B97-AB6F-6C023A92459E}" destId="{8F0F3332-D8E9-4DD9-81E7-67DB16DF75EA}" srcOrd="0" destOrd="0" presId="urn:microsoft.com/office/officeart/2008/layout/VerticalCurvedList"/>
    <dgm:cxn modelId="{3AD8CE99-97C8-41A7-A038-1FE07E47061F}" type="presParOf" srcId="{0ABEEF3C-DB97-4C95-9983-D97F305EA85A}" destId="{0F258801-3DEF-405B-BE6C-24BA1A72BAD2}" srcOrd="3" destOrd="0" presId="urn:microsoft.com/office/officeart/2008/layout/VerticalCurvedList"/>
    <dgm:cxn modelId="{E571F12C-DF75-472E-BBD2-C65042733210}" type="presParOf" srcId="{0ABEEF3C-DB97-4C95-9983-D97F305EA85A}" destId="{5CDDF9BE-13AD-4E79-914F-15F26AC38CDB}" srcOrd="4" destOrd="0" presId="urn:microsoft.com/office/officeart/2008/layout/VerticalCurvedList"/>
    <dgm:cxn modelId="{0943A713-569B-4206-9871-C626C15AF328}" type="presParOf" srcId="{5CDDF9BE-13AD-4E79-914F-15F26AC38CDB}" destId="{50945DF8-31AE-4D18-ADC7-E14C4319FCAC}" srcOrd="0" destOrd="0" presId="urn:microsoft.com/office/officeart/2008/layout/VerticalCurvedList"/>
    <dgm:cxn modelId="{62DB5913-4194-4361-9DB3-42F2844C1B1A}" type="presParOf" srcId="{0ABEEF3C-DB97-4C95-9983-D97F305EA85A}" destId="{0DEDD32F-FA90-4D97-9A50-4489A1B9CF6F}" srcOrd="5" destOrd="0" presId="urn:microsoft.com/office/officeart/2008/layout/VerticalCurvedList"/>
    <dgm:cxn modelId="{95FAAED1-B9B8-47C9-8C89-995C27852C3C}" type="presParOf" srcId="{0ABEEF3C-DB97-4C95-9983-D97F305EA85A}" destId="{5F6D96C9-5416-46E2-84D1-1685B85CEA43}" srcOrd="6" destOrd="0" presId="urn:microsoft.com/office/officeart/2008/layout/VerticalCurvedList"/>
    <dgm:cxn modelId="{C41A92CD-3836-4988-B50C-C7FE0273C3D0}" type="presParOf" srcId="{5F6D96C9-5416-46E2-84D1-1685B85CEA43}" destId="{117A867C-C0FA-4851-A46B-2D117253FA4E}" srcOrd="0" destOrd="0" presId="urn:microsoft.com/office/officeart/2008/layout/VerticalCurvedList"/>
    <dgm:cxn modelId="{CF477BD7-8695-4373-B0BD-2264AA33B015}" type="presParOf" srcId="{0ABEEF3C-DB97-4C95-9983-D97F305EA85A}" destId="{AC3F43D0-17DA-4172-A81C-49920760DE98}" srcOrd="7" destOrd="0" presId="urn:microsoft.com/office/officeart/2008/layout/VerticalCurvedList"/>
    <dgm:cxn modelId="{A59226EA-F07D-4A91-8F0E-04365E55DE60}" type="presParOf" srcId="{0ABEEF3C-DB97-4C95-9983-D97F305EA85A}" destId="{7EDBFBBA-8BE3-4A8B-8D8B-397A8A6491C4}" srcOrd="8" destOrd="0" presId="urn:microsoft.com/office/officeart/2008/layout/VerticalCurvedList"/>
    <dgm:cxn modelId="{87786E65-0D7E-4312-B984-11D2BB1A6D05}" type="presParOf" srcId="{7EDBFBBA-8BE3-4A8B-8D8B-397A8A6491C4}" destId="{4376648E-E6DA-453A-9C6F-71E8FF76E51E}" srcOrd="0" destOrd="0" presId="urn:microsoft.com/office/officeart/2008/layout/VerticalCurvedList"/>
    <dgm:cxn modelId="{242EB28D-8C7E-461C-99A7-032D8BD445A5}" type="presParOf" srcId="{0ABEEF3C-DB97-4C95-9983-D97F305EA85A}" destId="{2CB7941C-397A-4439-9E47-EA3A8641F791}" srcOrd="9" destOrd="0" presId="urn:microsoft.com/office/officeart/2008/layout/VerticalCurvedList"/>
    <dgm:cxn modelId="{D4BEA82E-1589-4EA1-9A53-D57F4B1FFDD2}" type="presParOf" srcId="{0ABEEF3C-DB97-4C95-9983-D97F305EA85A}" destId="{2FCDEF8A-24B5-46AC-9F83-27359772F29A}" srcOrd="10" destOrd="0" presId="urn:microsoft.com/office/officeart/2008/layout/VerticalCurvedList"/>
    <dgm:cxn modelId="{82FD5F28-BE70-462A-BB31-0DB4FA3EB8E7}" type="presParOf" srcId="{2FCDEF8A-24B5-46AC-9F83-27359772F29A}" destId="{A86BA124-B81A-4621-9E59-044000E0BA13}" srcOrd="0" destOrd="0" presId="urn:microsoft.com/office/officeart/2008/layout/VerticalCurvedList"/>
    <dgm:cxn modelId="{A440485F-30ED-407C-B40A-575991417BB4}" type="presParOf" srcId="{0ABEEF3C-DB97-4C95-9983-D97F305EA85A}" destId="{B8FEAE34-87DA-463C-A385-2E0BDEB3A472}" srcOrd="11" destOrd="0" presId="urn:microsoft.com/office/officeart/2008/layout/VerticalCurvedList"/>
    <dgm:cxn modelId="{887E379E-8EC8-45CB-8965-956E1B4256E5}" type="presParOf" srcId="{0ABEEF3C-DB97-4C95-9983-D97F305EA85A}" destId="{6AFE266D-F59C-4281-A419-D3FEACBB6C67}" srcOrd="12" destOrd="0" presId="urn:microsoft.com/office/officeart/2008/layout/VerticalCurvedList"/>
    <dgm:cxn modelId="{3A73D85C-0F4F-45B3-9F93-B3EF9D67A363}" type="presParOf" srcId="{6AFE266D-F59C-4281-A419-D3FEACBB6C67}" destId="{0E997CF5-ACF7-4F02-934F-FE0CC0109DEA}" srcOrd="0" destOrd="0" presId="urn:microsoft.com/office/officeart/2008/layout/VerticalCurvedList"/>
    <dgm:cxn modelId="{623040FC-8C4C-4E4D-93AD-61ECE2072E7D}" type="presParOf" srcId="{0ABEEF3C-DB97-4C95-9983-D97F305EA85A}" destId="{73EF87F6-C7E5-4604-A623-3756F05F44E7}" srcOrd="13" destOrd="0" presId="urn:microsoft.com/office/officeart/2008/layout/VerticalCurvedList"/>
    <dgm:cxn modelId="{382E8BD3-F645-41F3-8B7D-6894F5FCE2EC}" type="presParOf" srcId="{0ABEEF3C-DB97-4C95-9983-D97F305EA85A}" destId="{73EE2BA2-FD62-44D1-9DC9-D82771B2419C}" srcOrd="14" destOrd="0" presId="urn:microsoft.com/office/officeart/2008/layout/VerticalCurvedList"/>
    <dgm:cxn modelId="{ADD92D2B-BC3E-4E1B-95CD-4445D9AA352D}" type="presParOf" srcId="{73EE2BA2-FD62-44D1-9DC9-D82771B2419C}" destId="{EFF07E7D-3419-4910-B2BF-1C00E9F22B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0B5AE-727A-406E-8B31-68B534BA5891}" type="doc">
      <dgm:prSet loTypeId="urn:microsoft.com/office/officeart/2005/8/layout/hProcess7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EFE4B6A-C1AC-4E7E-8E51-715699B41CA1}">
      <dgm:prSet phldrT="[Текст]" phldr="0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Выбор темы</a:t>
          </a:r>
        </a:p>
      </dgm:t>
    </dgm:pt>
    <dgm:pt modelId="{0463500D-7A0E-4EFB-8BC8-896B18A0312A}" type="parTrans" cxnId="{41D956D7-660B-4E9B-B569-2BBF20EBB7A4}">
      <dgm:prSet/>
      <dgm:spPr/>
      <dgm:t>
        <a:bodyPr/>
        <a:lstStyle/>
        <a:p>
          <a:endParaRPr lang="ru-RU"/>
        </a:p>
      </dgm:t>
    </dgm:pt>
    <dgm:pt modelId="{6492EAF4-420F-44CA-A1D7-65200E082455}" type="sibTrans" cxnId="{41D956D7-660B-4E9B-B569-2BBF20EBB7A4}">
      <dgm:prSet/>
      <dgm:spPr/>
      <dgm:t>
        <a:bodyPr/>
        <a:lstStyle/>
        <a:p>
          <a:endParaRPr lang="ru-RU"/>
        </a:p>
      </dgm:t>
    </dgm:pt>
    <dgm:pt modelId="{A37659FD-90D3-444F-A6F6-2AB44C016711}">
      <dgm:prSet phldrT="[Текст]" phldr="0" custT="1"/>
      <dgm:spPr/>
      <dgm:t>
        <a:bodyPr/>
        <a:lstStyle/>
        <a:p>
          <a:pPr algn="just"/>
          <a:r>
            <a:rPr lang="ru-RU" sz="2400" dirty="0"/>
            <a:t>Тема ВКР выбирается во время производственной и преддипломной практик, должна быть актуальной для горного предприятия и иметь практическую ценность и новизну.  </a:t>
          </a:r>
        </a:p>
      </dgm:t>
    </dgm:pt>
    <dgm:pt modelId="{D5097178-F5D6-4652-A41C-75EEF8073D13}" type="parTrans" cxnId="{D357299D-C8B8-4068-A5C1-4B4B8569EC7F}">
      <dgm:prSet/>
      <dgm:spPr/>
      <dgm:t>
        <a:bodyPr/>
        <a:lstStyle/>
        <a:p>
          <a:endParaRPr lang="ru-RU"/>
        </a:p>
      </dgm:t>
    </dgm:pt>
    <dgm:pt modelId="{E8494E10-E280-4D56-A7A0-E314678A00F8}" type="sibTrans" cxnId="{D357299D-C8B8-4068-A5C1-4B4B8569EC7F}">
      <dgm:prSet/>
      <dgm:spPr/>
      <dgm:t>
        <a:bodyPr/>
        <a:lstStyle/>
        <a:p>
          <a:endParaRPr lang="ru-RU"/>
        </a:p>
      </dgm:t>
    </dgm:pt>
    <dgm:pt modelId="{778A7871-31A9-4370-8B09-8775727B5FDF}">
      <dgm:prSet phldrT="[Текст]" phldr="0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Заявление на тему ВКР</a:t>
          </a:r>
        </a:p>
      </dgm:t>
    </dgm:pt>
    <dgm:pt modelId="{ABB15E53-734C-405B-9A20-10F2C2788A3A}" type="parTrans" cxnId="{3A6C7059-00D9-4BC5-A435-C20673D73D69}">
      <dgm:prSet/>
      <dgm:spPr/>
      <dgm:t>
        <a:bodyPr/>
        <a:lstStyle/>
        <a:p>
          <a:endParaRPr lang="ru-RU"/>
        </a:p>
      </dgm:t>
    </dgm:pt>
    <dgm:pt modelId="{83E2768D-5603-4231-870F-CAB208C4BA93}" type="sibTrans" cxnId="{3A6C7059-00D9-4BC5-A435-C20673D73D69}">
      <dgm:prSet/>
      <dgm:spPr/>
      <dgm:t>
        <a:bodyPr/>
        <a:lstStyle/>
        <a:p>
          <a:endParaRPr lang="ru-RU"/>
        </a:p>
      </dgm:t>
    </dgm:pt>
    <dgm:pt modelId="{E63E38AC-4888-4DDF-A7B2-7DA09B15E329}">
      <dgm:prSet phldrT="[Текст]" phldr="0" custT="1"/>
      <dgm:spPr/>
      <dgm:t>
        <a:bodyPr/>
        <a:lstStyle/>
        <a:p>
          <a:pPr algn="just"/>
          <a:r>
            <a:rPr lang="ru-RU" sz="2400" dirty="0"/>
            <a:t>Студент пишет </a:t>
          </a:r>
          <a:r>
            <a:rPr lang="ru-RU" sz="2400" dirty="0">
              <a:solidFill>
                <a:srgbClr val="C00000"/>
              </a:solidFill>
            </a:rPr>
            <a:t>заявление на утверждение темы </a:t>
          </a:r>
          <a:r>
            <a:rPr lang="ru-RU" sz="2400" dirty="0" smtClean="0">
              <a:solidFill>
                <a:srgbClr val="C00000"/>
              </a:solidFill>
            </a:rPr>
            <a:t>ВКР </a:t>
          </a:r>
          <a:r>
            <a:rPr lang="ru-RU" sz="2400" dirty="0" smtClean="0"/>
            <a:t>на </a:t>
          </a:r>
          <a:r>
            <a:rPr lang="ru-RU" sz="2400" dirty="0"/>
            <a:t>имя заведующего выпускающей кафедрой.</a:t>
          </a:r>
        </a:p>
      </dgm:t>
    </dgm:pt>
    <dgm:pt modelId="{67AD0A24-BC8E-4A2B-8021-3C1072DBECCB}" type="parTrans" cxnId="{573176E1-E876-469B-924D-2605ED966160}">
      <dgm:prSet/>
      <dgm:spPr/>
      <dgm:t>
        <a:bodyPr/>
        <a:lstStyle/>
        <a:p>
          <a:endParaRPr lang="ru-RU"/>
        </a:p>
      </dgm:t>
    </dgm:pt>
    <dgm:pt modelId="{5BD6FD13-3C5B-4391-9D1E-35A2E6FBDF65}" type="sibTrans" cxnId="{573176E1-E876-469B-924D-2605ED966160}">
      <dgm:prSet/>
      <dgm:spPr/>
      <dgm:t>
        <a:bodyPr/>
        <a:lstStyle/>
        <a:p>
          <a:endParaRPr lang="ru-RU"/>
        </a:p>
      </dgm:t>
    </dgm:pt>
    <dgm:pt modelId="{AE56932F-B8EE-4B32-B507-347B526FC6FB}">
      <dgm:prSet phldrT="[Текст]" phldr="0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Утверждение темы</a:t>
          </a:r>
        </a:p>
      </dgm:t>
    </dgm:pt>
    <dgm:pt modelId="{93DC298E-9067-40F2-88CE-13012F9CEE95}" type="parTrans" cxnId="{5DB41C21-0529-4CE1-A815-1E70B1FE9728}">
      <dgm:prSet/>
      <dgm:spPr/>
      <dgm:t>
        <a:bodyPr/>
        <a:lstStyle/>
        <a:p>
          <a:endParaRPr lang="ru-RU"/>
        </a:p>
      </dgm:t>
    </dgm:pt>
    <dgm:pt modelId="{BAF44BDD-3DDB-490D-8416-9C14256DD860}" type="sibTrans" cxnId="{5DB41C21-0529-4CE1-A815-1E70B1FE9728}">
      <dgm:prSet/>
      <dgm:spPr/>
      <dgm:t>
        <a:bodyPr/>
        <a:lstStyle/>
        <a:p>
          <a:endParaRPr lang="ru-RU"/>
        </a:p>
      </dgm:t>
    </dgm:pt>
    <dgm:pt modelId="{DD3882DF-C774-4880-A44D-BFB3EDC23FFE}">
      <dgm:prSet phldrT="[Текст]" phldr="0" custT="1"/>
      <dgm:spPr/>
      <dgm:t>
        <a:bodyPr/>
        <a:lstStyle/>
        <a:p>
          <a:pPr algn="just"/>
          <a:r>
            <a:rPr lang="ru-RU" sz="2400" dirty="0"/>
            <a:t>Тематика ВКР и руководители ВКР утверждаются Ученым советом не позднее, чем за 6 месяцев до даты начала ГИА и приказом директора института не позднее, чем за 3 месяца до начала ГИА.</a:t>
          </a:r>
        </a:p>
      </dgm:t>
    </dgm:pt>
    <dgm:pt modelId="{0D5B7899-2C3D-4F75-AEB9-AAF6FEA39E2A}" type="parTrans" cxnId="{CCB94F04-F0BE-43F2-B691-B0828DE6AFA9}">
      <dgm:prSet/>
      <dgm:spPr/>
      <dgm:t>
        <a:bodyPr/>
        <a:lstStyle/>
        <a:p>
          <a:endParaRPr lang="ru-RU"/>
        </a:p>
      </dgm:t>
    </dgm:pt>
    <dgm:pt modelId="{D9D43031-B0EE-4B59-B959-E72F6DC02AAD}" type="sibTrans" cxnId="{CCB94F04-F0BE-43F2-B691-B0828DE6AFA9}">
      <dgm:prSet/>
      <dgm:spPr/>
      <dgm:t>
        <a:bodyPr/>
        <a:lstStyle/>
        <a:p>
          <a:endParaRPr lang="ru-RU"/>
        </a:p>
      </dgm:t>
    </dgm:pt>
    <dgm:pt modelId="{965475C8-3A1F-4CF9-A50F-2A6EF4DEF1C2}" type="pres">
      <dgm:prSet presAssocID="{0EC0B5AE-727A-406E-8B31-68B534BA58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B6842-5E36-486D-B60C-FD6D8C16223C}" type="pres">
      <dgm:prSet presAssocID="{EEFE4B6A-C1AC-4E7E-8E51-715699B41CA1}" presName="compositeNode" presStyleCnt="0">
        <dgm:presLayoutVars>
          <dgm:bulletEnabled val="1"/>
        </dgm:presLayoutVars>
      </dgm:prSet>
      <dgm:spPr/>
    </dgm:pt>
    <dgm:pt modelId="{95BFBECB-FCC2-4C9C-AB5B-33056574702A}" type="pres">
      <dgm:prSet presAssocID="{EEFE4B6A-C1AC-4E7E-8E51-715699B41CA1}" presName="bgRect" presStyleLbl="node1" presStyleIdx="0" presStyleCnt="3" custScaleY="100528" custLinFactNeighborX="950" custLinFactNeighborY="572"/>
      <dgm:spPr/>
      <dgm:t>
        <a:bodyPr/>
        <a:lstStyle/>
        <a:p>
          <a:endParaRPr lang="ru-RU"/>
        </a:p>
      </dgm:t>
    </dgm:pt>
    <dgm:pt modelId="{8570F25B-7459-409A-9ABB-5E1033DB4013}" type="pres">
      <dgm:prSet presAssocID="{EEFE4B6A-C1AC-4E7E-8E51-715699B41CA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8D20E-D5FB-4B37-B136-283124D942B2}" type="pres">
      <dgm:prSet presAssocID="{EEFE4B6A-C1AC-4E7E-8E51-715699B41CA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9378D-A0E6-40C1-ACFA-84727878E2F4}" type="pres">
      <dgm:prSet presAssocID="{6492EAF4-420F-44CA-A1D7-65200E082455}" presName="hSp" presStyleCnt="0"/>
      <dgm:spPr/>
    </dgm:pt>
    <dgm:pt modelId="{48941D75-296A-40C2-B4A5-BC11372ECD1D}" type="pres">
      <dgm:prSet presAssocID="{6492EAF4-420F-44CA-A1D7-65200E082455}" presName="vProcSp" presStyleCnt="0"/>
      <dgm:spPr/>
    </dgm:pt>
    <dgm:pt modelId="{A66E60B9-7F42-4220-8FC2-DCF3E5434D5A}" type="pres">
      <dgm:prSet presAssocID="{6492EAF4-420F-44CA-A1D7-65200E082455}" presName="vSp1" presStyleCnt="0"/>
      <dgm:spPr/>
    </dgm:pt>
    <dgm:pt modelId="{99620854-4A47-4B24-9E47-F0EA4C2BD22A}" type="pres">
      <dgm:prSet presAssocID="{6492EAF4-420F-44CA-A1D7-65200E082455}" presName="simulatedConn" presStyleLbl="solidFgAcc1" presStyleIdx="0" presStyleCnt="2"/>
      <dgm:spPr/>
    </dgm:pt>
    <dgm:pt modelId="{E856F7BD-4748-45DD-95D6-041F2672B21F}" type="pres">
      <dgm:prSet presAssocID="{6492EAF4-420F-44CA-A1D7-65200E082455}" presName="vSp2" presStyleCnt="0"/>
      <dgm:spPr/>
    </dgm:pt>
    <dgm:pt modelId="{C48CB552-0C3E-41A6-81E6-66EAB803EDE2}" type="pres">
      <dgm:prSet presAssocID="{6492EAF4-420F-44CA-A1D7-65200E082455}" presName="sibTrans" presStyleCnt="0"/>
      <dgm:spPr/>
    </dgm:pt>
    <dgm:pt modelId="{4D84999A-9D1C-48A9-9451-033F4843B866}" type="pres">
      <dgm:prSet presAssocID="{778A7871-31A9-4370-8B09-8775727B5FDF}" presName="compositeNode" presStyleCnt="0">
        <dgm:presLayoutVars>
          <dgm:bulletEnabled val="1"/>
        </dgm:presLayoutVars>
      </dgm:prSet>
      <dgm:spPr/>
    </dgm:pt>
    <dgm:pt modelId="{BDE8D14A-CECB-4E52-9AD4-9E83664A9D07}" type="pres">
      <dgm:prSet presAssocID="{778A7871-31A9-4370-8B09-8775727B5FDF}" presName="bgRect" presStyleLbl="node1" presStyleIdx="1" presStyleCnt="3"/>
      <dgm:spPr/>
      <dgm:t>
        <a:bodyPr/>
        <a:lstStyle/>
        <a:p>
          <a:endParaRPr lang="ru-RU"/>
        </a:p>
      </dgm:t>
    </dgm:pt>
    <dgm:pt modelId="{B1126BB4-D400-41EA-BFF2-52B99B65B93A}" type="pres">
      <dgm:prSet presAssocID="{778A7871-31A9-4370-8B09-8775727B5FD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94B5D-CA64-40F1-A07F-AEDCFA08E1AF}" type="pres">
      <dgm:prSet presAssocID="{778A7871-31A9-4370-8B09-8775727B5FD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EB317-8B08-4B6E-9FAD-B0CA34EB0FD0}" type="pres">
      <dgm:prSet presAssocID="{83E2768D-5603-4231-870F-CAB208C4BA93}" presName="hSp" presStyleCnt="0"/>
      <dgm:spPr/>
    </dgm:pt>
    <dgm:pt modelId="{C0D4E310-3F0E-4492-A684-23B48A6CE085}" type="pres">
      <dgm:prSet presAssocID="{83E2768D-5603-4231-870F-CAB208C4BA93}" presName="vProcSp" presStyleCnt="0"/>
      <dgm:spPr/>
    </dgm:pt>
    <dgm:pt modelId="{9A65CF7B-A89C-4FEC-8E5C-20FA2BF0A202}" type="pres">
      <dgm:prSet presAssocID="{83E2768D-5603-4231-870F-CAB208C4BA93}" presName="vSp1" presStyleCnt="0"/>
      <dgm:spPr/>
    </dgm:pt>
    <dgm:pt modelId="{A8FD208F-D677-4446-9AE9-3191DF0F5235}" type="pres">
      <dgm:prSet presAssocID="{83E2768D-5603-4231-870F-CAB208C4BA93}" presName="simulatedConn" presStyleLbl="solidFgAcc1" presStyleIdx="1" presStyleCnt="2"/>
      <dgm:spPr/>
    </dgm:pt>
    <dgm:pt modelId="{39673C2A-B177-4BB3-BC8D-BABCC5B02C21}" type="pres">
      <dgm:prSet presAssocID="{83E2768D-5603-4231-870F-CAB208C4BA93}" presName="vSp2" presStyleCnt="0"/>
      <dgm:spPr/>
    </dgm:pt>
    <dgm:pt modelId="{986E7455-4E79-43BF-BDE2-A411CB433F16}" type="pres">
      <dgm:prSet presAssocID="{83E2768D-5603-4231-870F-CAB208C4BA93}" presName="sibTrans" presStyleCnt="0"/>
      <dgm:spPr/>
    </dgm:pt>
    <dgm:pt modelId="{0B4082C9-2078-4EA2-AA4C-1DBB44518D3D}" type="pres">
      <dgm:prSet presAssocID="{AE56932F-B8EE-4B32-B507-347B526FC6FB}" presName="compositeNode" presStyleCnt="0">
        <dgm:presLayoutVars>
          <dgm:bulletEnabled val="1"/>
        </dgm:presLayoutVars>
      </dgm:prSet>
      <dgm:spPr/>
    </dgm:pt>
    <dgm:pt modelId="{85F7A95B-D22D-4E42-8E79-F5C41A38BB6C}" type="pres">
      <dgm:prSet presAssocID="{AE56932F-B8EE-4B32-B507-347B526FC6FB}" presName="bgRect" presStyleLbl="node1" presStyleIdx="2" presStyleCnt="3"/>
      <dgm:spPr/>
      <dgm:t>
        <a:bodyPr/>
        <a:lstStyle/>
        <a:p>
          <a:endParaRPr lang="ru-RU"/>
        </a:p>
      </dgm:t>
    </dgm:pt>
    <dgm:pt modelId="{76A85BF3-3DE0-48FA-AEDF-AF0835593F51}" type="pres">
      <dgm:prSet presAssocID="{AE56932F-B8EE-4B32-B507-347B526FC6F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897CE-EA72-460D-ACBE-653347A951BE}" type="pres">
      <dgm:prSet presAssocID="{AE56932F-B8EE-4B32-B507-347B526FC6F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956D7-660B-4E9B-B569-2BBF20EBB7A4}" srcId="{0EC0B5AE-727A-406E-8B31-68B534BA5891}" destId="{EEFE4B6A-C1AC-4E7E-8E51-715699B41CA1}" srcOrd="0" destOrd="0" parTransId="{0463500D-7A0E-4EFB-8BC8-896B18A0312A}" sibTransId="{6492EAF4-420F-44CA-A1D7-65200E082455}"/>
    <dgm:cxn modelId="{56316F66-EF53-4153-9474-81F65E24E596}" type="presOf" srcId="{DD3882DF-C774-4880-A44D-BFB3EDC23FFE}" destId="{733897CE-EA72-460D-ACBE-653347A951BE}" srcOrd="0" destOrd="0" presId="urn:microsoft.com/office/officeart/2005/8/layout/hProcess7"/>
    <dgm:cxn modelId="{D6A9106C-85CD-4763-B1BF-323D873300BC}" type="presOf" srcId="{E63E38AC-4888-4DDF-A7B2-7DA09B15E329}" destId="{D5994B5D-CA64-40F1-A07F-AEDCFA08E1AF}" srcOrd="0" destOrd="0" presId="urn:microsoft.com/office/officeart/2005/8/layout/hProcess7"/>
    <dgm:cxn modelId="{821EDA49-6533-4712-9D13-597D98D17851}" type="presOf" srcId="{A37659FD-90D3-444F-A6F6-2AB44C016711}" destId="{C448D20E-D5FB-4B37-B136-283124D942B2}" srcOrd="0" destOrd="0" presId="urn:microsoft.com/office/officeart/2005/8/layout/hProcess7"/>
    <dgm:cxn modelId="{8A4C58A4-50C8-4280-8D95-9C4B67FDE0D4}" type="presOf" srcId="{778A7871-31A9-4370-8B09-8775727B5FDF}" destId="{B1126BB4-D400-41EA-BFF2-52B99B65B93A}" srcOrd="1" destOrd="0" presId="urn:microsoft.com/office/officeart/2005/8/layout/hProcess7"/>
    <dgm:cxn modelId="{15D3828E-F3FE-4151-857A-B5A1B7EE820B}" type="presOf" srcId="{778A7871-31A9-4370-8B09-8775727B5FDF}" destId="{BDE8D14A-CECB-4E52-9AD4-9E83664A9D07}" srcOrd="0" destOrd="0" presId="urn:microsoft.com/office/officeart/2005/8/layout/hProcess7"/>
    <dgm:cxn modelId="{401F9E6B-9BE9-4D5B-A7BF-6F3C933F0418}" type="presOf" srcId="{EEFE4B6A-C1AC-4E7E-8E51-715699B41CA1}" destId="{8570F25B-7459-409A-9ABB-5E1033DB4013}" srcOrd="1" destOrd="0" presId="urn:microsoft.com/office/officeart/2005/8/layout/hProcess7"/>
    <dgm:cxn modelId="{573176E1-E876-469B-924D-2605ED966160}" srcId="{778A7871-31A9-4370-8B09-8775727B5FDF}" destId="{E63E38AC-4888-4DDF-A7B2-7DA09B15E329}" srcOrd="0" destOrd="0" parTransId="{67AD0A24-BC8E-4A2B-8021-3C1072DBECCB}" sibTransId="{5BD6FD13-3C5B-4391-9D1E-35A2E6FBDF65}"/>
    <dgm:cxn modelId="{CCB94F04-F0BE-43F2-B691-B0828DE6AFA9}" srcId="{AE56932F-B8EE-4B32-B507-347B526FC6FB}" destId="{DD3882DF-C774-4880-A44D-BFB3EDC23FFE}" srcOrd="0" destOrd="0" parTransId="{0D5B7899-2C3D-4F75-AEB9-AAF6FEA39E2A}" sibTransId="{D9D43031-B0EE-4B59-B959-E72F6DC02AAD}"/>
    <dgm:cxn modelId="{BAE348E2-AA56-48B4-89DF-FD9EAF7E39D9}" type="presOf" srcId="{0EC0B5AE-727A-406E-8B31-68B534BA5891}" destId="{965475C8-3A1F-4CF9-A50F-2A6EF4DEF1C2}" srcOrd="0" destOrd="0" presId="urn:microsoft.com/office/officeart/2005/8/layout/hProcess7"/>
    <dgm:cxn modelId="{E11F4C02-0DBB-4024-B7F6-8B7C16FB44AD}" type="presOf" srcId="{AE56932F-B8EE-4B32-B507-347B526FC6FB}" destId="{85F7A95B-D22D-4E42-8E79-F5C41A38BB6C}" srcOrd="0" destOrd="0" presId="urn:microsoft.com/office/officeart/2005/8/layout/hProcess7"/>
    <dgm:cxn modelId="{D357299D-C8B8-4068-A5C1-4B4B8569EC7F}" srcId="{EEFE4B6A-C1AC-4E7E-8E51-715699B41CA1}" destId="{A37659FD-90D3-444F-A6F6-2AB44C016711}" srcOrd="0" destOrd="0" parTransId="{D5097178-F5D6-4652-A41C-75EEF8073D13}" sibTransId="{E8494E10-E280-4D56-A7A0-E314678A00F8}"/>
    <dgm:cxn modelId="{5DB41C21-0529-4CE1-A815-1E70B1FE9728}" srcId="{0EC0B5AE-727A-406E-8B31-68B534BA5891}" destId="{AE56932F-B8EE-4B32-B507-347B526FC6FB}" srcOrd="2" destOrd="0" parTransId="{93DC298E-9067-40F2-88CE-13012F9CEE95}" sibTransId="{BAF44BDD-3DDB-490D-8416-9C14256DD860}"/>
    <dgm:cxn modelId="{0B617529-F23A-4DEA-B2AC-66B478716D4E}" type="presOf" srcId="{AE56932F-B8EE-4B32-B507-347B526FC6FB}" destId="{76A85BF3-3DE0-48FA-AEDF-AF0835593F51}" srcOrd="1" destOrd="0" presId="urn:microsoft.com/office/officeart/2005/8/layout/hProcess7"/>
    <dgm:cxn modelId="{3A6C7059-00D9-4BC5-A435-C20673D73D69}" srcId="{0EC0B5AE-727A-406E-8B31-68B534BA5891}" destId="{778A7871-31A9-4370-8B09-8775727B5FDF}" srcOrd="1" destOrd="0" parTransId="{ABB15E53-734C-405B-9A20-10F2C2788A3A}" sibTransId="{83E2768D-5603-4231-870F-CAB208C4BA93}"/>
    <dgm:cxn modelId="{8FE3554A-8B83-4941-BFB0-2A5DA5CE4E4D}" type="presOf" srcId="{EEFE4B6A-C1AC-4E7E-8E51-715699B41CA1}" destId="{95BFBECB-FCC2-4C9C-AB5B-33056574702A}" srcOrd="0" destOrd="0" presId="urn:microsoft.com/office/officeart/2005/8/layout/hProcess7"/>
    <dgm:cxn modelId="{79ADD229-4400-47FF-9523-E602C850CFA6}" type="presParOf" srcId="{965475C8-3A1F-4CF9-A50F-2A6EF4DEF1C2}" destId="{55FB6842-5E36-486D-B60C-FD6D8C16223C}" srcOrd="0" destOrd="0" presId="urn:microsoft.com/office/officeart/2005/8/layout/hProcess7"/>
    <dgm:cxn modelId="{0ACE372E-499B-4FE2-ABD0-9DE25BBF52B3}" type="presParOf" srcId="{55FB6842-5E36-486D-B60C-FD6D8C16223C}" destId="{95BFBECB-FCC2-4C9C-AB5B-33056574702A}" srcOrd="0" destOrd="0" presId="urn:microsoft.com/office/officeart/2005/8/layout/hProcess7"/>
    <dgm:cxn modelId="{DCCCBF66-DE47-4449-B558-22A89F284B07}" type="presParOf" srcId="{55FB6842-5E36-486D-B60C-FD6D8C16223C}" destId="{8570F25B-7459-409A-9ABB-5E1033DB4013}" srcOrd="1" destOrd="0" presId="urn:microsoft.com/office/officeart/2005/8/layout/hProcess7"/>
    <dgm:cxn modelId="{97591BD8-F51F-4B9B-AAB9-1C9C4A488568}" type="presParOf" srcId="{55FB6842-5E36-486D-B60C-FD6D8C16223C}" destId="{C448D20E-D5FB-4B37-B136-283124D942B2}" srcOrd="2" destOrd="0" presId="urn:microsoft.com/office/officeart/2005/8/layout/hProcess7"/>
    <dgm:cxn modelId="{41789A78-B55F-4667-961A-B63F76000A86}" type="presParOf" srcId="{965475C8-3A1F-4CF9-A50F-2A6EF4DEF1C2}" destId="{A0D9378D-A0E6-40C1-ACFA-84727878E2F4}" srcOrd="1" destOrd="0" presId="urn:microsoft.com/office/officeart/2005/8/layout/hProcess7"/>
    <dgm:cxn modelId="{056A43A7-F54B-439B-AF8C-EE7EB4FB2492}" type="presParOf" srcId="{965475C8-3A1F-4CF9-A50F-2A6EF4DEF1C2}" destId="{48941D75-296A-40C2-B4A5-BC11372ECD1D}" srcOrd="2" destOrd="0" presId="urn:microsoft.com/office/officeart/2005/8/layout/hProcess7"/>
    <dgm:cxn modelId="{89BEE7C1-9869-4005-9A8D-4752C974E3DF}" type="presParOf" srcId="{48941D75-296A-40C2-B4A5-BC11372ECD1D}" destId="{A66E60B9-7F42-4220-8FC2-DCF3E5434D5A}" srcOrd="0" destOrd="0" presId="urn:microsoft.com/office/officeart/2005/8/layout/hProcess7"/>
    <dgm:cxn modelId="{B13AED23-F435-41F6-8536-A79552600D67}" type="presParOf" srcId="{48941D75-296A-40C2-B4A5-BC11372ECD1D}" destId="{99620854-4A47-4B24-9E47-F0EA4C2BD22A}" srcOrd="1" destOrd="0" presId="urn:microsoft.com/office/officeart/2005/8/layout/hProcess7"/>
    <dgm:cxn modelId="{AEC6A308-71EB-442C-B081-F9FF401528EA}" type="presParOf" srcId="{48941D75-296A-40C2-B4A5-BC11372ECD1D}" destId="{E856F7BD-4748-45DD-95D6-041F2672B21F}" srcOrd="2" destOrd="0" presId="urn:microsoft.com/office/officeart/2005/8/layout/hProcess7"/>
    <dgm:cxn modelId="{72C6B6D9-86CD-4912-9C17-1A68631A9B7C}" type="presParOf" srcId="{965475C8-3A1F-4CF9-A50F-2A6EF4DEF1C2}" destId="{C48CB552-0C3E-41A6-81E6-66EAB803EDE2}" srcOrd="3" destOrd="0" presId="urn:microsoft.com/office/officeart/2005/8/layout/hProcess7"/>
    <dgm:cxn modelId="{06C241E8-6529-4AAD-8968-36E5C800DBCE}" type="presParOf" srcId="{965475C8-3A1F-4CF9-A50F-2A6EF4DEF1C2}" destId="{4D84999A-9D1C-48A9-9451-033F4843B866}" srcOrd="4" destOrd="0" presId="urn:microsoft.com/office/officeart/2005/8/layout/hProcess7"/>
    <dgm:cxn modelId="{A83FD215-A62F-4CD1-AA07-20A9BFDB003A}" type="presParOf" srcId="{4D84999A-9D1C-48A9-9451-033F4843B866}" destId="{BDE8D14A-CECB-4E52-9AD4-9E83664A9D07}" srcOrd="0" destOrd="0" presId="urn:microsoft.com/office/officeart/2005/8/layout/hProcess7"/>
    <dgm:cxn modelId="{34149C1F-F203-41F9-A2F6-AA6E41D76BE7}" type="presParOf" srcId="{4D84999A-9D1C-48A9-9451-033F4843B866}" destId="{B1126BB4-D400-41EA-BFF2-52B99B65B93A}" srcOrd="1" destOrd="0" presId="urn:microsoft.com/office/officeart/2005/8/layout/hProcess7"/>
    <dgm:cxn modelId="{D497DBCA-3BCE-4A85-A2B8-E97AC3F366DA}" type="presParOf" srcId="{4D84999A-9D1C-48A9-9451-033F4843B866}" destId="{D5994B5D-CA64-40F1-A07F-AEDCFA08E1AF}" srcOrd="2" destOrd="0" presId="urn:microsoft.com/office/officeart/2005/8/layout/hProcess7"/>
    <dgm:cxn modelId="{EFD48B60-CCEC-4900-983B-B969BA84F325}" type="presParOf" srcId="{965475C8-3A1F-4CF9-A50F-2A6EF4DEF1C2}" destId="{7F6EB317-8B08-4B6E-9FAD-B0CA34EB0FD0}" srcOrd="5" destOrd="0" presId="urn:microsoft.com/office/officeart/2005/8/layout/hProcess7"/>
    <dgm:cxn modelId="{DF3D3F1B-5BDF-425A-9654-5C4C9EEBA5D7}" type="presParOf" srcId="{965475C8-3A1F-4CF9-A50F-2A6EF4DEF1C2}" destId="{C0D4E310-3F0E-4492-A684-23B48A6CE085}" srcOrd="6" destOrd="0" presId="urn:microsoft.com/office/officeart/2005/8/layout/hProcess7"/>
    <dgm:cxn modelId="{5E22F3C8-8391-4C1C-9BD8-8BB1E1FE6B9A}" type="presParOf" srcId="{C0D4E310-3F0E-4492-A684-23B48A6CE085}" destId="{9A65CF7B-A89C-4FEC-8E5C-20FA2BF0A202}" srcOrd="0" destOrd="0" presId="urn:microsoft.com/office/officeart/2005/8/layout/hProcess7"/>
    <dgm:cxn modelId="{2ECC1FD7-92C0-46A8-9E84-5BB5C55FDC69}" type="presParOf" srcId="{C0D4E310-3F0E-4492-A684-23B48A6CE085}" destId="{A8FD208F-D677-4446-9AE9-3191DF0F5235}" srcOrd="1" destOrd="0" presId="urn:microsoft.com/office/officeart/2005/8/layout/hProcess7"/>
    <dgm:cxn modelId="{116AE354-B879-48B6-A8B9-D73177FD018A}" type="presParOf" srcId="{C0D4E310-3F0E-4492-A684-23B48A6CE085}" destId="{39673C2A-B177-4BB3-BC8D-BABCC5B02C21}" srcOrd="2" destOrd="0" presId="urn:microsoft.com/office/officeart/2005/8/layout/hProcess7"/>
    <dgm:cxn modelId="{8DB21D07-F070-4BB7-B922-167CE8A7362F}" type="presParOf" srcId="{965475C8-3A1F-4CF9-A50F-2A6EF4DEF1C2}" destId="{986E7455-4E79-43BF-BDE2-A411CB433F16}" srcOrd="7" destOrd="0" presId="urn:microsoft.com/office/officeart/2005/8/layout/hProcess7"/>
    <dgm:cxn modelId="{D901BFD0-A112-450F-AF0E-7732E3627216}" type="presParOf" srcId="{965475C8-3A1F-4CF9-A50F-2A6EF4DEF1C2}" destId="{0B4082C9-2078-4EA2-AA4C-1DBB44518D3D}" srcOrd="8" destOrd="0" presId="urn:microsoft.com/office/officeart/2005/8/layout/hProcess7"/>
    <dgm:cxn modelId="{14552ADB-0BF4-45F9-A3DB-FFF7FBE57594}" type="presParOf" srcId="{0B4082C9-2078-4EA2-AA4C-1DBB44518D3D}" destId="{85F7A95B-D22D-4E42-8E79-F5C41A38BB6C}" srcOrd="0" destOrd="0" presId="urn:microsoft.com/office/officeart/2005/8/layout/hProcess7"/>
    <dgm:cxn modelId="{02F1C951-4E8B-4F9F-A692-D5923742D56F}" type="presParOf" srcId="{0B4082C9-2078-4EA2-AA4C-1DBB44518D3D}" destId="{76A85BF3-3DE0-48FA-AEDF-AF0835593F51}" srcOrd="1" destOrd="0" presId="urn:microsoft.com/office/officeart/2005/8/layout/hProcess7"/>
    <dgm:cxn modelId="{F0842CA3-0EAD-4C61-B667-F63D8FA01835}" type="presParOf" srcId="{0B4082C9-2078-4EA2-AA4C-1DBB44518D3D}" destId="{733897CE-EA72-460D-ACBE-653347A951B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7A0049-9D6F-400D-BC09-39429C7D6599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CE7FD6E-C89E-4C9F-AB51-D8CC7E285941}">
      <dgm:prSet phldrT="[Текст]" custT="1"/>
      <dgm:spPr/>
      <dgm:t>
        <a:bodyPr/>
        <a:lstStyle/>
        <a:p>
          <a:pPr algn="ctr"/>
          <a:r>
            <a:rPr lang="ru-RU" sz="2400" b="1" dirty="0"/>
            <a:t>Предварительное задание</a:t>
          </a:r>
        </a:p>
        <a:p>
          <a:pPr algn="just"/>
          <a:r>
            <a:rPr lang="ru-RU" sz="1900" dirty="0"/>
            <a:t>Выдается руководителем производственной преддипломной практики.</a:t>
          </a:r>
        </a:p>
      </dgm:t>
    </dgm:pt>
    <dgm:pt modelId="{6A031660-960D-40EF-A558-71C86AC759A7}" type="parTrans" cxnId="{6158D9B9-AB51-4ABF-80C6-83B2C6A78DD2}">
      <dgm:prSet/>
      <dgm:spPr/>
      <dgm:t>
        <a:bodyPr/>
        <a:lstStyle/>
        <a:p>
          <a:endParaRPr lang="ru-RU"/>
        </a:p>
      </dgm:t>
    </dgm:pt>
    <dgm:pt modelId="{CD91840D-8C8C-4893-91E8-995661B0A8B2}" type="sibTrans" cxnId="{6158D9B9-AB51-4ABF-80C6-83B2C6A78DD2}">
      <dgm:prSet/>
      <dgm:spPr/>
      <dgm:t>
        <a:bodyPr/>
        <a:lstStyle/>
        <a:p>
          <a:endParaRPr lang="ru-RU"/>
        </a:p>
      </dgm:t>
    </dgm:pt>
    <dgm:pt modelId="{1ADD5655-7BC9-4AD5-9D7C-B1C71D92089F}">
      <dgm:prSet phldrT="[Текст]" custT="1"/>
      <dgm:spPr/>
      <dgm:t>
        <a:bodyPr/>
        <a:lstStyle/>
        <a:p>
          <a:pPr algn="ctr"/>
          <a:r>
            <a:rPr lang="ru-RU" sz="2400" b="1" dirty="0"/>
            <a:t>Окончательное определение темы</a:t>
          </a:r>
        </a:p>
        <a:p>
          <a:pPr algn="ctr"/>
          <a:endParaRPr lang="ru-RU" sz="1800" dirty="0"/>
        </a:p>
        <a:p>
          <a:pPr algn="just"/>
          <a:r>
            <a:rPr lang="ru-RU" sz="1800" dirty="0"/>
            <a:t>После преддипломной практики руководитель и студент окончательно определяют тему и оформляют </a:t>
          </a:r>
          <a:r>
            <a:rPr lang="ru-RU" sz="1800" dirty="0">
              <a:solidFill>
                <a:srgbClr val="FF0000"/>
              </a:solidFill>
            </a:rPr>
            <a:t>задание на выполнение ВКР.</a:t>
          </a:r>
        </a:p>
        <a:p>
          <a:pPr algn="ctr"/>
          <a:endParaRPr lang="ru-RU" sz="1800" dirty="0"/>
        </a:p>
      </dgm:t>
    </dgm:pt>
    <dgm:pt modelId="{09CAF8A3-74D2-4A4A-884F-190CBF82CFF2}" type="parTrans" cxnId="{1F77C0D9-06E3-4B27-A258-60E7C6B1D2BE}">
      <dgm:prSet/>
      <dgm:spPr/>
      <dgm:t>
        <a:bodyPr/>
        <a:lstStyle/>
        <a:p>
          <a:endParaRPr lang="ru-RU"/>
        </a:p>
      </dgm:t>
    </dgm:pt>
    <dgm:pt modelId="{DB704003-B02E-4885-B3BB-90DFFBF511C7}" type="sibTrans" cxnId="{1F77C0D9-06E3-4B27-A258-60E7C6B1D2BE}">
      <dgm:prSet/>
      <dgm:spPr/>
      <dgm:t>
        <a:bodyPr/>
        <a:lstStyle/>
        <a:p>
          <a:endParaRPr lang="ru-RU"/>
        </a:p>
      </dgm:t>
    </dgm:pt>
    <dgm:pt modelId="{141486FE-476B-47B3-86A3-A354D3B85280}">
      <dgm:prSet phldrT="[Текст]" custT="1"/>
      <dgm:spPr/>
      <dgm:t>
        <a:bodyPr/>
        <a:lstStyle/>
        <a:p>
          <a:pPr algn="ctr"/>
          <a:r>
            <a:rPr lang="ru-RU" sz="2400" b="1" dirty="0"/>
            <a:t>Допуск студента к государственной итоговой аттестации (ГИА)</a:t>
          </a:r>
        </a:p>
        <a:p>
          <a:pPr algn="just"/>
          <a:r>
            <a:rPr lang="ru-RU" sz="1900" dirty="0"/>
            <a:t>К ГИА допускается студент, не имеющий академических задолженностей и задолженностей по оплате (если учится на коммерческой основе).</a:t>
          </a:r>
        </a:p>
      </dgm:t>
    </dgm:pt>
    <dgm:pt modelId="{64AFEFFD-5C79-442F-AE90-07D34A184E9C}" type="parTrans" cxnId="{642CD956-6E21-47A8-B633-A5DA12181CCF}">
      <dgm:prSet/>
      <dgm:spPr/>
      <dgm:t>
        <a:bodyPr/>
        <a:lstStyle/>
        <a:p>
          <a:endParaRPr lang="ru-RU"/>
        </a:p>
      </dgm:t>
    </dgm:pt>
    <dgm:pt modelId="{0F29B987-CD55-4311-B911-ADD67E709349}" type="sibTrans" cxnId="{642CD956-6E21-47A8-B633-A5DA12181CCF}">
      <dgm:prSet/>
      <dgm:spPr/>
      <dgm:t>
        <a:bodyPr/>
        <a:lstStyle/>
        <a:p>
          <a:endParaRPr lang="ru-RU"/>
        </a:p>
      </dgm:t>
    </dgm:pt>
    <dgm:pt modelId="{7D209F79-9B3B-45E8-A0E0-349F69542D75}" type="pres">
      <dgm:prSet presAssocID="{7A7A0049-9D6F-400D-BC09-39429C7D65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0EEA0-0C3B-42DE-B107-2C80C4494584}" type="pres">
      <dgm:prSet presAssocID="{ACE7FD6E-C89E-4C9F-AB51-D8CC7E2859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2CE59-8899-455A-9216-6692022DB288}" type="pres">
      <dgm:prSet presAssocID="{CD91840D-8C8C-4893-91E8-995661B0A8B2}" presName="sibTrans" presStyleCnt="0"/>
      <dgm:spPr/>
    </dgm:pt>
    <dgm:pt modelId="{EFC33197-4490-4FA4-A541-DFCD1EDC3BA3}" type="pres">
      <dgm:prSet presAssocID="{1ADD5655-7BC9-4AD5-9D7C-B1C71D9208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A1D1-3566-4503-A84E-09A40C9F7B1D}" type="pres">
      <dgm:prSet presAssocID="{DB704003-B02E-4885-B3BB-90DFFBF511C7}" presName="sibTrans" presStyleCnt="0"/>
      <dgm:spPr/>
    </dgm:pt>
    <dgm:pt modelId="{B7C1BFAF-22B3-4C7E-8CB2-818676E0741A}" type="pres">
      <dgm:prSet presAssocID="{141486FE-476B-47B3-86A3-A354D3B852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7C0D9-06E3-4B27-A258-60E7C6B1D2BE}" srcId="{7A7A0049-9D6F-400D-BC09-39429C7D6599}" destId="{1ADD5655-7BC9-4AD5-9D7C-B1C71D92089F}" srcOrd="1" destOrd="0" parTransId="{09CAF8A3-74D2-4A4A-884F-190CBF82CFF2}" sibTransId="{DB704003-B02E-4885-B3BB-90DFFBF511C7}"/>
    <dgm:cxn modelId="{642CD956-6E21-47A8-B633-A5DA12181CCF}" srcId="{7A7A0049-9D6F-400D-BC09-39429C7D6599}" destId="{141486FE-476B-47B3-86A3-A354D3B85280}" srcOrd="2" destOrd="0" parTransId="{64AFEFFD-5C79-442F-AE90-07D34A184E9C}" sibTransId="{0F29B987-CD55-4311-B911-ADD67E709349}"/>
    <dgm:cxn modelId="{6B2545E1-7E99-4C0B-A2C8-611D3639BE1F}" type="presOf" srcId="{ACE7FD6E-C89E-4C9F-AB51-D8CC7E285941}" destId="{95B0EEA0-0C3B-42DE-B107-2C80C4494584}" srcOrd="0" destOrd="0" presId="urn:microsoft.com/office/officeart/2005/8/layout/hList6"/>
    <dgm:cxn modelId="{6158D9B9-AB51-4ABF-80C6-83B2C6A78DD2}" srcId="{7A7A0049-9D6F-400D-BC09-39429C7D6599}" destId="{ACE7FD6E-C89E-4C9F-AB51-D8CC7E285941}" srcOrd="0" destOrd="0" parTransId="{6A031660-960D-40EF-A558-71C86AC759A7}" sibTransId="{CD91840D-8C8C-4893-91E8-995661B0A8B2}"/>
    <dgm:cxn modelId="{45449F92-06A9-4CC9-8F16-52472F1EE5F8}" type="presOf" srcId="{1ADD5655-7BC9-4AD5-9D7C-B1C71D92089F}" destId="{EFC33197-4490-4FA4-A541-DFCD1EDC3BA3}" srcOrd="0" destOrd="0" presId="urn:microsoft.com/office/officeart/2005/8/layout/hList6"/>
    <dgm:cxn modelId="{2F235C22-A91C-4279-B9BD-4D05F3A87E8C}" type="presOf" srcId="{141486FE-476B-47B3-86A3-A354D3B85280}" destId="{B7C1BFAF-22B3-4C7E-8CB2-818676E0741A}" srcOrd="0" destOrd="0" presId="urn:microsoft.com/office/officeart/2005/8/layout/hList6"/>
    <dgm:cxn modelId="{6CEADD36-E4B3-4A82-B289-911E7B894037}" type="presOf" srcId="{7A7A0049-9D6F-400D-BC09-39429C7D6599}" destId="{7D209F79-9B3B-45E8-A0E0-349F69542D75}" srcOrd="0" destOrd="0" presId="urn:microsoft.com/office/officeart/2005/8/layout/hList6"/>
    <dgm:cxn modelId="{C0F260AD-7ADB-4816-BECF-D632DA540DD6}" type="presParOf" srcId="{7D209F79-9B3B-45E8-A0E0-349F69542D75}" destId="{95B0EEA0-0C3B-42DE-B107-2C80C4494584}" srcOrd="0" destOrd="0" presId="urn:microsoft.com/office/officeart/2005/8/layout/hList6"/>
    <dgm:cxn modelId="{9A0FD0D7-A296-4252-91DC-FC5FEC2928CD}" type="presParOf" srcId="{7D209F79-9B3B-45E8-A0E0-349F69542D75}" destId="{6232CE59-8899-455A-9216-6692022DB288}" srcOrd="1" destOrd="0" presId="urn:microsoft.com/office/officeart/2005/8/layout/hList6"/>
    <dgm:cxn modelId="{B344E51B-21ED-463C-AD29-640C1F699DB2}" type="presParOf" srcId="{7D209F79-9B3B-45E8-A0E0-349F69542D75}" destId="{EFC33197-4490-4FA4-A541-DFCD1EDC3BA3}" srcOrd="2" destOrd="0" presId="urn:microsoft.com/office/officeart/2005/8/layout/hList6"/>
    <dgm:cxn modelId="{895E48BB-B658-4E5D-983A-084F2CAE9062}" type="presParOf" srcId="{7D209F79-9B3B-45E8-A0E0-349F69542D75}" destId="{A4E8A1D1-3566-4503-A84E-09A40C9F7B1D}" srcOrd="3" destOrd="0" presId="urn:microsoft.com/office/officeart/2005/8/layout/hList6"/>
    <dgm:cxn modelId="{9DC69034-8B56-47C4-A976-1BD9D02D4B8D}" type="presParOf" srcId="{7D209F79-9B3B-45E8-A0E0-349F69542D75}" destId="{B7C1BFAF-22B3-4C7E-8CB2-818676E0741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E57ED-12C9-43EE-8BFD-7FBFB216BA06}">
      <dsp:nvSpPr>
        <dsp:cNvPr id="0" name=""/>
        <dsp:cNvSpPr/>
      </dsp:nvSpPr>
      <dsp:spPr>
        <a:xfrm>
          <a:off x="-6125438" y="-937822"/>
          <a:ext cx="7296703" cy="7296703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C3C2B-E9C9-431A-AA14-44C5CC18D9B3}">
      <dsp:nvSpPr>
        <dsp:cNvPr id="0" name=""/>
        <dsp:cNvSpPr/>
      </dsp:nvSpPr>
      <dsp:spPr>
        <a:xfrm>
          <a:off x="380287" y="246441"/>
          <a:ext cx="10062941" cy="492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1. Выбор темы и научного руководителя ВКР</a:t>
          </a:r>
        </a:p>
      </dsp:txBody>
      <dsp:txXfrm>
        <a:off x="380287" y="246441"/>
        <a:ext cx="10062941" cy="492665"/>
      </dsp:txXfrm>
    </dsp:sp>
    <dsp:sp modelId="{8F0F3332-D8E9-4DD9-81E7-67DB16DF75EA}">
      <dsp:nvSpPr>
        <dsp:cNvPr id="0" name=""/>
        <dsp:cNvSpPr/>
      </dsp:nvSpPr>
      <dsp:spPr>
        <a:xfrm>
          <a:off x="72371" y="184858"/>
          <a:ext cx="615832" cy="615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58801-3DEF-405B-BE6C-24BA1A72BAD2}">
      <dsp:nvSpPr>
        <dsp:cNvPr id="0" name=""/>
        <dsp:cNvSpPr/>
      </dsp:nvSpPr>
      <dsp:spPr>
        <a:xfrm>
          <a:off x="826440" y="985873"/>
          <a:ext cx="9616788" cy="492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2. Написание ВКР</a:t>
          </a:r>
        </a:p>
      </dsp:txBody>
      <dsp:txXfrm>
        <a:off x="826440" y="985873"/>
        <a:ext cx="9616788" cy="492665"/>
      </dsp:txXfrm>
    </dsp:sp>
    <dsp:sp modelId="{50945DF8-31AE-4D18-ADC7-E14C4319FCAC}">
      <dsp:nvSpPr>
        <dsp:cNvPr id="0" name=""/>
        <dsp:cNvSpPr/>
      </dsp:nvSpPr>
      <dsp:spPr>
        <a:xfrm>
          <a:off x="518524" y="924290"/>
          <a:ext cx="615832" cy="615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D32F-FA90-4D97-9A50-4489A1B9CF6F}">
      <dsp:nvSpPr>
        <dsp:cNvPr id="0" name=""/>
        <dsp:cNvSpPr/>
      </dsp:nvSpPr>
      <dsp:spPr>
        <a:xfrm>
          <a:off x="1070930" y="1724764"/>
          <a:ext cx="9372298" cy="492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3. Проверка ВКР в системе «Антиплагиат»</a:t>
          </a:r>
        </a:p>
      </dsp:txBody>
      <dsp:txXfrm>
        <a:off x="1070930" y="1724764"/>
        <a:ext cx="9372298" cy="492665"/>
      </dsp:txXfrm>
    </dsp:sp>
    <dsp:sp modelId="{117A867C-C0FA-4851-A46B-2D117253FA4E}">
      <dsp:nvSpPr>
        <dsp:cNvPr id="0" name=""/>
        <dsp:cNvSpPr/>
      </dsp:nvSpPr>
      <dsp:spPr>
        <a:xfrm>
          <a:off x="763014" y="1663180"/>
          <a:ext cx="615832" cy="615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F43D0-17DA-4172-A81C-49920760DE98}">
      <dsp:nvSpPr>
        <dsp:cNvPr id="0" name=""/>
        <dsp:cNvSpPr/>
      </dsp:nvSpPr>
      <dsp:spPr>
        <a:xfrm>
          <a:off x="1148993" y="2464196"/>
          <a:ext cx="9294235" cy="492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4. Предзащита ВКР</a:t>
          </a:r>
        </a:p>
      </dsp:txBody>
      <dsp:txXfrm>
        <a:off x="1148993" y="2464196"/>
        <a:ext cx="9294235" cy="492665"/>
      </dsp:txXfrm>
    </dsp:sp>
    <dsp:sp modelId="{4376648E-E6DA-453A-9C6F-71E8FF76E51E}">
      <dsp:nvSpPr>
        <dsp:cNvPr id="0" name=""/>
        <dsp:cNvSpPr/>
      </dsp:nvSpPr>
      <dsp:spPr>
        <a:xfrm>
          <a:off x="841077" y="2402613"/>
          <a:ext cx="615832" cy="615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7941C-397A-4439-9E47-EA3A8641F791}">
      <dsp:nvSpPr>
        <dsp:cNvPr id="0" name=""/>
        <dsp:cNvSpPr/>
      </dsp:nvSpPr>
      <dsp:spPr>
        <a:xfrm>
          <a:off x="1070930" y="3203629"/>
          <a:ext cx="9372298" cy="492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5. Защита ВКР</a:t>
          </a:r>
        </a:p>
      </dsp:txBody>
      <dsp:txXfrm>
        <a:off x="1070930" y="3203629"/>
        <a:ext cx="9372298" cy="492665"/>
      </dsp:txXfrm>
    </dsp:sp>
    <dsp:sp modelId="{A86BA124-B81A-4621-9E59-044000E0BA13}">
      <dsp:nvSpPr>
        <dsp:cNvPr id="0" name=""/>
        <dsp:cNvSpPr/>
      </dsp:nvSpPr>
      <dsp:spPr>
        <a:xfrm>
          <a:off x="763014" y="3142045"/>
          <a:ext cx="615832" cy="615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EAE34-87DA-463C-A385-2E0BDEB3A472}">
      <dsp:nvSpPr>
        <dsp:cNvPr id="0" name=""/>
        <dsp:cNvSpPr/>
      </dsp:nvSpPr>
      <dsp:spPr>
        <a:xfrm>
          <a:off x="826440" y="3942519"/>
          <a:ext cx="9616788" cy="492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6. Подписание обходного листа</a:t>
          </a:r>
        </a:p>
      </dsp:txBody>
      <dsp:txXfrm>
        <a:off x="826440" y="3942519"/>
        <a:ext cx="9616788" cy="492665"/>
      </dsp:txXfrm>
    </dsp:sp>
    <dsp:sp modelId="{0E997CF5-ACF7-4F02-934F-FE0CC0109DEA}">
      <dsp:nvSpPr>
        <dsp:cNvPr id="0" name=""/>
        <dsp:cNvSpPr/>
      </dsp:nvSpPr>
      <dsp:spPr>
        <a:xfrm>
          <a:off x="518524" y="3880936"/>
          <a:ext cx="615832" cy="615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F87F6-C7E5-4604-A623-3756F05F44E7}">
      <dsp:nvSpPr>
        <dsp:cNvPr id="0" name=""/>
        <dsp:cNvSpPr/>
      </dsp:nvSpPr>
      <dsp:spPr>
        <a:xfrm>
          <a:off x="380287" y="4681951"/>
          <a:ext cx="10062941" cy="492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7. Получение диплома</a:t>
          </a:r>
        </a:p>
      </dsp:txBody>
      <dsp:txXfrm>
        <a:off x="380287" y="4681951"/>
        <a:ext cx="10062941" cy="492665"/>
      </dsp:txXfrm>
    </dsp:sp>
    <dsp:sp modelId="{EFF07E7D-3419-4910-B2BF-1C00E9F22B7A}">
      <dsp:nvSpPr>
        <dsp:cNvPr id="0" name=""/>
        <dsp:cNvSpPr/>
      </dsp:nvSpPr>
      <dsp:spPr>
        <a:xfrm>
          <a:off x="72371" y="4620368"/>
          <a:ext cx="615832" cy="615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FBECB-FCC2-4C9C-AB5B-33056574702A}">
      <dsp:nvSpPr>
        <dsp:cNvPr id="0" name=""/>
        <dsp:cNvSpPr/>
      </dsp:nvSpPr>
      <dsp:spPr>
        <a:xfrm>
          <a:off x="36596" y="210318"/>
          <a:ext cx="3760285" cy="453616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002060"/>
              </a:solidFill>
            </a:rPr>
            <a:t>Выбор темы</a:t>
          </a:r>
        </a:p>
      </dsp:txBody>
      <dsp:txXfrm rot="16200000">
        <a:off x="-1447203" y="1694118"/>
        <a:ext cx="3719657" cy="752057"/>
      </dsp:txXfrm>
    </dsp:sp>
    <dsp:sp modelId="{C448D20E-D5FB-4B37-B136-283124D942B2}">
      <dsp:nvSpPr>
        <dsp:cNvPr id="0" name=""/>
        <dsp:cNvSpPr/>
      </dsp:nvSpPr>
      <dsp:spPr>
        <a:xfrm>
          <a:off x="788653" y="210318"/>
          <a:ext cx="2801412" cy="45361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Тема ВКР выбирается во время производственной и преддипломной практик, должна быть актуальной для горного предприятия и иметь практическую ценность и новизну.  </a:t>
          </a:r>
        </a:p>
      </dsp:txBody>
      <dsp:txXfrm>
        <a:off x="788653" y="210318"/>
        <a:ext cx="2801412" cy="4536167"/>
      </dsp:txXfrm>
    </dsp:sp>
    <dsp:sp modelId="{BDE8D14A-CECB-4E52-9AD4-9E83664A9D07}">
      <dsp:nvSpPr>
        <dsp:cNvPr id="0" name=""/>
        <dsp:cNvSpPr/>
      </dsp:nvSpPr>
      <dsp:spPr>
        <a:xfrm>
          <a:off x="3892769" y="184507"/>
          <a:ext cx="3760285" cy="451234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002060"/>
              </a:solidFill>
            </a:rPr>
            <a:t>Заявление на тему ВКР</a:t>
          </a:r>
        </a:p>
      </dsp:txBody>
      <dsp:txXfrm rot="16200000">
        <a:off x="2418737" y="1658539"/>
        <a:ext cx="3700120" cy="752057"/>
      </dsp:txXfrm>
    </dsp:sp>
    <dsp:sp modelId="{99620854-4A47-4B24-9E47-F0EA4C2BD22A}">
      <dsp:nvSpPr>
        <dsp:cNvPr id="0" name=""/>
        <dsp:cNvSpPr/>
      </dsp:nvSpPr>
      <dsp:spPr>
        <a:xfrm rot="5400000">
          <a:off x="3579786" y="3773306"/>
          <a:ext cx="663569" cy="5640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94B5D-CA64-40F1-A07F-AEDCFA08E1AF}">
      <dsp:nvSpPr>
        <dsp:cNvPr id="0" name=""/>
        <dsp:cNvSpPr/>
      </dsp:nvSpPr>
      <dsp:spPr>
        <a:xfrm>
          <a:off x="4644826" y="184507"/>
          <a:ext cx="2801412" cy="4512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Студент пишет </a:t>
          </a:r>
          <a:r>
            <a:rPr lang="ru-RU" sz="2400" kern="1200" dirty="0">
              <a:solidFill>
                <a:srgbClr val="C00000"/>
              </a:solidFill>
            </a:rPr>
            <a:t>заявление на утверждение темы </a:t>
          </a:r>
          <a:r>
            <a:rPr lang="ru-RU" sz="2400" kern="1200" dirty="0" smtClean="0">
              <a:solidFill>
                <a:srgbClr val="C00000"/>
              </a:solidFill>
            </a:rPr>
            <a:t>ВКР </a:t>
          </a:r>
          <a:r>
            <a:rPr lang="ru-RU" sz="2400" kern="1200" dirty="0" smtClean="0"/>
            <a:t>на </a:t>
          </a:r>
          <a:r>
            <a:rPr lang="ru-RU" sz="2400" kern="1200" dirty="0"/>
            <a:t>имя заведующего выпускающей кафедрой.</a:t>
          </a:r>
        </a:p>
      </dsp:txBody>
      <dsp:txXfrm>
        <a:off x="4644826" y="184507"/>
        <a:ext cx="2801412" cy="4512342"/>
      </dsp:txXfrm>
    </dsp:sp>
    <dsp:sp modelId="{85F7A95B-D22D-4E42-8E79-F5C41A38BB6C}">
      <dsp:nvSpPr>
        <dsp:cNvPr id="0" name=""/>
        <dsp:cNvSpPr/>
      </dsp:nvSpPr>
      <dsp:spPr>
        <a:xfrm>
          <a:off x="7784664" y="184507"/>
          <a:ext cx="3760285" cy="451234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002060"/>
              </a:solidFill>
            </a:rPr>
            <a:t>Утверждение темы</a:t>
          </a:r>
        </a:p>
      </dsp:txBody>
      <dsp:txXfrm rot="16200000">
        <a:off x="6310632" y="1658539"/>
        <a:ext cx="3700120" cy="752057"/>
      </dsp:txXfrm>
    </dsp:sp>
    <dsp:sp modelId="{A8FD208F-D677-4446-9AE9-3191DF0F5235}">
      <dsp:nvSpPr>
        <dsp:cNvPr id="0" name=""/>
        <dsp:cNvSpPr/>
      </dsp:nvSpPr>
      <dsp:spPr>
        <a:xfrm rot="5400000">
          <a:off x="7471681" y="3773306"/>
          <a:ext cx="663569" cy="5640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897CE-EA72-460D-ACBE-653347A951BE}">
      <dsp:nvSpPr>
        <dsp:cNvPr id="0" name=""/>
        <dsp:cNvSpPr/>
      </dsp:nvSpPr>
      <dsp:spPr>
        <a:xfrm>
          <a:off x="8536721" y="184507"/>
          <a:ext cx="2801412" cy="4512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Тематика ВКР и руководители ВКР утверждаются Ученым советом не позднее, чем за 6 месяцев до даты начала ГИА и приказом директора института не позднее, чем за 3 месяца до начала ГИА.</a:t>
          </a:r>
        </a:p>
      </dsp:txBody>
      <dsp:txXfrm>
        <a:off x="8536721" y="184507"/>
        <a:ext cx="2801412" cy="4512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0EEA0-0C3B-42DE-B107-2C80C4494584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Предварительное задание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Выдается руководителем производственной преддипломной практики.</a:t>
          </a:r>
        </a:p>
      </dsp:txBody>
      <dsp:txXfrm rot="5400000">
        <a:off x="1284" y="870267"/>
        <a:ext cx="3337470" cy="2610802"/>
      </dsp:txXfrm>
    </dsp:sp>
    <dsp:sp modelId="{EFC33197-4490-4FA4-A541-DFCD1EDC3BA3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Окончательное определение темы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После преддипломной практики руководитель и студент окончательно определяют тему и оформляют </a:t>
          </a:r>
          <a:r>
            <a:rPr lang="ru-RU" sz="1800" kern="1200" dirty="0">
              <a:solidFill>
                <a:srgbClr val="FF0000"/>
              </a:solidFill>
            </a:rPr>
            <a:t>задание на выполнение ВКР.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3589065" y="870267"/>
        <a:ext cx="3337470" cy="2610802"/>
      </dsp:txXfrm>
    </dsp:sp>
    <dsp:sp modelId="{B7C1BFAF-22B3-4C7E-8CB2-818676E0741A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Допуск студента к государственной итоговой аттестации (ГИА)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К ГИА допускается студент, не имеющий академических задолженностей и задолженностей по оплате (если учится на коммерческой основе).</a:t>
          </a:r>
        </a:p>
      </dsp:txBody>
      <dsp:txXfrm rot="5400000">
        <a:off x="7176846" y="870267"/>
        <a:ext cx="3337470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3C2B6-1FC6-410B-81CA-0650ACCB0037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72AB5-575E-4083-9CB0-94F2A9259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8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2AB5-575E-4083-9CB0-94F2A9259C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5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Ссылка на </a:t>
            </a:r>
            <a:r>
              <a:rPr lang="ru-RU" dirty="0" smtClean="0"/>
              <a:t>Порядок</a:t>
            </a:r>
            <a:r>
              <a:rPr lang="ru-RU" baseline="0" dirty="0" smtClean="0"/>
              <a:t> проведения ГИА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2AB5-575E-4083-9CB0-94F2A9259C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7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Ссылка на бланк заявления на утверждение </a:t>
            </a:r>
            <a:r>
              <a:rPr lang="ru-RU" dirty="0" smtClean="0"/>
              <a:t>темы ВКР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2AB5-575E-4083-9CB0-94F2A9259C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8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Ссылка на бланк задания на выполнение ВКР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2AB5-575E-4083-9CB0-94F2A9259C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5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Ссылка на образец титульного листа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2AB5-575E-4083-9CB0-94F2A9259C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Ссылка на График ГИА, ссылка на инструкцию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Антиплагиат</a:t>
            </a:r>
            <a:r>
              <a:rPr lang="ru-RU" baseline="0" dirty="0" smtClean="0"/>
              <a:t> ВУЗ, ссылка на бланк заявления о внесении сведений в диплом, ссылка на согласие о внесении сведений в ФИС ФРДО, ссылка на согласие о внесении ВКР в ЭБС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2AB5-575E-4083-9CB0-94F2A9259C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2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Ссылка на</a:t>
            </a:r>
            <a:r>
              <a:rPr lang="ru-RU" baseline="0" dirty="0" smtClean="0"/>
              <a:t> бланк отзыва руководителя, ссылка на рецензию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2AB5-575E-4083-9CB0-94F2A9259C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5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32BF6-0071-C413-3B93-391624475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BFE572-75EC-D9A3-0514-985638A53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0FB0A-FDA5-F7E6-A035-2E6E3338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E266C-1057-49A5-EB5E-837DC581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AA811-6C8F-1A15-9A9E-508C2D44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5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0B0C7-2489-EEA9-D0CF-79942EB4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68B191-E0EE-8B56-93C1-65DA0DD75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89AF9-BEEB-6E9C-34AA-0BEB70FD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F8A7D-A279-76FB-009C-BB069F8B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BADFA-3CA4-CC4F-0837-8A829A95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5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83D037-4E39-D5C7-79A8-9C51958B0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3AE9BB-98CF-3401-FA83-69A07932D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07433-7EC0-8607-5026-6005700C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0FCE8-F50B-1594-41AF-2ECEDD85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DC4C1-E39E-AB1A-A41B-2DBBC069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B95C5-2064-137C-D3FE-C2023C7A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CBD62-39DA-45B5-7F7D-97967D139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6C3EF-2078-CDB3-74E4-C2927C43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AF089-E223-06F8-8CCE-0B6503C7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FDC7F-2565-F7F3-0FFF-FF8EDF23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5E5E1-E4FC-5366-5708-6399BC2B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C47A72-5009-984B-A0AA-6B30F9A34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6A2674-0779-6DF5-7B1D-DC88FD45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84129-AC26-8F45-B83D-6B9947C6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7C344-0ED2-4C60-1CDB-C26E7C1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38D0F-EBB6-B359-8BED-AF65E018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3113D-9BBC-59FB-1AAD-E6929C3F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727EA7-9406-44E1-0FC0-A1DDCE613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3576A7-61F3-6458-3F69-F19BBE9C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E01555-ABB7-3E86-689C-68060D14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FDEFF-01F4-81F8-B642-BC374552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38DC7-8BF8-7468-8391-723AB546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E8A0F-DF1F-207F-52EF-1CD27F3C1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5D39A-86CD-9268-6BB6-EAD802546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BE7332-B4CE-AB2D-BA9E-A16CFBCA1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CD49AC-C5F0-FAFC-204F-B7BFCB2FF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AA9067-CC90-BB4E-2BC5-DF99BB7F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4DD212-A91F-AEF0-BAD8-8398FABF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E347FE-9FB3-31DB-1071-E352B18B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5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3D112-0BB6-2947-1596-BDD805D7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BE0ACD-B513-48C4-9F76-AB95DB3B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165E2F-22EA-0765-A850-C4B638B5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B56C4-7648-A56E-4923-7FF5F228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2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97DBA3-E4E5-77D2-2E7D-9DC9D25E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C1BCEA-F6C7-5B63-DD86-41A3ABC0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725260-E184-E348-188E-48921D24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244C1-11E1-A24B-295D-491F8BF8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6A1CD-65D5-F4F1-56B2-5334C15B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511149-8A05-9236-64BA-E19844000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C6124-8009-4258-3B8C-E705BDF0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5CF22-F9DE-61CF-B0CF-1B880D44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F1136A-7E93-6776-5D08-C1859FEA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D6687-5FE7-F99E-66E8-3A17B785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1AEE0-CCE0-2796-2E23-5A18FCBD8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76075D-AB21-44DF-2D7F-7A2134801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7749BE-E6AB-0C12-9798-9043B068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5DC75-94E3-F522-1BEB-37AE31EA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4DA739-2F3B-F265-9DF8-E839CDE1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4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1A7C8-2480-77B4-2F1B-9539FE83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98AE82-A83D-6C10-060C-CCD03357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CB426-F46E-743C-64F0-4D5318C9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BF7F-4B39-46F9-BF1C-1E7D3AA5BD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8C1A9-AB33-45D1-0810-0815581BD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3E637-E0B1-A349-7AFF-532358894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F79B-1D2A-44CE-8BB4-BEC7E042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9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02B691D-3E80-470C-2D6B-AB6F02E72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7152" y="4116832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Гид выпускника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ТИ (ф) СВФУ</a:t>
            </a:r>
          </a:p>
        </p:txBody>
      </p:sp>
    </p:spTree>
    <p:extLst>
      <p:ext uri="{BB962C8B-B14F-4D97-AF65-F5344CB8AC3E}">
        <p14:creationId xmlns:p14="http://schemas.microsoft.com/office/powerpoint/2010/main" val="196175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FC6F2-6A60-348A-D300-6A1FE093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Требования к оформлению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96FB8-4DB7-CC83-1BBE-A72F7FB4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29544" cy="50027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100" dirty="0"/>
              <a:t>Формат Microsoft Office Word, А4, поля: верхнее, нижнее – 2 см, левое – 3 см, правое – 1,5 см.</a:t>
            </a:r>
          </a:p>
          <a:p>
            <a:pPr marL="0" indent="0" algn="just">
              <a:buNone/>
            </a:pPr>
            <a:r>
              <a:rPr lang="ru-RU" sz="3100" dirty="0"/>
              <a:t>Шрифт Times New </a:t>
            </a:r>
            <a:r>
              <a:rPr lang="ru-RU" sz="3100" dirty="0" err="1"/>
              <a:t>Roman</a:t>
            </a:r>
            <a:r>
              <a:rPr lang="ru-RU" sz="3100" dirty="0"/>
              <a:t>, кегль 14 пунктов, </a:t>
            </a:r>
            <a:r>
              <a:rPr lang="ru-RU" sz="3100" dirty="0" smtClean="0"/>
              <a:t>полуторный </a:t>
            </a:r>
            <a:r>
              <a:rPr lang="ru-RU" sz="3100" dirty="0"/>
              <a:t>интервал, отступ абзаца 1,25 см</a:t>
            </a:r>
          </a:p>
          <a:p>
            <a:pPr marL="0" indent="0" algn="just">
              <a:buNone/>
            </a:pPr>
            <a:r>
              <a:rPr lang="ru-RU" sz="3100" dirty="0"/>
              <a:t> </a:t>
            </a:r>
          </a:p>
          <a:p>
            <a:pPr marL="0" indent="0" algn="just">
              <a:buNone/>
            </a:pPr>
            <a:r>
              <a:rPr lang="ru-RU" sz="3100" dirty="0"/>
              <a:t>Заголовки</a:t>
            </a:r>
          </a:p>
          <a:p>
            <a:pPr marL="0" indent="0" algn="just">
              <a:buNone/>
            </a:pPr>
            <a:r>
              <a:rPr lang="ru-RU" sz="3100" dirty="0"/>
              <a:t>Начинаются с новой страницы, прописными буквами, полужирным шрифтом. Отступ между заголовками и текстом – двойной интервал.</a:t>
            </a:r>
          </a:p>
          <a:p>
            <a:pPr marL="0" indent="0" algn="just">
              <a:buNone/>
            </a:pPr>
            <a:r>
              <a:rPr lang="ru-RU" sz="3100" dirty="0"/>
              <a:t> </a:t>
            </a:r>
          </a:p>
          <a:p>
            <a:pPr marL="0" indent="0" algn="just">
              <a:buNone/>
            </a:pPr>
            <a:r>
              <a:rPr lang="ru-RU" sz="3100" dirty="0">
                <a:solidFill>
                  <a:srgbClr val="FF0000"/>
                </a:solidFill>
              </a:rPr>
              <a:t>Титульный лист</a:t>
            </a:r>
          </a:p>
          <a:p>
            <a:pPr marL="0" indent="0" algn="just">
              <a:buNone/>
            </a:pPr>
            <a:r>
              <a:rPr lang="ru-RU" sz="3100" dirty="0"/>
              <a:t>Должен быть у всех одинаковый. Название темы выпускной квалификационной работы (ВКР) на титульном листе должно в точности соответствовать формулировке темы в приказе.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17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8000" b="-1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30073B-24BF-AD0E-FE81-4D15FE42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045" y="2228446"/>
            <a:ext cx="8356092" cy="438740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>
                <a:solidFill>
                  <a:srgbClr val="FF0000"/>
                </a:solidFill>
              </a:rPr>
              <a:t>График ГИА </a:t>
            </a:r>
            <a:r>
              <a:rPr lang="ru-RU" sz="9600" dirty="0"/>
              <a:t>Утверждается приказом директора не позднее чем за 30 дней до защиты ВКР.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/>
              <a:t> </a:t>
            </a:r>
            <a:r>
              <a:rPr lang="ru-RU" sz="9600" b="1" dirty="0"/>
              <a:t>Антиплагиат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/>
              <a:t>Для проверки ВКР в системе </a:t>
            </a:r>
            <a:r>
              <a:rPr lang="ru-RU" sz="9600" dirty="0">
                <a:solidFill>
                  <a:srgbClr val="FF0000"/>
                </a:solidFill>
              </a:rPr>
              <a:t>"</a:t>
            </a:r>
            <a:r>
              <a:rPr lang="ru-RU" sz="9600" dirty="0" err="1">
                <a:solidFill>
                  <a:srgbClr val="FF0000"/>
                </a:solidFill>
              </a:rPr>
              <a:t>Антиплагиат.ВУЗ</a:t>
            </a:r>
            <a:r>
              <a:rPr lang="ru-RU" sz="9600" dirty="0">
                <a:solidFill>
                  <a:srgbClr val="FF0000"/>
                </a:solidFill>
              </a:rPr>
              <a:t>"</a:t>
            </a:r>
            <a:r>
              <a:rPr lang="ru-RU" sz="9600" dirty="0"/>
              <a:t> необходимо получить код задания от руководителя и загрузить работу на s-vfu.antiplagiat.ru. Пороговое значение оригинальности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/>
              <a:t>текста составляет для ВКР специалиста - 70%.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/>
              <a:t> </a:t>
            </a:r>
            <a:r>
              <a:rPr lang="ru-RU" sz="9600" b="1" dirty="0"/>
              <a:t>Предзащита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/>
              <a:t>Проводится за 2-3 недели до начала ГИА. Заполняются  </a:t>
            </a:r>
            <a:r>
              <a:rPr lang="ru-RU" sz="9600" dirty="0">
                <a:solidFill>
                  <a:srgbClr val="FF0000"/>
                </a:solidFill>
              </a:rPr>
              <a:t>заявления о внесении сведений в диплом</a:t>
            </a:r>
            <a:r>
              <a:rPr lang="ru-RU" sz="9600" dirty="0"/>
              <a:t>, собираются </a:t>
            </a:r>
            <a:r>
              <a:rPr lang="ru-RU" sz="9600" dirty="0">
                <a:solidFill>
                  <a:srgbClr val="FF0000"/>
                </a:solidFill>
              </a:rPr>
              <a:t>согласия на внесение сведений в ФИС ФРДО и на размещение ВКР в ЭБС вуза</a:t>
            </a:r>
            <a:r>
              <a:rPr lang="ru-RU" sz="96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09E04D-804A-840A-5B04-E62301716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5" b="14966"/>
          <a:stretch>
            <a:fillRect/>
          </a:stretch>
        </p:blipFill>
        <p:spPr>
          <a:xfrm>
            <a:off x="0" y="0"/>
            <a:ext cx="10995660" cy="22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5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E8F20-D20E-6A2A-9A46-CB20AC98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32" y="34258"/>
            <a:ext cx="4956048" cy="1325563"/>
          </a:xfrm>
        </p:spPr>
        <p:txBody>
          <a:bodyPr>
            <a:noAutofit/>
          </a:bodyPr>
          <a:lstStyle/>
          <a:p>
            <a:r>
              <a:rPr lang="ru-RU" sz="4800" b="1" dirty="0"/>
              <a:t>Допуск к защите и рецензирование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8189-6C49-E3F3-5E5B-147E07FA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611662"/>
            <a:ext cx="7007352" cy="52120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Допуск к защите</a:t>
            </a:r>
          </a:p>
          <a:p>
            <a:pPr marL="0" indent="0" algn="just">
              <a:buNone/>
            </a:pPr>
            <a:r>
              <a:rPr lang="ru-RU" dirty="0"/>
              <a:t>Оформляется приказом по институту после предзащиты.</a:t>
            </a:r>
          </a:p>
          <a:p>
            <a:pPr marL="0" indent="0" algn="just">
              <a:buNone/>
            </a:pP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Отзыв руководителя</a:t>
            </a:r>
          </a:p>
          <a:p>
            <a:pPr marL="0" indent="0" algn="just">
              <a:buNone/>
            </a:pPr>
            <a:r>
              <a:rPr lang="ru-RU" dirty="0"/>
              <a:t>После завершения подготовки обучающимся ВКР руководитель не позднее, чем за 5 дней до дня защиты, представляет на кафедру, письменный отзыв о работе обучающегося в период подготовки ВКР.</a:t>
            </a:r>
          </a:p>
          <a:p>
            <a:pPr marL="0" indent="0" algn="just">
              <a:buNone/>
            </a:pP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b="1" dirty="0"/>
              <a:t>Рецензирование</a:t>
            </a:r>
          </a:p>
          <a:p>
            <a:pPr marL="0" indent="0" algn="just">
              <a:buNone/>
            </a:pPr>
            <a:r>
              <a:rPr lang="ru-RU" dirty="0"/>
              <a:t>ВКР подлежит рецензированию. Рецензент утверждается приказом по институту. Рецензент проводит анализ выпускной квалификационной работы и представляет в институт письменную  </a:t>
            </a:r>
            <a:r>
              <a:rPr lang="ru-RU" dirty="0">
                <a:solidFill>
                  <a:srgbClr val="FF0000"/>
                </a:solidFill>
              </a:rPr>
              <a:t>рецензию </a:t>
            </a:r>
            <a:r>
              <a:rPr lang="ru-RU" dirty="0"/>
              <a:t>на указанную работу не позднее, чем за 5 дней до дня защиты. Кафедра обеспечивает ознакомление обучающегося с рецензией.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8C7E0-5C87-FE43-25A4-BF1104C06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400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EF0F09-D337-71AD-9447-A9272C38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6"/>
          <a:stretch>
            <a:fillRect/>
          </a:stretch>
        </p:blipFill>
        <p:spPr>
          <a:xfrm>
            <a:off x="0" y="0"/>
            <a:ext cx="681228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D47AD-9611-D1C3-81C0-B35985C5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816" y="658971"/>
            <a:ext cx="5041392" cy="185258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Требования для получения диплома с отличием: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047C0-7993-A54B-8AB7-46220DEE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3207957"/>
            <a:ext cx="5257800" cy="36500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Средний балл ≥ 4,75 (включая оценку за защиту ВКР, но без учета факультативов).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Оценка за защиту ВКР только «отлично».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Отсутствие в приложении к диплому оценок «удовлетворительно», в том числе и по факультативным дисциплинам.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8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55C27C-EDC8-96BC-1208-EB3FAB74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832" y="1097280"/>
            <a:ext cx="2158262" cy="21582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59737-7B3D-65B6-8DD1-7C46CEDD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437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Проверка макета диплома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9C20C-CE6A-A6B0-6D48-EEE0CC87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097280"/>
            <a:ext cx="6425184" cy="57607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Персональные данные: </a:t>
            </a:r>
            <a:r>
              <a:rPr lang="ru-RU" dirty="0"/>
              <a:t>ФИО, год рождения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Дополнительные сведения </a:t>
            </a:r>
            <a:r>
              <a:rPr lang="ru-RU" dirty="0"/>
              <a:t>приложения к диплому:</a:t>
            </a:r>
          </a:p>
          <a:p>
            <a:pPr marL="0" indent="0" algn="just">
              <a:buNone/>
            </a:pPr>
            <a:r>
              <a:rPr lang="ru-RU" i="1" dirty="0"/>
              <a:t>Без согласования с выпускником </a:t>
            </a:r>
            <a:r>
              <a:rPr lang="ru-RU" dirty="0"/>
              <a:t>(по умолчанию) указываются: </a:t>
            </a:r>
          </a:p>
          <a:p>
            <a:pPr marL="0" indent="0" algn="just">
              <a:buNone/>
            </a:pPr>
            <a:r>
              <a:rPr lang="ru-RU" dirty="0"/>
              <a:t>- профиль (направленность) ОП;</a:t>
            </a:r>
          </a:p>
          <a:p>
            <a:pPr marL="0" indent="0" algn="just">
              <a:buNone/>
            </a:pPr>
            <a:r>
              <a:rPr lang="ru-RU" dirty="0"/>
              <a:t>- сведения о переименовании университета.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i="1" dirty="0"/>
              <a:t>По согласованию с выпускником (по личному заявлению):</a:t>
            </a:r>
          </a:p>
          <a:p>
            <a:pPr marL="0" indent="0" algn="just">
              <a:buNone/>
            </a:pPr>
            <a:r>
              <a:rPr lang="ru-RU" dirty="0"/>
              <a:t>- форма обучения / сочетание форм обучения;</a:t>
            </a:r>
          </a:p>
          <a:p>
            <a:pPr marL="0" indent="0" algn="just">
              <a:buNone/>
            </a:pPr>
            <a:r>
              <a:rPr lang="ru-RU" dirty="0"/>
              <a:t>- сведения об ускоренном обучении;</a:t>
            </a:r>
          </a:p>
          <a:p>
            <a:pPr marL="0" indent="0" algn="just">
              <a:buNone/>
            </a:pPr>
            <a:r>
              <a:rPr lang="ru-RU" dirty="0"/>
              <a:t>- сведения об изучении части ОП в другом вузе;</a:t>
            </a:r>
          </a:p>
          <a:p>
            <a:pPr marL="0" indent="0" algn="just">
              <a:buNone/>
            </a:pPr>
            <a:r>
              <a:rPr lang="ru-RU" dirty="0"/>
              <a:t>- факультативные дисциплины.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7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45232-0894-E2EC-DD12-562F7733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/>
              <a:t>Апелляция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693DA-00A5-1B2B-3179-288CB4CF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292352"/>
            <a:ext cx="10853928" cy="48846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По результатам государственных аттестационных испытаний обучающийся имеет	право подать в апелляционную комиссию письменную апелляцию о нарушении, по его мнению, установленной процедуры проведения государственного аттестационного испытания и (или) несогласии с результатами государственного экзамена.</a:t>
            </a:r>
          </a:p>
          <a:p>
            <a:pPr algn="just"/>
            <a:r>
              <a:rPr lang="ru-RU" dirty="0"/>
              <a:t>Апелляция подается лично обучающимся в апелляционную комиссию не позднее следующего рабочего дня после объявления результатов государственного аттестационного испытания.</a:t>
            </a:r>
          </a:p>
          <a:p>
            <a:pPr algn="just"/>
            <a:r>
              <a:rPr lang="ru-RU" dirty="0"/>
              <a:t>Для рассмотрения апелляции секретарь государственной экзаменационной комиссии направляет в апелляционную комиссию протокол заседания государственной экзаменационной комиссии, заключение председателя государственной экзаменационной комиссии о соблюдении процедурных вопросов при проведении государственного аттестационного испытания, а также письменные ответы обучающегося (при их наличии) (для рассмотрения апелляции по проведению государственного экзамена) либо выпускную квалификационную работу, отзыв и рецензию (для рассмотрения апелляции по проведению защиты выпускной квалификационной работы).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90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C31E-4629-190C-FA2F-DCBCD575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Защита ВКР </a:t>
            </a:r>
            <a:r>
              <a:rPr lang="ru-RU" sz="4800" b="1" dirty="0">
                <a:solidFill>
                  <a:schemeClr val="tx2"/>
                </a:solidFill>
              </a:rPr>
              <a:t>и получение </a:t>
            </a:r>
            <a:r>
              <a:rPr lang="ru-RU" sz="4800" b="1" dirty="0">
                <a:solidFill>
                  <a:schemeClr val="bg1"/>
                </a:solidFill>
              </a:rPr>
              <a:t>диплома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CADCD-F861-E360-8418-75DB16A7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1825624"/>
            <a:ext cx="11082528" cy="569684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ВКР в твердом переплете, отзыв и рецензия передаются секретарю ГЭК не позднее, чем за 3 дня до защиты.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Защита включает доклад (15 мин), вопросы комиссии и ответы выпускника.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Члены государственной экзаменационной комиссии оценивают дипломный проект/ дипломную работу, доклад и умение студента защищать положения своей работы.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После защиты выпускники получают обходные листы и диплом в </a:t>
            </a:r>
            <a:r>
              <a:rPr lang="ru-RU" dirty="0" err="1">
                <a:solidFill>
                  <a:schemeClr val="bg1"/>
                </a:solidFill>
              </a:rPr>
              <a:t>каб</a:t>
            </a:r>
            <a:r>
              <a:rPr lang="ru-RU" dirty="0">
                <a:solidFill>
                  <a:schemeClr val="bg1"/>
                </a:solidFill>
              </a:rPr>
              <a:t>. 212 АУК. Диплом выдается только по предъявлению паспорта.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75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531D7-3049-7ADF-2FD7-953C00C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800" b="1" dirty="0"/>
              <a:t>Поздравляем, вы — студенты выпускного курса.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43908-9076-5929-5499-3939CF48C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984121"/>
            <a:ext cx="10515600" cy="4351338"/>
          </a:xfrm>
        </p:spPr>
        <p:txBody>
          <a:bodyPr/>
          <a:lstStyle/>
          <a:p>
            <a:pPr algn="just"/>
            <a:r>
              <a:rPr lang="ru-RU" dirty="0"/>
              <a:t>Впереди подготовка и защита выпускной  квалификационной работы (ВКР) и диплом, для получения которого нужно пройти 7 организационных шагов. </a:t>
            </a:r>
          </a:p>
          <a:p>
            <a:pPr algn="just"/>
            <a:r>
              <a:rPr lang="ru-RU" dirty="0"/>
              <a:t>Наш гид в этом вам поможет.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5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04C5C-234F-6D64-BDF3-C3A61D354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537147"/>
            <a:ext cx="10856976" cy="1364805"/>
          </a:xfrm>
        </p:spPr>
        <p:txBody>
          <a:bodyPr>
            <a:noAutofit/>
          </a:bodyPr>
          <a:lstStyle/>
          <a:p>
            <a:pPr algn="just"/>
            <a:r>
              <a:rPr lang="ru-RU" sz="4800" b="1" dirty="0"/>
              <a:t>Защита выпускной квалификационной работы (ВКР)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F3700-C85E-4B30-7695-9BDFAE983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267712"/>
            <a:ext cx="10856976" cy="3209544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Защита выпускной квалификационной работы </a:t>
            </a:r>
            <a:r>
              <a:rPr lang="ru-RU" sz="3200" dirty="0">
                <a:solidFill>
                  <a:srgbClr val="FF0000"/>
                </a:solidFill>
              </a:rPr>
              <a:t>(ВКР) </a:t>
            </a:r>
            <a:r>
              <a:rPr lang="ru-RU" sz="3200" dirty="0"/>
              <a:t>— это завершающий этап обучения, подтверждающий уровень подготовки студента к профессиональным задачам. Успешная защита ведет к присвоению квалификации и выдаче диплома государственного образца. ВКР может быть выполнена в виде дипломной работы или дипломного проекта, а также в форме бакалаврской работы — для бакалавров.</a:t>
            </a:r>
          </a:p>
        </p:txBody>
      </p:sp>
    </p:spTree>
    <p:extLst>
      <p:ext uri="{BB962C8B-B14F-4D97-AF65-F5344CB8AC3E}">
        <p14:creationId xmlns:p14="http://schemas.microsoft.com/office/powerpoint/2010/main" val="33852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FDA7-B04A-679E-F399-1FD4A7BB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26085"/>
            <a:ext cx="10515600" cy="719963"/>
          </a:xfrm>
        </p:spPr>
        <p:txBody>
          <a:bodyPr>
            <a:noAutofit/>
          </a:bodyPr>
          <a:lstStyle/>
          <a:p>
            <a:r>
              <a:rPr lang="ru-RU" sz="4800" b="1" dirty="0"/>
              <a:t>7 шагов к диплому: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15EEF86-3965-219D-15FE-64EDE9FA2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126533"/>
              </p:ext>
            </p:extLst>
          </p:nvPr>
        </p:nvGraphicFramePr>
        <p:xfrm>
          <a:off x="838200" y="1304544"/>
          <a:ext cx="10515600" cy="542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38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C6-0FF9-DBF8-42C1-CF4A96DF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Выбор темы ВКР и утверждение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C5DFE1E-0F47-D320-1614-5D8C38318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049222"/>
              </p:ext>
            </p:extLst>
          </p:nvPr>
        </p:nvGraphicFramePr>
        <p:xfrm>
          <a:off x="268224" y="1690688"/>
          <a:ext cx="11545824" cy="490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204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457D2-6B1A-CA8A-2DAC-1D5557E6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Подготовка к дипломному проектированию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834C5A0-08B2-CAA6-C290-12FFE93DE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2732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501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6E942-0F2D-2609-40C2-BD30937A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983"/>
            <a:ext cx="10515600" cy="1000379"/>
          </a:xfrm>
        </p:spPr>
        <p:txBody>
          <a:bodyPr>
            <a:normAutofit/>
          </a:bodyPr>
          <a:lstStyle/>
          <a:p>
            <a:r>
              <a:rPr lang="ru-RU" sz="4800" b="1" dirty="0"/>
              <a:t>Руководство и контроль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C809C-FA47-320B-8A0D-7A2AE4EB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688274"/>
            <a:ext cx="9110472" cy="4359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Для подготовки выпускной квалификационной работы за обучающимся, выполняющим ВКР, распорядительным актом организации закрепляется научный руководитель выпускной квалификационной работы из числа опытных работников института.</a:t>
            </a:r>
          </a:p>
          <a:p>
            <a:pPr marL="0" indent="0" algn="just">
              <a:buNone/>
            </a:pPr>
            <a:r>
              <a:rPr lang="ru-RU" sz="2400" b="1" i="1" dirty="0"/>
              <a:t>Научный руководитель </a:t>
            </a:r>
            <a:r>
              <a:rPr lang="ru-RU" sz="2400" dirty="0"/>
              <a:t>осуществляет общее руководство, рекомендует список литературы, проводит консультации и контролирует выполнение проекта. Студент обязан информировать научного руководителя о ходе работы.</a:t>
            </a:r>
          </a:p>
          <a:p>
            <a:pPr marL="0" indent="0" algn="just">
              <a:buNone/>
            </a:pPr>
            <a:r>
              <a:rPr lang="ru-RU" sz="2400" b="1" i="1" dirty="0"/>
              <a:t>Консультант</a:t>
            </a:r>
            <a:r>
              <a:rPr lang="ru-RU" sz="2400" dirty="0"/>
              <a:t> консультирует по отдельным вопросам.</a:t>
            </a:r>
          </a:p>
          <a:p>
            <a:pPr marL="0" indent="0" algn="just">
              <a:buNone/>
            </a:pPr>
            <a:r>
              <a:rPr lang="ru-RU" sz="2400" b="1" dirty="0"/>
              <a:t>Секретарь ГЭК </a:t>
            </a:r>
            <a:r>
              <a:rPr lang="ru-RU" sz="2400" dirty="0"/>
              <a:t>знакомит с нормативными документами по ГИА и ВКР; отвечает на вопросы в период подготовки ВКР; формирует проект приложения к диплому; контролирует наличие необходимой документации для проведения защиты ВКР; организует проведение заседания ГЭК.</a:t>
            </a:r>
          </a:p>
        </p:txBody>
      </p:sp>
    </p:spTree>
    <p:extLst>
      <p:ext uri="{BB962C8B-B14F-4D97-AF65-F5344CB8AC3E}">
        <p14:creationId xmlns:p14="http://schemas.microsoft.com/office/powerpoint/2010/main" val="343497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F1364-8A88-3A65-7C70-B6AC8E04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264" y="170689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/>
              <a:t>Подготовка ВКР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F90CE-CB7B-3B5F-CE01-B78555FA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239584"/>
            <a:ext cx="11365992" cy="5197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400" b="1" dirty="0"/>
              <a:t>График подготовки ВКР</a:t>
            </a:r>
          </a:p>
          <a:p>
            <a:pPr marL="0" indent="0" algn="just">
              <a:buNone/>
            </a:pPr>
            <a:r>
              <a:rPr lang="ru-RU" sz="3400" dirty="0"/>
              <a:t>После уточнения задания студент составляет календарный план дипломного проектирования.</a:t>
            </a:r>
          </a:p>
          <a:p>
            <a:pPr marL="0" indent="0" algn="just">
              <a:buNone/>
            </a:pPr>
            <a:endParaRPr lang="ru-RU" sz="3400" dirty="0"/>
          </a:p>
          <a:p>
            <a:pPr marL="0" indent="0" algn="just">
              <a:buNone/>
            </a:pPr>
            <a:r>
              <a:rPr lang="ru-RU" sz="3400" b="1" dirty="0"/>
              <a:t>Контрольные точки</a:t>
            </a:r>
          </a:p>
          <a:p>
            <a:pPr marL="0" indent="0" algn="just">
              <a:buNone/>
            </a:pPr>
            <a:r>
              <a:rPr lang="ru-RU" sz="3400" dirty="0"/>
              <a:t>План-график контрольных точек составляется выпускающей кафедрой и доводится до сведения студентов не позднее, чем за три месяца до даты защиты ВКР. Обязательные контрольные точки – допуск к </a:t>
            </a:r>
            <a:r>
              <a:rPr lang="ru-RU" sz="3400" dirty="0" err="1"/>
              <a:t>дипломированию</a:t>
            </a:r>
            <a:r>
              <a:rPr lang="ru-RU" sz="3400" dirty="0"/>
              <a:t>, предзащита, допуск к защите.</a:t>
            </a:r>
          </a:p>
          <a:p>
            <a:pPr marL="0" indent="0" algn="just">
              <a:buNone/>
            </a:pPr>
            <a:r>
              <a:rPr lang="ru-RU" sz="3400" dirty="0"/>
              <a:t> </a:t>
            </a:r>
          </a:p>
          <a:p>
            <a:pPr marL="0" indent="0" algn="just">
              <a:buNone/>
            </a:pPr>
            <a:r>
              <a:rPr lang="ru-RU" sz="3400" b="1" dirty="0"/>
              <a:t>Методические рекомендации </a:t>
            </a:r>
            <a:r>
              <a:rPr lang="ru-RU" sz="3400" dirty="0"/>
              <a:t>к выполнению дипломного проекта, образцы документов выложены в системе ДО </a:t>
            </a:r>
            <a:r>
              <a:rPr lang="en-GB" sz="3400" dirty="0"/>
              <a:t>MOODLE </a:t>
            </a:r>
            <a:r>
              <a:rPr lang="ru-RU" sz="3400" dirty="0"/>
              <a:t>ТИ (ф) СВФУ в курсе «Б3.Б.01(Д) Защита выпускной квалификационной работы, включая подготовку к процедуре защиты и процедуру защиты».</a:t>
            </a:r>
          </a:p>
          <a:p>
            <a:pPr marL="0" indent="0" algn="just">
              <a:buNone/>
            </a:pP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78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3A0D33-7694-584F-755B-C85F650B0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9"/>
          <a:stretch>
            <a:fillRect/>
          </a:stretch>
        </p:blipFill>
        <p:spPr>
          <a:xfrm>
            <a:off x="0" y="0"/>
            <a:ext cx="12192000" cy="7199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DB467-55F9-E705-F094-2DFCECB0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44" y="122109"/>
            <a:ext cx="7661148" cy="889827"/>
          </a:xfrm>
        </p:spPr>
        <p:txBody>
          <a:bodyPr>
            <a:normAutofit/>
          </a:bodyPr>
          <a:lstStyle/>
          <a:p>
            <a:r>
              <a:rPr lang="ru-RU" sz="4800" b="1" dirty="0"/>
              <a:t>Структура и оформление ВКР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C9CB776-28A2-2EF2-4A4B-815FD54A8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024128"/>
            <a:ext cx="11326368" cy="4913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/>
              <a:t>Дипломный проект объемом 80-120 страниц состоит из следующих структурных частей: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титульный лист,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задание на  проектирование,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оглавление (содержание),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введение,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основная часть (теоретический раздел, расчеты, экономическая часть, спец. вопрос),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заключение,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список использованных источников,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приложения в виде графических материалов.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471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1099</Words>
  <Application>Microsoft Office PowerPoint</Application>
  <PresentationFormat>Широкоэкранный</PresentationFormat>
  <Paragraphs>118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Гид выпускника  ТИ (ф) СВФУ</vt:lpstr>
      <vt:lpstr>Поздравляем, вы — студенты выпускного курса.</vt:lpstr>
      <vt:lpstr>Защита выпускной квалификационной работы (ВКР)</vt:lpstr>
      <vt:lpstr>7 шагов к диплому:</vt:lpstr>
      <vt:lpstr>Выбор темы ВКР и утверждение</vt:lpstr>
      <vt:lpstr>Подготовка к дипломному проектированию</vt:lpstr>
      <vt:lpstr>Руководство и контроль</vt:lpstr>
      <vt:lpstr>Подготовка ВКР </vt:lpstr>
      <vt:lpstr>Структура и оформление ВКР</vt:lpstr>
      <vt:lpstr>Требования к оформлению</vt:lpstr>
      <vt:lpstr>Презентация PowerPoint</vt:lpstr>
      <vt:lpstr>Допуск к защите и рецензирование</vt:lpstr>
      <vt:lpstr>Требования для получения диплома с отличием:</vt:lpstr>
      <vt:lpstr>Проверка макета диплома </vt:lpstr>
      <vt:lpstr>Апелляция</vt:lpstr>
      <vt:lpstr>Защита ВКР и получение диплома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 выпускника  ТИ (ф) СВФУ</dc:title>
  <dc:creator>Ксения Ядреева</dc:creator>
  <cp:lastModifiedBy>Ольга Евгеньевна Таркова</cp:lastModifiedBy>
  <cp:revision>16</cp:revision>
  <dcterms:created xsi:type="dcterms:W3CDTF">2025-10-18T05:46:56Z</dcterms:created>
  <dcterms:modified xsi:type="dcterms:W3CDTF">2025-10-20T00:57:21Z</dcterms:modified>
</cp:coreProperties>
</file>