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4886" r:id="rId2"/>
  </p:sldMasterIdLst>
  <p:notesMasterIdLst>
    <p:notesMasterId r:id="rId25"/>
  </p:notesMasterIdLst>
  <p:handoutMasterIdLst>
    <p:handoutMasterId r:id="rId26"/>
  </p:handoutMasterIdLst>
  <p:sldIdLst>
    <p:sldId id="424" r:id="rId3"/>
    <p:sldId id="316" r:id="rId4"/>
    <p:sldId id="375" r:id="rId5"/>
    <p:sldId id="421" r:id="rId6"/>
    <p:sldId id="399" r:id="rId7"/>
    <p:sldId id="400" r:id="rId8"/>
    <p:sldId id="402" r:id="rId9"/>
    <p:sldId id="404" r:id="rId10"/>
    <p:sldId id="406" r:id="rId11"/>
    <p:sldId id="407" r:id="rId12"/>
    <p:sldId id="410" r:id="rId13"/>
    <p:sldId id="409" r:id="rId14"/>
    <p:sldId id="411" r:id="rId15"/>
    <p:sldId id="415" r:id="rId16"/>
    <p:sldId id="416" r:id="rId17"/>
    <p:sldId id="419" r:id="rId18"/>
    <p:sldId id="420" r:id="rId19"/>
    <p:sldId id="422" r:id="rId20"/>
    <p:sldId id="423" r:id="rId21"/>
    <p:sldId id="425" r:id="rId22"/>
    <p:sldId id="426" r:id="rId23"/>
    <p:sldId id="381" r:id="rId24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umimoji="1" sz="1000" b="1" kern="1200">
        <a:solidFill>
          <a:schemeClr val="bg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DD4B"/>
    <a:srgbClr val="FFE885"/>
    <a:srgbClr val="FFCC66"/>
    <a:srgbClr val="FF6433"/>
    <a:srgbClr val="CC3300"/>
    <a:srgbClr val="FFD525"/>
    <a:srgbClr val="FFCC00"/>
    <a:srgbClr val="FFFFCC"/>
    <a:srgbClr val="D0C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2950" autoAdjust="0"/>
  </p:normalViewPr>
  <p:slideViewPr>
    <p:cSldViewPr>
      <p:cViewPr varScale="1">
        <p:scale>
          <a:sx n="107" d="100"/>
          <a:sy n="107" d="100"/>
        </p:scale>
        <p:origin x="202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342" y="-78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3;&#1058;&#1048;_&#1080;&#1090;&#1086;&#1075;&#1080;%20&#1079;&#1080;&#1084;&#1085;&#1077;&#1081;%20&#1089;&#1077;&#1089;&#1089;&#1080;&#1080;_2022-2023%20&#1086;&#1090;%2014.03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rgacheva\Desktop\&#1054;&#1090;&#1095;&#1077;&#1090;%20&#1087;&#1086;%20&#1079;&#1080;&#1084;&#1085;&#1077;&#1081;%20%20&#1089;&#1077;&#1089;&#1089;&#1080;&#1080;%2023-24%20&#1091;&#1095;.&#1075;\&#1053;&#1058;&#1048;_&#1080;&#1090;&#1086;&#1075;&#1080;%20&#1079;&#1080;&#1084;&#1085;&#1077;&#1081;%20&#1089;&#1077;&#1089;&#1089;&#1080;&#1080;_2023-2024%20&#1086;&#1090;%2012.0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2">
                    <a:lumMod val="50000"/>
                  </a:schemeClr>
                </a:solidFill>
              </a:defRPr>
            </a:pPr>
            <a:r>
              <a:rPr lang="ru-RU">
                <a:solidFill>
                  <a:schemeClr val="tx2">
                    <a:lumMod val="50000"/>
                  </a:schemeClr>
                </a:solidFill>
              </a:rPr>
              <a:t>Результаты зимней экзаменационной сессии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таблицы!$B$14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962347994990364E-2"/>
                  <c:y val="-2.917645437158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AD5-4010-948E-2DDE682F7A3C}"/>
                </c:ext>
              </c:extLst>
            </c:dLbl>
            <c:dLbl>
              <c:idx val="1"/>
              <c:layout>
                <c:manualLayout>
                  <c:x val="3.3924695989980729E-3"/>
                  <c:y val="-2.6258808934427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AD5-4010-948E-2DDE682F7A3C}"/>
                </c:ext>
              </c:extLst>
            </c:dLbl>
            <c:dLbl>
              <c:idx val="2"/>
              <c:layout>
                <c:manualLayout>
                  <c:x val="1.8658582794489401E-2"/>
                  <c:y val="-2.6258808934427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AD5-4010-948E-2DDE682F7A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таблицы!$C$13:$E$13</c:f>
              <c:strCache>
                <c:ptCount val="3"/>
                <c:pt idx="0">
                  <c:v>2021/2022</c:v>
                </c:pt>
                <c:pt idx="1">
                  <c:v>2022/2023</c:v>
                </c:pt>
                <c:pt idx="2">
                  <c:v>2023/2024</c:v>
                </c:pt>
              </c:strCache>
            </c:strRef>
          </c:cat>
          <c:val>
            <c:numRef>
              <c:f>таблицы!$C$14:$E$14</c:f>
              <c:numCache>
                <c:formatCode>0.0%</c:formatCode>
                <c:ptCount val="3"/>
                <c:pt idx="0">
                  <c:v>0.55600000000000005</c:v>
                </c:pt>
                <c:pt idx="1">
                  <c:v>0.42</c:v>
                </c:pt>
                <c:pt idx="2">
                  <c:v>0.46629999999999999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D5-4010-948E-2DDE682F7A3C}"/>
            </c:ext>
          </c:extLst>
        </c:ser>
        <c:ser>
          <c:idx val="1"/>
          <c:order val="1"/>
          <c:tx>
            <c:strRef>
              <c:f>таблицы!$B$15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0177408796994187E-2"/>
                  <c:y val="-2.6258808934427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AD5-4010-948E-2DDE682F7A3C}"/>
                </c:ext>
              </c:extLst>
            </c:dLbl>
            <c:dLbl>
              <c:idx val="1"/>
              <c:layout>
                <c:manualLayout>
                  <c:x val="1.5266113195491328E-2"/>
                  <c:y val="-2.917645437158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AD5-4010-948E-2DDE682F7A3C}"/>
                </c:ext>
              </c:extLst>
            </c:dLbl>
            <c:dLbl>
              <c:idx val="2"/>
              <c:layout>
                <c:manualLayout>
                  <c:x val="2.0354817593988314E-2"/>
                  <c:y val="-2.62588089344276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AD5-4010-948E-2DDE682F7A3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таблицы!$C$13:$E$13</c:f>
              <c:strCache>
                <c:ptCount val="3"/>
                <c:pt idx="0">
                  <c:v>2021/2022</c:v>
                </c:pt>
                <c:pt idx="1">
                  <c:v>2022/2023</c:v>
                </c:pt>
                <c:pt idx="2">
                  <c:v>2023/2024</c:v>
                </c:pt>
              </c:strCache>
            </c:strRef>
          </c:cat>
          <c:val>
            <c:numRef>
              <c:f>таблицы!$C$15:$E$15</c:f>
              <c:numCache>
                <c:formatCode>0.0%</c:formatCode>
                <c:ptCount val="3"/>
                <c:pt idx="0">
                  <c:v>0.48199999999999998</c:v>
                </c:pt>
                <c:pt idx="1">
                  <c:v>0.37</c:v>
                </c:pt>
                <c:pt idx="2">
                  <c:v>0.42020000000000002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D5-4010-948E-2DDE682F7A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5767424"/>
        <c:axId val="225768960"/>
        <c:axId val="0"/>
      </c:bar3DChart>
      <c:catAx>
        <c:axId val="225767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5768960"/>
        <c:crosses val="autoZero"/>
        <c:auto val="1"/>
        <c:lblAlgn val="ctr"/>
        <c:lblOffset val="100"/>
        <c:noMultiLvlLbl val="0"/>
      </c:catAx>
      <c:valAx>
        <c:axId val="225768960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5767424"/>
        <c:crosses val="autoZero"/>
        <c:crossBetween val="between"/>
      </c:valAx>
      <c:spPr>
        <a:solidFill>
          <a:schemeClr val="lt1"/>
        </a:solidFill>
        <a:ln w="25400" cap="flat" cmpd="sng" algn="ctr">
          <a:noFill/>
          <a:prstDash val="solid"/>
        </a:ln>
        <a:effectLst/>
      </c:spPr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noFill/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таблицы!$C$35</c:f>
              <c:strCache>
                <c:ptCount val="1"/>
                <c:pt idx="0">
                  <c:v>обшая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666666666666669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4F1-49C1-8057-9714EFF58593}"/>
                </c:ext>
              </c:extLst>
            </c:dLbl>
            <c:dLbl>
              <c:idx val="1"/>
              <c:layout>
                <c:manualLayout>
                  <c:x val="6.6074389170434058E-3"/>
                  <c:y val="-3.802164197644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4F1-49C1-8057-9714EFF58593}"/>
                </c:ext>
              </c:extLst>
            </c:dLbl>
            <c:dLbl>
              <c:idx val="3"/>
              <c:layout>
                <c:manualLayout>
                  <c:x val="-3.3917171596318978E-3"/>
                  <c:y val="-3.6237356396397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89F-49B5-B564-9A65F11B9B2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таблицы!$B$36:$B$42</c:f>
              <c:strCache>
                <c:ptCount val="7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  <c:pt idx="5">
                  <c:v>6 курс</c:v>
                </c:pt>
                <c:pt idx="6">
                  <c:v>НТИ</c:v>
                </c:pt>
              </c:strCache>
            </c:strRef>
          </c:cat>
          <c:val>
            <c:numRef>
              <c:f>таблицы!$C$36:$C$42</c:f>
              <c:numCache>
                <c:formatCode>0.0%</c:formatCode>
                <c:ptCount val="7"/>
                <c:pt idx="0">
                  <c:v>0.25259999999999999</c:v>
                </c:pt>
                <c:pt idx="1">
                  <c:v>0.375</c:v>
                </c:pt>
                <c:pt idx="2">
                  <c:v>0.57669999999999999</c:v>
                </c:pt>
                <c:pt idx="3">
                  <c:v>0.4889</c:v>
                </c:pt>
                <c:pt idx="4">
                  <c:v>0.7097</c:v>
                </c:pt>
                <c:pt idx="5">
                  <c:v>1</c:v>
                </c:pt>
                <c:pt idx="6">
                  <c:v>0.46629999999999999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F1-49C1-8057-9714EFF58593}"/>
            </c:ext>
          </c:extLst>
        </c:ser>
        <c:ser>
          <c:idx val="1"/>
          <c:order val="1"/>
          <c:tx>
            <c:strRef>
              <c:f>таблицы!$D$35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7134581200379445E-2"/>
                  <c:y val="-1.4494942558558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4F1-49C1-8057-9714EFF58593}"/>
                </c:ext>
              </c:extLst>
            </c:dLbl>
            <c:dLbl>
              <c:idx val="1"/>
              <c:layout>
                <c:manualLayout>
                  <c:x val="1.6666666666666614E-2"/>
                  <c:y val="-7.36648250460405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4F1-49C1-8057-9714EFF58593}"/>
                </c:ext>
              </c:extLst>
            </c:dLbl>
            <c:dLbl>
              <c:idx val="2"/>
              <c:layout>
                <c:manualLayout>
                  <c:x val="1.1871010058711426E-2"/>
                  <c:y val="-2.1742413837838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4F1-49C1-8057-9714EFF58593}"/>
                </c:ext>
              </c:extLst>
            </c:dLbl>
            <c:dLbl>
              <c:idx val="3"/>
              <c:layout>
                <c:manualLayout>
                  <c:x val="1.526272721834326E-2"/>
                  <c:y val="-9.66329503903941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4F1-49C1-8057-9714EFF58593}"/>
                </c:ext>
              </c:extLst>
            </c:dLbl>
            <c:dLbl>
              <c:idx val="4"/>
              <c:layout>
                <c:manualLayout>
                  <c:x val="1.6958585798159179E-2"/>
                  <c:y val="-4.83164751951966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4F1-49C1-8057-9714EFF58593}"/>
                </c:ext>
              </c:extLst>
            </c:dLbl>
            <c:dLbl>
              <c:idx val="5"/>
              <c:layout>
                <c:manualLayout>
                  <c:x val="2.0350302957790889E-2"/>
                  <c:y val="-1.9326590078078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4F1-49C1-8057-9714EFF58593}"/>
                </c:ext>
              </c:extLst>
            </c:dLbl>
            <c:dLbl>
              <c:idx val="6"/>
              <c:layout>
                <c:manualLayout>
                  <c:x val="1.3566868638527343E-2"/>
                  <c:y val="-4.83164751951975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4F1-49C1-8057-9714EFF5859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таблицы!$B$36:$B$42</c:f>
              <c:strCache>
                <c:ptCount val="7"/>
                <c:pt idx="0">
                  <c:v>1 курс</c:v>
                </c:pt>
                <c:pt idx="1">
                  <c:v>2 курс</c:v>
                </c:pt>
                <c:pt idx="2">
                  <c:v>3 курс</c:v>
                </c:pt>
                <c:pt idx="3">
                  <c:v>4 курс</c:v>
                </c:pt>
                <c:pt idx="4">
                  <c:v>5 курс</c:v>
                </c:pt>
                <c:pt idx="5">
                  <c:v>6 курс</c:v>
                </c:pt>
                <c:pt idx="6">
                  <c:v>НТИ</c:v>
                </c:pt>
              </c:strCache>
            </c:strRef>
          </c:cat>
          <c:val>
            <c:numRef>
              <c:f>таблицы!$D$36:$D$42</c:f>
              <c:numCache>
                <c:formatCode>0.0%</c:formatCode>
                <c:ptCount val="7"/>
                <c:pt idx="0">
                  <c:v>0.24210000000000001</c:v>
                </c:pt>
                <c:pt idx="1">
                  <c:v>0.36109999999999998</c:v>
                </c:pt>
                <c:pt idx="2">
                  <c:v>0.48330000000000001</c:v>
                </c:pt>
                <c:pt idx="3">
                  <c:v>0.46679999999999999</c:v>
                </c:pt>
                <c:pt idx="4">
                  <c:v>0.7097</c:v>
                </c:pt>
                <c:pt idx="5">
                  <c:v>0.69569999999999999</c:v>
                </c:pt>
                <c:pt idx="6">
                  <c:v>0.42020000000000002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F1-49C1-8057-9714EFF585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5861632"/>
        <c:axId val="225863168"/>
        <c:axId val="0"/>
      </c:bar3DChart>
      <c:catAx>
        <c:axId val="225861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5863168"/>
        <c:crosses val="autoZero"/>
        <c:auto val="1"/>
        <c:lblAlgn val="ctr"/>
        <c:lblOffset val="100"/>
        <c:noMultiLvlLbl val="0"/>
      </c:catAx>
      <c:valAx>
        <c:axId val="22586316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58616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1 курс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1 курс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225993228368364E-2"/>
          <c:y val="0.14542977662359205"/>
          <c:w val="0.9126712458054822"/>
          <c:h val="0.73123941215438792"/>
        </c:manualLayout>
      </c:layout>
      <c:pie3DChart>
        <c:varyColors val="1"/>
        <c:ser>
          <c:idx val="0"/>
          <c:order val="0"/>
          <c:tx>
            <c:strRef>
              <c:f>таблицы!$C$152</c:f>
              <c:strCache>
                <c:ptCount val="1"/>
                <c:pt idx="0">
                  <c:v>2023/2024 уч.г.</c:v>
                </c:pt>
              </c:strCache>
            </c:strRef>
          </c:tx>
          <c:explosion val="25"/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0678-433A-9925-9BF1E7FC813C}"/>
              </c:ext>
            </c:extLst>
          </c:dPt>
          <c:dPt>
            <c:idx val="3"/>
            <c:bubble3D val="0"/>
            <c:spPr>
              <a:solidFill>
                <a:srgbClr val="FFE885"/>
              </a:solidFill>
            </c:spPr>
            <c:extLst>
              <c:ext xmlns:c16="http://schemas.microsoft.com/office/drawing/2014/chart" uri="{C3380CC4-5D6E-409C-BE32-E72D297353CC}">
                <c16:uniqueId val="{00000000-0678-433A-9925-9BF1E7FC813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E28-43F3-B934-4EFB7AA4016C}"/>
                </c:ext>
              </c:extLst>
            </c:dLbl>
            <c:dLbl>
              <c:idx val="4"/>
              <c:layout>
                <c:manualLayout>
                  <c:x val="6.4212120983321228E-2"/>
                  <c:y val="-1.371573523144709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100"/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581963384866622E-2"/>
                      <c:h val="4.44528058830352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E28-43F3-B934-4EFB7AA401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таблицы!$B$153:$B$157</c:f>
              <c:strCache>
                <c:ptCount val="5"/>
                <c:pt idx="0">
                  <c:v>с 2 и более "3"</c:v>
                </c:pt>
                <c:pt idx="1">
                  <c:v>неуспевающих</c:v>
                </c:pt>
                <c:pt idx="2">
                  <c:v>отличников</c:v>
                </c:pt>
                <c:pt idx="3">
                  <c:v>хорошистов</c:v>
                </c:pt>
                <c:pt idx="4">
                  <c:v>с 1 "3"</c:v>
                </c:pt>
              </c:strCache>
            </c:strRef>
          </c:cat>
          <c:val>
            <c:numRef>
              <c:f>таблицы!$C$153:$C$157</c:f>
              <c:numCache>
                <c:formatCode>0%</c:formatCode>
                <c:ptCount val="5"/>
                <c:pt idx="0">
                  <c:v>0</c:v>
                </c:pt>
                <c:pt idx="1">
                  <c:v>0.74736842105263157</c:v>
                </c:pt>
                <c:pt idx="2">
                  <c:v>6.3157894736842107E-2</c:v>
                </c:pt>
                <c:pt idx="3">
                  <c:v>0.17894736842105263</c:v>
                </c:pt>
                <c:pt idx="4">
                  <c:v>1.0526315789473684E-2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28-43F3-B934-4EFB7AA401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4714681610596715E-3"/>
          <c:y val="7.7481029444700145E-2"/>
          <c:w val="0.81944444444444442"/>
          <c:h val="0.7285516916510365"/>
        </c:manualLayout>
      </c:layout>
      <c:pie3DChart>
        <c:varyColors val="1"/>
        <c:ser>
          <c:idx val="0"/>
          <c:order val="0"/>
          <c:explosion val="18"/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977D-4401-8CE8-207F4A254012}"/>
              </c:ext>
            </c:extLst>
          </c:dPt>
          <c:dPt>
            <c:idx val="1"/>
            <c:bubble3D val="0"/>
            <c:explosion val="12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977D-4401-8CE8-207F4A254012}"/>
              </c:ext>
            </c:extLst>
          </c:dPt>
          <c:dPt>
            <c:idx val="2"/>
            <c:bubble3D val="0"/>
            <c:spPr>
              <a:solidFill>
                <a:schemeClr val="tx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1B6-464D-8F6D-E7F63512EBFE}"/>
              </c:ext>
            </c:extLst>
          </c:dPt>
          <c:dPt>
            <c:idx val="3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2-A1B6-464D-8F6D-E7F63512EBFE}"/>
              </c:ext>
            </c:extLst>
          </c:dPt>
          <c:dPt>
            <c:idx val="4"/>
            <c:bubble3D val="0"/>
            <c:spPr>
              <a:solidFill>
                <a:schemeClr val="accent5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A1B6-464D-8F6D-E7F63512EBFE}"/>
              </c:ext>
            </c:extLst>
          </c:dPt>
          <c:dLbls>
            <c:dLbl>
              <c:idx val="0"/>
              <c:layout>
                <c:manualLayout>
                  <c:x val="1.9444444444444445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77D-4401-8CE8-207F4A2540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таблицы!$B$140:$B$144</c:f>
              <c:strCache>
                <c:ptCount val="5"/>
                <c:pt idx="0">
                  <c:v>с 2 и более "3"</c:v>
                </c:pt>
                <c:pt idx="1">
                  <c:v>неуспевающих</c:v>
                </c:pt>
                <c:pt idx="2">
                  <c:v>отличников</c:v>
                </c:pt>
                <c:pt idx="3">
                  <c:v>хорошистов</c:v>
                </c:pt>
                <c:pt idx="4">
                  <c:v>с 1 "3"</c:v>
                </c:pt>
              </c:strCache>
            </c:strRef>
          </c:cat>
          <c:val>
            <c:numRef>
              <c:f>таблицы!$C$140:$C$144</c:f>
              <c:numCache>
                <c:formatCode>0.00%</c:formatCode>
                <c:ptCount val="5"/>
                <c:pt idx="0">
                  <c:v>3.0674846625766871E-2</c:v>
                </c:pt>
                <c:pt idx="1">
                  <c:v>0.53374233128834359</c:v>
                </c:pt>
                <c:pt idx="2">
                  <c:v>0.14417177914110429</c:v>
                </c:pt>
                <c:pt idx="3">
                  <c:v>0.27607361963190186</c:v>
                </c:pt>
                <c:pt idx="4">
                  <c:v>1.5337423312883436E-2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7D-4401-8CE8-207F4A25401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1.4132785330729331E-2"/>
          <c:y val="0.78650886010336363"/>
          <c:w val="0.9775524323648408"/>
          <c:h val="0.11247396410443478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таблицы!$C$73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1986262583553283E-2"/>
                  <c:y val="-3.0408498672561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6A9-4479-89C1-D5F8B6989FC3}"/>
                </c:ext>
              </c:extLst>
            </c:dLbl>
            <c:dLbl>
              <c:idx val="1"/>
              <c:layout>
                <c:manualLayout>
                  <c:x val="1.3698585809775119E-2"/>
                  <c:y val="-3.0408498672561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6A9-4479-89C1-D5F8B6989FC3}"/>
                </c:ext>
              </c:extLst>
            </c:dLbl>
            <c:dLbl>
              <c:idx val="2"/>
              <c:layout>
                <c:manualLayout>
                  <c:x val="1.5410909035997079E-2"/>
                  <c:y val="-2.7367648805305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6A9-4479-89C1-D5F8B6989FC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таблицы!$B$74:$B$76</c:f>
              <c:strCache>
                <c:ptCount val="3"/>
                <c:pt idx="0">
                  <c:v>2021/2022 уч.г.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таблицы!$C$74:$C$76</c:f>
              <c:numCache>
                <c:formatCode>0.0%</c:formatCode>
                <c:ptCount val="3"/>
                <c:pt idx="0">
                  <c:v>0.78400000000000003</c:v>
                </c:pt>
                <c:pt idx="1">
                  <c:v>0.63</c:v>
                </c:pt>
                <c:pt idx="2">
                  <c:v>0.73080000000000001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9-4479-89C1-D5F8B6989FC3}"/>
            </c:ext>
          </c:extLst>
        </c:ser>
        <c:ser>
          <c:idx val="1"/>
          <c:order val="1"/>
          <c:tx>
            <c:strRef>
              <c:f>таблицы!$D$73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3698585809775151E-2"/>
                  <c:y val="-3.64901984070735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6A9-4479-89C1-D5F8B6989FC3}"/>
                </c:ext>
              </c:extLst>
            </c:dLbl>
            <c:dLbl>
              <c:idx val="1"/>
              <c:layout>
                <c:manualLayout>
                  <c:x val="1.0273939357331386E-2"/>
                  <c:y val="-4.8653597876098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6A9-4479-89C1-D5F8B6989FC3}"/>
                </c:ext>
              </c:extLst>
            </c:dLbl>
            <c:dLbl>
              <c:idx val="2"/>
              <c:layout>
                <c:manualLayout>
                  <c:x val="8.5616161311094889E-3"/>
                  <c:y val="-6.0816997345122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6A9-4479-89C1-D5F8B6989FC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таблицы!$B$74:$B$76</c:f>
              <c:strCache>
                <c:ptCount val="3"/>
                <c:pt idx="0">
                  <c:v>2021/2022 уч.г.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таблицы!$D$74:$D$76</c:f>
              <c:numCache>
                <c:formatCode>0.0%</c:formatCode>
                <c:ptCount val="3"/>
                <c:pt idx="0">
                  <c:v>0.622</c:v>
                </c:pt>
                <c:pt idx="1">
                  <c:v>0.61</c:v>
                </c:pt>
                <c:pt idx="2">
                  <c:v>0.69230000000000003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A9-4479-89C1-D5F8B6989F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452224"/>
        <c:axId val="226453760"/>
        <c:axId val="0"/>
      </c:bar3DChart>
      <c:catAx>
        <c:axId val="2264522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26453760"/>
        <c:crosses val="autoZero"/>
        <c:auto val="1"/>
        <c:lblAlgn val="ctr"/>
        <c:lblOffset val="100"/>
        <c:noMultiLvlLbl val="0"/>
      </c:catAx>
      <c:valAx>
        <c:axId val="226453760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645222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/>
        </a:solidFill>
        <a:ln>
          <a:solidFill>
            <a:schemeClr val="bg1"/>
          </a:solidFill>
        </a:ln>
      </c:spPr>
    </c:floor>
    <c:sideWall>
      <c:thickness val="0"/>
      <c:spPr>
        <a:solidFill>
          <a:schemeClr val="bg1">
            <a:alpha val="62000"/>
          </a:schemeClr>
        </a:solidFill>
      </c:spPr>
    </c:sideWall>
    <c:backWall>
      <c:thickness val="0"/>
      <c:spPr>
        <a:solidFill>
          <a:schemeClr val="bg1">
            <a:alpha val="62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таблицы!$C$66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816064130378712E-2"/>
                  <c:y val="-3.003886721933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6B6-4A7C-B854-B3647925E564}"/>
                </c:ext>
              </c:extLst>
            </c:dLbl>
            <c:dLbl>
              <c:idx val="1"/>
              <c:layout>
                <c:manualLayout>
                  <c:x val="1.8541824223506306E-2"/>
                  <c:y val="-3.003886721933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6B6-4A7C-B854-B3647925E564}"/>
                </c:ext>
              </c:extLst>
            </c:dLbl>
            <c:dLbl>
              <c:idx val="2"/>
              <c:layout>
                <c:manualLayout>
                  <c:x val="9.2709121117531806E-3"/>
                  <c:y val="-3.2542106154281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6B6-4A7C-B854-B3647925E56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таблицы!$B$67:$B$69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таблицы!$C$67:$C$69</c:f>
              <c:numCache>
                <c:formatCode>0.0%</c:formatCode>
                <c:ptCount val="3"/>
                <c:pt idx="0">
                  <c:v>0.41899999999999998</c:v>
                </c:pt>
                <c:pt idx="1">
                  <c:v>0.36</c:v>
                </c:pt>
                <c:pt idx="2">
                  <c:v>0.31709999999999999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B6-4A7C-B854-B3647925E564}"/>
            </c:ext>
          </c:extLst>
        </c:ser>
        <c:ser>
          <c:idx val="1"/>
          <c:order val="1"/>
          <c:tx>
            <c:strRef>
              <c:f>таблицы!$D$66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0816064130378712E-2"/>
                  <c:y val="-2.5032389349447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6B6-4A7C-B854-B3647925E564}"/>
                </c:ext>
              </c:extLst>
            </c:dLbl>
            <c:dLbl>
              <c:idx val="1"/>
              <c:layout>
                <c:manualLayout>
                  <c:x val="1.0816064130378712E-2"/>
                  <c:y val="-3.003886721933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6B6-4A7C-B854-B3647925E564}"/>
                </c:ext>
              </c:extLst>
            </c:dLbl>
            <c:dLbl>
              <c:idx val="2"/>
              <c:layout>
                <c:manualLayout>
                  <c:x val="1.6996672204880717E-2"/>
                  <c:y val="-3.0038867219337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6B6-4A7C-B854-B3647925E56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таблицы!$B$67:$B$69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таблицы!$D$67:$D$69</c:f>
              <c:numCache>
                <c:formatCode>0.0%</c:formatCode>
                <c:ptCount val="3"/>
                <c:pt idx="0">
                  <c:v>0.372</c:v>
                </c:pt>
                <c:pt idx="1">
                  <c:v>0.36</c:v>
                </c:pt>
                <c:pt idx="2">
                  <c:v>0.31709999999999999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B6-4A7C-B854-B3647925E5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5953280"/>
        <c:axId val="225954816"/>
        <c:axId val="0"/>
      </c:bar3DChart>
      <c:catAx>
        <c:axId val="225953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25954816"/>
        <c:crosses val="autoZero"/>
        <c:auto val="1"/>
        <c:lblAlgn val="ctr"/>
        <c:lblOffset val="100"/>
        <c:noMultiLvlLbl val="0"/>
      </c:catAx>
      <c:valAx>
        <c:axId val="225954816"/>
        <c:scaling>
          <c:orientation val="minMax"/>
          <c:max val="0.5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595328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таблицы!$C$85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2709121117531806E-3"/>
                  <c:y val="-4.7062185287076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5BC-4AA6-89D0-314317658C09}"/>
                </c:ext>
              </c:extLst>
            </c:dLbl>
            <c:dLbl>
              <c:idx val="1"/>
              <c:layout>
                <c:manualLayout>
                  <c:x val="9.2709121117531233E-3"/>
                  <c:y val="-4.18330535885122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5BC-4AA6-89D0-314317658C09}"/>
                </c:ext>
              </c:extLst>
            </c:dLbl>
            <c:dLbl>
              <c:idx val="2"/>
              <c:layout>
                <c:manualLayout>
                  <c:x val="9.2709121117530678E-3"/>
                  <c:y val="-2.3531092643538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5BC-4AA6-89D0-314317658C0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таблицы!$B$86:$B$88</c:f>
              <c:strCache>
                <c:ptCount val="3"/>
                <c:pt idx="0">
                  <c:v>2021/2022 уч.г.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таблицы!$C$86:$C$88</c:f>
              <c:numCache>
                <c:formatCode>0.0%</c:formatCode>
                <c:ptCount val="3"/>
                <c:pt idx="0">
                  <c:v>0.4</c:v>
                </c:pt>
                <c:pt idx="1">
                  <c:v>0.36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BC-4AA6-89D0-314317658C09}"/>
            </c:ext>
          </c:extLst>
        </c:ser>
        <c:ser>
          <c:idx val="1"/>
          <c:order val="1"/>
          <c:tx>
            <c:strRef>
              <c:f>таблицы!$D$85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9.2709121117531806E-3"/>
                  <c:y val="-4.7062185287076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5BC-4AA6-89D0-314317658C09}"/>
                </c:ext>
              </c:extLst>
            </c:dLbl>
            <c:dLbl>
              <c:idx val="1"/>
              <c:layout>
                <c:manualLayout>
                  <c:x val="1.0816064130378712E-2"/>
                  <c:y val="-3.39893560406661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5BC-4AA6-89D0-314317658C09}"/>
                </c:ext>
              </c:extLst>
            </c:dLbl>
            <c:dLbl>
              <c:idx val="2"/>
              <c:layout>
                <c:manualLayout>
                  <c:x val="1.0816064130378712E-2"/>
                  <c:y val="-2.3531092643538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5BC-4AA6-89D0-314317658C0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таблицы!$B$86:$B$88</c:f>
              <c:strCache>
                <c:ptCount val="3"/>
                <c:pt idx="0">
                  <c:v>2021/2022 уч.г.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таблицы!$D$86:$D$88</c:f>
              <c:numCache>
                <c:formatCode>0.0%</c:formatCode>
                <c:ptCount val="3"/>
                <c:pt idx="0">
                  <c:v>0.4</c:v>
                </c:pt>
                <c:pt idx="1">
                  <c:v>0.21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BC-4AA6-89D0-314317658C0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040064"/>
        <c:axId val="226058240"/>
        <c:axId val="0"/>
      </c:bar3DChart>
      <c:catAx>
        <c:axId val="226040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26058240"/>
        <c:crosses val="autoZero"/>
        <c:auto val="1"/>
        <c:lblAlgn val="ctr"/>
        <c:lblOffset val="100"/>
        <c:noMultiLvlLbl val="0"/>
      </c:catAx>
      <c:valAx>
        <c:axId val="226058240"/>
        <c:scaling>
          <c:orientation val="minMax"/>
          <c:max val="0.5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604006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таблицы!$C$92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2709121117531806E-3"/>
                  <c:y val="-4.4447619437794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C135-48C7-AB7D-17645CC9BBB5}"/>
                </c:ext>
              </c:extLst>
            </c:dLbl>
            <c:dLbl>
              <c:idx val="1"/>
              <c:layout>
                <c:manualLayout>
                  <c:x val="4.6354560558765903E-3"/>
                  <c:y val="-3.6603921889948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135-48C7-AB7D-17645CC9BBB5}"/>
                </c:ext>
              </c:extLst>
            </c:dLbl>
            <c:dLbl>
              <c:idx val="2"/>
              <c:layout>
                <c:manualLayout>
                  <c:x val="1.8541824223506361E-2"/>
                  <c:y val="-2.35310926435380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135-48C7-AB7D-17645CC9BBB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таблицы!$B$93:$B$95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таблицы!$C$93:$C$95</c:f>
              <c:numCache>
                <c:formatCode>0.0%</c:formatCode>
                <c:ptCount val="3"/>
                <c:pt idx="0">
                  <c:v>0.5</c:v>
                </c:pt>
                <c:pt idx="1">
                  <c:v>0.41</c:v>
                </c:pt>
                <c:pt idx="2">
                  <c:v>0.42859999999999998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35-48C7-AB7D-17645CC9BBB5}"/>
            </c:ext>
          </c:extLst>
        </c:ser>
        <c:ser>
          <c:idx val="1"/>
          <c:order val="1"/>
          <c:tx>
            <c:strRef>
              <c:f>таблицы!$D$92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8541824223506306E-2"/>
                  <c:y val="-4.18330535885122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135-48C7-AB7D-17645CC9BBB5}"/>
                </c:ext>
              </c:extLst>
            </c:dLbl>
            <c:dLbl>
              <c:idx val="1"/>
              <c:layout>
                <c:manualLayout>
                  <c:x val="1.0816064130378712E-2"/>
                  <c:y val="-3.6603921889948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135-48C7-AB7D-17645CC9BBB5}"/>
                </c:ext>
              </c:extLst>
            </c:dLbl>
            <c:dLbl>
              <c:idx val="2"/>
              <c:layout>
                <c:manualLayout>
                  <c:x val="2.008697624213189E-2"/>
                  <c:y val="-3.66039218899481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135-48C7-AB7D-17645CC9BBB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таблицы!$B$93:$B$95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таблицы!$D$93:$D$95</c:f>
              <c:numCache>
                <c:formatCode>0.0%</c:formatCode>
                <c:ptCount val="3"/>
                <c:pt idx="0">
                  <c:v>0.4</c:v>
                </c:pt>
                <c:pt idx="1">
                  <c:v>0.41</c:v>
                </c:pt>
                <c:pt idx="2">
                  <c:v>0.38100000000000001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35-48C7-AB7D-17645CC9BBB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085888"/>
        <c:axId val="226091776"/>
        <c:axId val="0"/>
      </c:bar3DChart>
      <c:catAx>
        <c:axId val="226085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26091776"/>
        <c:crosses val="autoZero"/>
        <c:auto val="1"/>
        <c:lblAlgn val="ctr"/>
        <c:lblOffset val="100"/>
        <c:noMultiLvlLbl val="0"/>
      </c:catAx>
      <c:valAx>
        <c:axId val="226091776"/>
        <c:scaling>
          <c:orientation val="minMax"/>
          <c:max val="0.60000000000000009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6085888"/>
        <c:crosses val="autoZero"/>
        <c:crossBetween val="between"/>
        <c:majorUnit val="5.000000000000001E-2"/>
      </c:valAx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286351706036746"/>
          <c:y val="0.14660597112860893"/>
          <c:w val="0.86769203849518806"/>
          <c:h val="0.769845472440944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таблицы!$C$59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8380792120477621E-2"/>
                  <c:y val="-2.6217056963640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B0F-4632-B63F-668544BC186F}"/>
                </c:ext>
              </c:extLst>
            </c:dLbl>
            <c:dLbl>
              <c:idx val="1"/>
              <c:layout>
                <c:manualLayout>
                  <c:x val="0"/>
                  <c:y val="-4.2900638667775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B0F-4632-B63F-668544BC186F}"/>
                </c:ext>
              </c:extLst>
            </c:dLbl>
            <c:dLbl>
              <c:idx val="2"/>
              <c:layout>
                <c:manualLayout>
                  <c:x val="1.6849059443771068E-2"/>
                  <c:y val="-2.1450319333887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B0F-4632-B63F-668544BC18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таблицы!$B$60:$B$62</c:f>
              <c:strCache>
                <c:ptCount val="3"/>
                <c:pt idx="0">
                  <c:v>2021/2022 уч.г.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таблицы!$C$60:$C$62</c:f>
              <c:numCache>
                <c:formatCode>0.0%</c:formatCode>
                <c:ptCount val="3"/>
                <c:pt idx="0">
                  <c:v>0.3634</c:v>
                </c:pt>
                <c:pt idx="1">
                  <c:v>0.35</c:v>
                </c:pt>
                <c:pt idx="2">
                  <c:v>0.38890000000000002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0F-4632-B63F-668544BC186F}"/>
            </c:ext>
          </c:extLst>
        </c:ser>
        <c:ser>
          <c:idx val="1"/>
          <c:order val="1"/>
          <c:tx>
            <c:strRef>
              <c:f>таблицы!$D$59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3785594090358181E-2"/>
                  <c:y val="-2.86004257785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B0F-4632-B63F-668544BC186F}"/>
                </c:ext>
              </c:extLst>
            </c:dLbl>
            <c:dLbl>
              <c:idx val="1"/>
              <c:layout>
                <c:manualLayout>
                  <c:x val="9.1903960602387133E-3"/>
                  <c:y val="-3.575053222314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B0F-4632-B63F-668544BC186F}"/>
                </c:ext>
              </c:extLst>
            </c:dLbl>
            <c:dLbl>
              <c:idx val="2"/>
              <c:layout>
                <c:manualLayout>
                  <c:x val="1.2253861413651767E-2"/>
                  <c:y val="-4.29006386677756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B0F-4632-B63F-668544BC186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таблицы!$B$60:$B$62</c:f>
              <c:strCache>
                <c:ptCount val="3"/>
                <c:pt idx="0">
                  <c:v>2021/2022 уч.г.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таблицы!$D$60:$D$62</c:f>
              <c:numCache>
                <c:formatCode>0.0%</c:formatCode>
                <c:ptCount val="3"/>
                <c:pt idx="0">
                  <c:v>0.34200000000000003</c:v>
                </c:pt>
                <c:pt idx="1">
                  <c:v>0.33</c:v>
                </c:pt>
                <c:pt idx="2">
                  <c:v>0.36109999999999998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0F-4632-B63F-668544BC18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131968"/>
        <c:axId val="226133504"/>
        <c:axId val="0"/>
      </c:bar3DChart>
      <c:catAx>
        <c:axId val="226131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6133504"/>
        <c:crosses val="autoZero"/>
        <c:auto val="1"/>
        <c:lblAlgn val="ctr"/>
        <c:lblOffset val="100"/>
        <c:noMultiLvlLbl val="0"/>
      </c:catAx>
      <c:valAx>
        <c:axId val="226133504"/>
        <c:scaling>
          <c:orientation val="minMax"/>
          <c:max val="0.45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61319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511013037336647"/>
          <c:y val="7.1501064446292756E-2"/>
          <c:w val="0.41897001470463369"/>
          <c:h val="4.3098251845891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bg1"/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таблицы!$C$99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849059443771151E-2"/>
                  <c:y val="-2.7932072877717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74F-4B27-A710-79B4C36848D6}"/>
                </c:ext>
              </c:extLst>
            </c:dLbl>
            <c:dLbl>
              <c:idx val="1"/>
              <c:layout>
                <c:manualLayout>
                  <c:x val="1.3785594090358294E-2"/>
                  <c:y val="-6.3481983812993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74F-4B27-A710-79B4C36848D6}"/>
                </c:ext>
              </c:extLst>
            </c:dLbl>
            <c:dLbl>
              <c:idx val="2"/>
              <c:layout>
                <c:manualLayout>
                  <c:x val="1.0722128736945296E-2"/>
                  <c:y val="-2.7932072877717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74F-4B27-A710-79B4C36848D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таблицы!$B$100:$B$102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таблицы!$C$100:$C$102</c:f>
              <c:numCache>
                <c:formatCode>0.0%</c:formatCode>
                <c:ptCount val="3"/>
                <c:pt idx="0">
                  <c:v>0.5383</c:v>
                </c:pt>
                <c:pt idx="1">
                  <c:v>0.4</c:v>
                </c:pt>
                <c:pt idx="2">
                  <c:v>0.27300000000000002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4F-4B27-A710-79B4C36848D6}"/>
            </c:ext>
          </c:extLst>
        </c:ser>
        <c:ser>
          <c:idx val="1"/>
          <c:order val="1"/>
          <c:tx>
            <c:strRef>
              <c:f>таблицы!$D$99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6849059443771179E-2"/>
                  <c:y val="-3.0471352230237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74F-4B27-A710-79B4C36848D6}"/>
                </c:ext>
              </c:extLst>
            </c:dLbl>
            <c:dLbl>
              <c:idx val="1"/>
              <c:layout>
                <c:manualLayout>
                  <c:x val="1.3785594090358125E-2"/>
                  <c:y val="-3.0471352230237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74F-4B27-A710-79B4C36848D6}"/>
                </c:ext>
              </c:extLst>
            </c:dLbl>
            <c:dLbl>
              <c:idx val="2"/>
              <c:layout>
                <c:manualLayout>
                  <c:x val="1.9912524797184007E-2"/>
                  <c:y val="-3.8089190287796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74F-4B27-A710-79B4C36848D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таблицы!$B$100:$B$102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таблицы!$D$100:$D$102</c:f>
              <c:numCache>
                <c:formatCode>0.0%</c:formatCode>
                <c:ptCount val="3"/>
                <c:pt idx="0">
                  <c:v>0.38500000000000001</c:v>
                </c:pt>
                <c:pt idx="1">
                  <c:v>0.26</c:v>
                </c:pt>
                <c:pt idx="2">
                  <c:v>0.16220000000000001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F-4B27-A710-79B4C36848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173696"/>
        <c:axId val="226175232"/>
        <c:axId val="0"/>
      </c:bar3DChart>
      <c:catAx>
        <c:axId val="226173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6175232"/>
        <c:crosses val="autoZero"/>
        <c:auto val="1"/>
        <c:lblAlgn val="ctr"/>
        <c:lblOffset val="100"/>
        <c:noMultiLvlLbl val="0"/>
      </c:catAx>
      <c:valAx>
        <c:axId val="22617523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617369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672138763953859E-2"/>
          <c:y val="0.13339556340319988"/>
          <c:w val="0.86388346790284321"/>
          <c:h val="0.7433491612830113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таблицы!$C$111</c:f>
              <c:strCache>
                <c:ptCount val="1"/>
                <c:pt idx="0">
                  <c:v>общая успеваемость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1112664995231258E-3"/>
                  <c:y val="-2.995830605830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54D-4EB3-B96E-BA4598FD7ABE}"/>
                </c:ext>
              </c:extLst>
            </c:dLbl>
            <c:dLbl>
              <c:idx val="1"/>
              <c:layout>
                <c:manualLayout>
                  <c:x val="1.3666899749284674E-2"/>
                  <c:y val="-3.4951357068017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54D-4EB3-B96E-BA4598FD7ABE}"/>
                </c:ext>
              </c:extLst>
            </c:dLbl>
            <c:dLbl>
              <c:idx val="2"/>
              <c:layout>
                <c:manualLayout>
                  <c:x val="9.1112664995230425E-3"/>
                  <c:y val="-2.7461780553442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54D-4EB3-B96E-BA4598FD7AB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таблицы!$B$112:$B$114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таблицы!$C$112:$C$114</c:f>
              <c:numCache>
                <c:formatCode>0.0%</c:formatCode>
                <c:ptCount val="3"/>
                <c:pt idx="0">
                  <c:v>0.60299999999999998</c:v>
                </c:pt>
                <c:pt idx="1">
                  <c:v>0.42</c:v>
                </c:pt>
                <c:pt idx="2">
                  <c:v>0.49590000000000001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4D-4EB3-B96E-BA4598FD7ABE}"/>
            </c:ext>
          </c:extLst>
        </c:ser>
        <c:ser>
          <c:idx val="1"/>
          <c:order val="1"/>
          <c:tx>
            <c:strRef>
              <c:f>таблицы!$D$111</c:f>
              <c:strCache>
                <c:ptCount val="1"/>
                <c:pt idx="0">
                  <c:v>качественная успеваемость</c:v>
                </c:pt>
              </c:strCache>
            </c:strRef>
          </c:tx>
          <c:spPr>
            <a:solidFill>
              <a:srgbClr val="FFCC66"/>
            </a:solidFill>
          </c:spPr>
          <c:invertIfNegative val="0"/>
          <c:dLbls>
            <c:dLbl>
              <c:idx val="0"/>
              <c:layout>
                <c:manualLayout>
                  <c:x val="1.5185444165871921E-2"/>
                  <c:y val="-2.7461780553442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54D-4EB3-B96E-BA4598FD7ABE}"/>
                </c:ext>
              </c:extLst>
            </c:dLbl>
            <c:dLbl>
              <c:idx val="1"/>
              <c:layout>
                <c:manualLayout>
                  <c:x val="1.5185444165871921E-2"/>
                  <c:y val="-2.4965255048583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54D-4EB3-B96E-BA4598FD7ABE}"/>
                </c:ext>
              </c:extLst>
            </c:dLbl>
            <c:dLbl>
              <c:idx val="2"/>
              <c:layout>
                <c:manualLayout>
                  <c:x val="6.0741776663486577E-3"/>
                  <c:y val="-3.2454831563159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54D-4EB3-B96E-BA4598FD7AB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таблицы!$B$112:$B$114</c:f>
              <c:strCache>
                <c:ptCount val="3"/>
                <c:pt idx="0">
                  <c:v>2021/2022 уч. г.</c:v>
                </c:pt>
                <c:pt idx="1">
                  <c:v>2022/2023 уч.г.</c:v>
                </c:pt>
                <c:pt idx="2">
                  <c:v>2023/2024 уч.г.</c:v>
                </c:pt>
              </c:strCache>
            </c:strRef>
          </c:cat>
          <c:val>
            <c:numRef>
              <c:f>таблицы!$D$112:$D$114</c:f>
              <c:numCache>
                <c:formatCode>0.0%</c:formatCode>
                <c:ptCount val="3"/>
                <c:pt idx="0">
                  <c:v>0.54</c:v>
                </c:pt>
                <c:pt idx="1">
                  <c:v>0.35</c:v>
                </c:pt>
                <c:pt idx="2">
                  <c:v>0.438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4D-4EB3-B96E-BA4598FD7A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226219520"/>
        <c:axId val="226221056"/>
        <c:axId val="0"/>
      </c:bar3DChart>
      <c:catAx>
        <c:axId val="226219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26221056"/>
        <c:crosses val="autoZero"/>
        <c:auto val="1"/>
        <c:lblAlgn val="ctr"/>
        <c:lblOffset val="100"/>
        <c:noMultiLvlLbl val="0"/>
      </c:catAx>
      <c:valAx>
        <c:axId val="226221056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262195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6350615194068744"/>
          <c:y val="2.896862489635731E-2"/>
          <c:w val="0.49774872800980285"/>
          <c:h val="5.1187618806110391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Приложение 3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A25E520-68E9-45AF-AD70-46469556F32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ru-RU"/>
              <a:t>Приложение 3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14875"/>
            <a:ext cx="5435600" cy="4467225"/>
          </a:xfrm>
          <a:prstGeom prst="rect">
            <a:avLst/>
          </a:prstGeom>
        </p:spPr>
        <p:txBody>
          <a:bodyPr vert="horz" lIns="91989" tIns="45994" rIns="91989" bIns="4599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51DD4F5-D70D-4732-9F57-DA09E92E78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068" algn="l" defTabSz="9136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883" algn="l" defTabSz="9136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699" algn="l" defTabSz="9136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514" algn="l" defTabSz="9136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3225" y="744538"/>
            <a:ext cx="5722938" cy="42910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xfrm>
            <a:off x="681038" y="7716838"/>
            <a:ext cx="5435600" cy="1465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z="240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05B257C3-DE5D-498F-9743-33D01F2C6B72}" type="slidenum">
              <a:rPr lang="ru-RU" altLang="ru-RU" sz="1200" smtClean="0"/>
              <a:pPr/>
              <a:t>2</a:t>
            </a:fld>
            <a:endParaRPr lang="ru-RU" altLang="ru-RU" sz="1200" smtClean="0"/>
          </a:p>
        </p:txBody>
      </p:sp>
      <p:sp>
        <p:nvSpPr>
          <p:cNvPr id="9221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9222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CA455D80-3556-47C1-9C36-06B068CE832F}" type="slidenum">
              <a:rPr lang="ru-RU" altLang="ru-RU" sz="1200" smtClean="0"/>
              <a:pPr/>
              <a:t>12</a:t>
            </a:fld>
            <a:endParaRPr lang="ru-RU" altLang="ru-RU" sz="1200" smtClean="0"/>
          </a:p>
        </p:txBody>
      </p:sp>
      <p:sp>
        <p:nvSpPr>
          <p:cNvPr id="28677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28678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B522845A-0FA8-4D2B-B3E5-94A05E5EC6F3}" type="slidenum">
              <a:rPr lang="ru-RU" altLang="ru-RU" sz="1200" smtClean="0"/>
              <a:pPr/>
              <a:t>13</a:t>
            </a:fld>
            <a:endParaRPr lang="ru-RU" altLang="ru-RU" sz="1200" smtClean="0"/>
          </a:p>
        </p:txBody>
      </p:sp>
      <p:sp>
        <p:nvSpPr>
          <p:cNvPr id="30725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30726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z="2400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7EB76704-E019-4D63-86C2-38BC496E0D35}" type="slidenum">
              <a:rPr lang="ru-RU" altLang="ru-RU" sz="1200" smtClean="0"/>
              <a:pPr/>
              <a:t>14</a:t>
            </a:fld>
            <a:endParaRPr lang="ru-RU" altLang="ru-RU" sz="1200" smtClean="0"/>
          </a:p>
        </p:txBody>
      </p:sp>
      <p:sp>
        <p:nvSpPr>
          <p:cNvPr id="32773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32774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z="2400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95F637F8-421F-4E34-94F3-1795BBFD817A}" type="slidenum">
              <a:rPr lang="ru-RU" altLang="ru-RU" sz="1200" smtClean="0"/>
              <a:pPr/>
              <a:t>15</a:t>
            </a:fld>
            <a:endParaRPr lang="ru-RU" altLang="ru-RU" sz="1200" smtClean="0"/>
          </a:p>
        </p:txBody>
      </p:sp>
      <p:sp>
        <p:nvSpPr>
          <p:cNvPr id="34821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34822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z="1400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CF78FE2B-3362-40D6-BCFD-1794523B620A}" type="slidenum">
              <a:rPr lang="ru-RU" altLang="ru-RU" sz="1200" smtClean="0"/>
              <a:pPr/>
              <a:t>16</a:t>
            </a:fld>
            <a:endParaRPr lang="ru-RU" altLang="ru-RU" sz="1200" smtClean="0"/>
          </a:p>
        </p:txBody>
      </p:sp>
      <p:sp>
        <p:nvSpPr>
          <p:cNvPr id="36869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36870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B749F239-9EB0-4C49-972F-95778015376D}" type="slidenum">
              <a:rPr lang="ru-RU" altLang="ru-RU" sz="1200" smtClean="0"/>
              <a:pPr/>
              <a:t>17</a:t>
            </a:fld>
            <a:endParaRPr lang="ru-RU" altLang="ru-RU" sz="1200" smtClean="0"/>
          </a:p>
        </p:txBody>
      </p:sp>
      <p:sp>
        <p:nvSpPr>
          <p:cNvPr id="38917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38918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CFC199AC-CDDF-4DFC-9CC4-61E97309C4A2}" type="slidenum">
              <a:rPr lang="ru-RU" altLang="ru-RU" sz="1200" smtClean="0"/>
              <a:pPr/>
              <a:t>22</a:t>
            </a:fld>
            <a:endParaRPr lang="ru-RU" altLang="ru-RU" sz="1200" smtClean="0"/>
          </a:p>
        </p:txBody>
      </p:sp>
      <p:sp>
        <p:nvSpPr>
          <p:cNvPr id="43013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43014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z="1400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9D1757DD-4C0A-46E8-8E38-A50F2BBF72CF}" type="slidenum">
              <a:rPr lang="ru-RU" altLang="ru-RU" sz="1200" smtClean="0"/>
              <a:pPr/>
              <a:t>3</a:t>
            </a:fld>
            <a:endParaRPr lang="ru-RU" altLang="ru-RU" sz="1200" smtClean="0"/>
          </a:p>
        </p:txBody>
      </p:sp>
      <p:sp>
        <p:nvSpPr>
          <p:cNvPr id="11269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11270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z="1400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6ABEEB87-FD38-44C2-9023-761553AFCE55}" type="slidenum">
              <a:rPr lang="ru-RU" altLang="ru-RU" sz="1200" smtClean="0"/>
              <a:pPr/>
              <a:t>5</a:t>
            </a:fld>
            <a:endParaRPr lang="ru-RU" altLang="ru-RU" sz="1200" smtClean="0"/>
          </a:p>
        </p:txBody>
      </p:sp>
      <p:sp>
        <p:nvSpPr>
          <p:cNvPr id="14341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14342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CFB2F994-3DD3-4AC2-AEEC-646B1FF9CF9B}" type="slidenum">
              <a:rPr lang="ru-RU" altLang="ru-RU" sz="1200" smtClean="0"/>
              <a:pPr/>
              <a:t>6</a:t>
            </a:fld>
            <a:endParaRPr lang="ru-RU" altLang="ru-RU" sz="1200" smtClean="0"/>
          </a:p>
        </p:txBody>
      </p:sp>
      <p:sp>
        <p:nvSpPr>
          <p:cNvPr id="16389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16390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B1B11FF7-1481-47F9-BC41-52B62F87B70C}" type="slidenum">
              <a:rPr lang="ru-RU" altLang="ru-RU" sz="1200" smtClean="0"/>
              <a:pPr/>
              <a:t>7</a:t>
            </a:fld>
            <a:endParaRPr lang="ru-RU" altLang="ru-RU" sz="1200" smtClean="0"/>
          </a:p>
        </p:txBody>
      </p:sp>
      <p:sp>
        <p:nvSpPr>
          <p:cNvPr id="18437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18438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5F8CDFF9-BC24-40D0-8768-C3E99417684F}" type="slidenum">
              <a:rPr lang="ru-RU" altLang="ru-RU" sz="1200" smtClean="0"/>
              <a:pPr/>
              <a:t>8</a:t>
            </a:fld>
            <a:endParaRPr lang="ru-RU" altLang="ru-RU" sz="1200" smtClean="0"/>
          </a:p>
        </p:txBody>
      </p:sp>
      <p:sp>
        <p:nvSpPr>
          <p:cNvPr id="20485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20486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665B1FBA-9708-4B96-9506-6FB47E3CA627}" type="slidenum">
              <a:rPr lang="ru-RU" altLang="ru-RU" sz="1200" smtClean="0"/>
              <a:pPr/>
              <a:t>9</a:t>
            </a:fld>
            <a:endParaRPr lang="ru-RU" altLang="ru-RU" sz="1200" smtClean="0"/>
          </a:p>
        </p:txBody>
      </p:sp>
      <p:sp>
        <p:nvSpPr>
          <p:cNvPr id="22533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22534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C347769E-98E7-4046-A881-70E1D0912E4F}" type="slidenum">
              <a:rPr lang="ru-RU" altLang="ru-RU" sz="1200" smtClean="0"/>
              <a:pPr/>
              <a:t>10</a:t>
            </a:fld>
            <a:endParaRPr lang="ru-RU" altLang="ru-RU" sz="1200" smtClean="0"/>
          </a:p>
        </p:txBody>
      </p:sp>
      <p:sp>
        <p:nvSpPr>
          <p:cNvPr id="24581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24582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fld id="{75DC4962-1FD9-42FA-8272-600E978D76C7}" type="slidenum">
              <a:rPr lang="ru-RU" altLang="ru-RU" sz="1200" smtClean="0"/>
              <a:pPr/>
              <a:t>11</a:t>
            </a:fld>
            <a:endParaRPr lang="ru-RU" altLang="ru-RU" sz="1200" smtClean="0"/>
          </a:p>
        </p:txBody>
      </p:sp>
      <p:sp>
        <p:nvSpPr>
          <p:cNvPr id="26629" name="Дата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endParaRPr lang="ru-RU" altLang="ru-RU" sz="1200" smtClean="0"/>
          </a:p>
        </p:txBody>
      </p:sp>
      <p:sp>
        <p:nvSpPr>
          <p:cNvPr id="26630" name="Верхний колонтитул 2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  <a:lvl2pPr marL="746125" indent="-287338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2pPr>
            <a:lvl3pPr marL="1149350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3pPr>
            <a:lvl4pPr marL="1609725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4pPr>
            <a:lvl5pPr marL="2068513" indent="-228600"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5pPr>
            <a:lvl6pPr marL="25257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6pPr>
            <a:lvl7pPr marL="29829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7pPr>
            <a:lvl8pPr marL="34401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8pPr>
            <a:lvl9pPr marL="3897313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000" b="1">
                <a:solidFill>
                  <a:schemeClr val="bg1"/>
                </a:solidFill>
                <a:latin typeface="Garamond" panose="02020404030301010803" pitchFamily="18" charset="0"/>
              </a:defRPr>
            </a:lvl9pPr>
          </a:lstStyle>
          <a:p>
            <a:r>
              <a:rPr lang="ru-RU" altLang="ru-RU" sz="1200" smtClean="0"/>
              <a:t>Приложение 3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z="48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0292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A4117EAD-388A-41F5-8DCD-9AF9F2B0BF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7180019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1CB9F-109D-4E29-9643-141B12ABB3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9214018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229350" y="76200"/>
            <a:ext cx="169545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76200"/>
            <a:ext cx="493395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19A54-FC3A-45C3-A45B-E83FB0CF38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7983142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143000" y="76200"/>
            <a:ext cx="67818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A32BF-B990-410E-B949-38D4BFDB4C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9367454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5F46B-BE05-4BB3-B066-C730DB7B84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3008464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54BED-6480-4398-85CA-503DF42EFD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844260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4E1CE-5FA4-4392-9D65-A107C82FFA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915832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5429F-8999-4814-8C79-948BBFBD29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6939915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A6D7C-1685-414E-8CB5-BFFA3D57AD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9404469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9934F-0EE5-4A61-AF11-612DE84554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5657849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FA01F-80BA-49C3-B856-AB2E3553F29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6167189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41B4F-2DAA-4676-B4C4-87BC2EE5CF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0029454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CF61C-43A2-4A37-9EEA-6B8E3BC016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8005191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495CD-C24A-4EA3-9D68-38530998DF1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6008431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96019-41A7-4FC3-820B-902FEC682F2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2667542"/>
      </p:ext>
    </p:extLst>
  </p:cSld>
  <p:clrMapOvr>
    <a:masterClrMapping/>
  </p:clrMapOvr>
  <p:transition>
    <p:dissolv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9FFCC-2D3F-4433-8429-61F7C10B17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65290058"/>
      </p:ext>
    </p:extLst>
  </p:cSld>
  <p:clrMapOvr>
    <a:masterClrMapping/>
  </p:clrMapOvr>
  <p:transition>
    <p:dissolv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143000" y="76200"/>
            <a:ext cx="67818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9A2CF-738B-4679-B30B-B14110332CF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5108100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6814" indent="0">
              <a:buNone/>
              <a:defRPr sz="1800"/>
            </a:lvl2pPr>
            <a:lvl3pPr marL="913629" indent="0">
              <a:buNone/>
              <a:defRPr sz="1600"/>
            </a:lvl3pPr>
            <a:lvl4pPr marL="1370443" indent="0">
              <a:buNone/>
              <a:defRPr sz="1400"/>
            </a:lvl4pPr>
            <a:lvl5pPr marL="1827256" indent="0">
              <a:buNone/>
              <a:defRPr sz="1400"/>
            </a:lvl5pPr>
            <a:lvl6pPr marL="2284068" indent="0">
              <a:buNone/>
              <a:defRPr sz="1400"/>
            </a:lvl6pPr>
            <a:lvl7pPr marL="2740883" indent="0">
              <a:buNone/>
              <a:defRPr sz="1400"/>
            </a:lvl7pPr>
            <a:lvl8pPr marL="3197699" indent="0">
              <a:buNone/>
              <a:defRPr sz="1400"/>
            </a:lvl8pPr>
            <a:lvl9pPr marL="3654514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52024-CE5B-4601-A20A-403A20BF39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6223518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43001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10101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B7E2D-84E5-4133-9224-4833623A39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5344175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4" indent="0">
              <a:buNone/>
              <a:defRPr sz="2000" b="1"/>
            </a:lvl2pPr>
            <a:lvl3pPr marL="913629" indent="0">
              <a:buNone/>
              <a:defRPr sz="1800" b="1"/>
            </a:lvl3pPr>
            <a:lvl4pPr marL="1370443" indent="0">
              <a:buNone/>
              <a:defRPr sz="1600" b="1"/>
            </a:lvl4pPr>
            <a:lvl5pPr marL="1827256" indent="0">
              <a:buNone/>
              <a:defRPr sz="1600" b="1"/>
            </a:lvl5pPr>
            <a:lvl6pPr marL="2284068" indent="0">
              <a:buNone/>
              <a:defRPr sz="1600" b="1"/>
            </a:lvl6pPr>
            <a:lvl7pPr marL="2740883" indent="0">
              <a:buNone/>
              <a:defRPr sz="1600" b="1"/>
            </a:lvl7pPr>
            <a:lvl8pPr marL="3197699" indent="0">
              <a:buNone/>
              <a:defRPr sz="1600" b="1"/>
            </a:lvl8pPr>
            <a:lvl9pPr marL="365451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4" indent="0">
              <a:buNone/>
              <a:defRPr sz="2000" b="1"/>
            </a:lvl2pPr>
            <a:lvl3pPr marL="913629" indent="0">
              <a:buNone/>
              <a:defRPr sz="1800" b="1"/>
            </a:lvl3pPr>
            <a:lvl4pPr marL="1370443" indent="0">
              <a:buNone/>
              <a:defRPr sz="1600" b="1"/>
            </a:lvl4pPr>
            <a:lvl5pPr marL="1827256" indent="0">
              <a:buNone/>
              <a:defRPr sz="1600" b="1"/>
            </a:lvl5pPr>
            <a:lvl6pPr marL="2284068" indent="0">
              <a:buNone/>
              <a:defRPr sz="1600" b="1"/>
            </a:lvl6pPr>
            <a:lvl7pPr marL="2740883" indent="0">
              <a:buNone/>
              <a:defRPr sz="1600" b="1"/>
            </a:lvl7pPr>
            <a:lvl8pPr marL="3197699" indent="0">
              <a:buNone/>
              <a:defRPr sz="1600" b="1"/>
            </a:lvl8pPr>
            <a:lvl9pPr marL="365451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170A7-2C69-4CD0-A9C4-5AB088C809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8982496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2EBA1-86A9-4BCE-9FBA-711BD67B35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9517978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F2B5A-B348-4DAD-B67D-1DBB878BA6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405802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4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7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814" indent="0">
              <a:buNone/>
              <a:defRPr sz="1200"/>
            </a:lvl2pPr>
            <a:lvl3pPr marL="913629" indent="0">
              <a:buNone/>
              <a:defRPr sz="1000"/>
            </a:lvl3pPr>
            <a:lvl4pPr marL="1370443" indent="0">
              <a:buNone/>
              <a:defRPr sz="900"/>
            </a:lvl4pPr>
            <a:lvl5pPr marL="1827256" indent="0">
              <a:buNone/>
              <a:defRPr sz="900"/>
            </a:lvl5pPr>
            <a:lvl6pPr marL="2284068" indent="0">
              <a:buNone/>
              <a:defRPr sz="900"/>
            </a:lvl6pPr>
            <a:lvl7pPr marL="2740883" indent="0">
              <a:buNone/>
              <a:defRPr sz="900"/>
            </a:lvl7pPr>
            <a:lvl8pPr marL="3197699" indent="0">
              <a:buNone/>
              <a:defRPr sz="900"/>
            </a:lvl8pPr>
            <a:lvl9pPr marL="365451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EA19B-544E-4401-BD8D-7E660CC81C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410044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814" indent="0">
              <a:buNone/>
              <a:defRPr sz="2800"/>
            </a:lvl2pPr>
            <a:lvl3pPr marL="913629" indent="0">
              <a:buNone/>
              <a:defRPr sz="2400"/>
            </a:lvl3pPr>
            <a:lvl4pPr marL="1370443" indent="0">
              <a:buNone/>
              <a:defRPr sz="2000"/>
            </a:lvl4pPr>
            <a:lvl5pPr marL="1827256" indent="0">
              <a:buNone/>
              <a:defRPr sz="2000"/>
            </a:lvl5pPr>
            <a:lvl6pPr marL="2284068" indent="0">
              <a:buNone/>
              <a:defRPr sz="2000"/>
            </a:lvl6pPr>
            <a:lvl7pPr marL="2740883" indent="0">
              <a:buNone/>
              <a:defRPr sz="2000"/>
            </a:lvl7pPr>
            <a:lvl8pPr marL="3197699" indent="0">
              <a:buNone/>
              <a:defRPr sz="2000"/>
            </a:lvl8pPr>
            <a:lvl9pPr marL="3654514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814" indent="0">
              <a:buNone/>
              <a:defRPr sz="1200"/>
            </a:lvl2pPr>
            <a:lvl3pPr marL="913629" indent="0">
              <a:buNone/>
              <a:defRPr sz="1000"/>
            </a:lvl3pPr>
            <a:lvl4pPr marL="1370443" indent="0">
              <a:buNone/>
              <a:defRPr sz="900"/>
            </a:lvl4pPr>
            <a:lvl5pPr marL="1827256" indent="0">
              <a:buNone/>
              <a:defRPr sz="900"/>
            </a:lvl5pPr>
            <a:lvl6pPr marL="2284068" indent="0">
              <a:buNone/>
              <a:defRPr sz="900"/>
            </a:lvl6pPr>
            <a:lvl7pPr marL="2740883" indent="0">
              <a:buNone/>
              <a:defRPr sz="900"/>
            </a:lvl7pPr>
            <a:lvl8pPr marL="3197699" indent="0">
              <a:buNone/>
              <a:defRPr sz="900"/>
            </a:lvl8pPr>
            <a:lvl9pPr marL="365451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76B2E-7844-4F61-A563-5DBD45C735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774829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6781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3" tIns="45681" rIns="91363" bIns="4568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19200"/>
            <a:ext cx="6781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63" tIns="45681" rIns="91363" bIns="45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63" tIns="45681" rIns="91363" bIns="4568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63" tIns="45681" rIns="91363" bIns="45681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9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363" tIns="45681" rIns="91363" bIns="4568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D167B9D-AA63-4959-B9E6-8D715056BD7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398" r:id="rId1"/>
    <p:sldLayoutId id="2147485375" r:id="rId2"/>
    <p:sldLayoutId id="2147485376" r:id="rId3"/>
    <p:sldLayoutId id="2147485377" r:id="rId4"/>
    <p:sldLayoutId id="2147485378" r:id="rId5"/>
    <p:sldLayoutId id="2147485379" r:id="rId6"/>
    <p:sldLayoutId id="2147485380" r:id="rId7"/>
    <p:sldLayoutId id="2147485381" r:id="rId8"/>
    <p:sldLayoutId id="2147485382" r:id="rId9"/>
    <p:sldLayoutId id="2147485383" r:id="rId10"/>
    <p:sldLayoutId id="2147485384" r:id="rId11"/>
    <p:sldLayoutId id="2147485385" r:id="rId12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5pPr>
      <a:lvl6pPr marL="456814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6pPr>
      <a:lvl7pPr marL="913629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7pPr>
      <a:lvl8pPr marL="1370443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8pPr>
      <a:lvl9pPr marL="1827256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rgbClr val="000000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000000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4pPr>
      <a:lvl5pPr marL="2054225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5pPr>
      <a:lvl6pPr marL="2512478" indent="-228407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69293" indent="-228407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6108" indent="-228407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2921" indent="-228407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4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2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443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256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068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883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699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514" algn="l" defTabSz="9136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E6D1815-DFD4-42D4-9DE7-AA85B8D806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86" r:id="rId1"/>
    <p:sldLayoutId id="2147485387" r:id="rId2"/>
    <p:sldLayoutId id="2147485388" r:id="rId3"/>
    <p:sldLayoutId id="2147485389" r:id="rId4"/>
    <p:sldLayoutId id="2147485390" r:id="rId5"/>
    <p:sldLayoutId id="2147485391" r:id="rId6"/>
    <p:sldLayoutId id="2147485392" r:id="rId7"/>
    <p:sldLayoutId id="2147485393" r:id="rId8"/>
    <p:sldLayoutId id="2147485394" r:id="rId9"/>
    <p:sldLayoutId id="2147485395" r:id="rId10"/>
    <p:sldLayoutId id="2147485396" r:id="rId11"/>
    <p:sldLayoutId id="2147485397" r:id="rId12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notesSlide" Target="../notesSlides/notesSlide15.xml"/><Relationship Id="rId7" Type="http://schemas.openxmlformats.org/officeDocument/2006/relationships/chart" Target="../charts/chart12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11.xml"/><Relationship Id="rId5" Type="http://schemas.openxmlformats.org/officeDocument/2006/relationships/image" Target="../media/image19.png"/><Relationship Id="rId4" Type="http://schemas.openxmlformats.org/officeDocument/2006/relationships/oleObject" Target="../embeddings/oleObject1.bin"/><Relationship Id="rId9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png"/><Relationship Id="rId5" Type="http://schemas.openxmlformats.org/officeDocument/2006/relationships/chart" Target="../charts/char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573017"/>
            <a:ext cx="7772400" cy="1296144"/>
          </a:xfrm>
        </p:spPr>
        <p:txBody>
          <a:bodyPr/>
          <a:lstStyle/>
          <a:p>
            <a:r>
              <a:rPr lang="ru-RU" alt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зимней экзаменационной сессии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6039" t="7477" r="7603" b="17205"/>
          <a:stretch/>
        </p:blipFill>
        <p:spPr>
          <a:xfrm>
            <a:off x="179512" y="260648"/>
            <a:ext cx="6154615" cy="2479432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1547664" y="5019494"/>
            <a:ext cx="6476256" cy="648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dirty="0" smtClean="0">
                <a:solidFill>
                  <a:schemeClr val="tx2">
                    <a:lumMod val="50000"/>
                  </a:schemeClr>
                </a:solidFill>
              </a:rPr>
              <a:t>2023/2024  учебный год</a:t>
            </a:r>
          </a:p>
        </p:txBody>
      </p:sp>
    </p:spTree>
    <p:extLst>
      <p:ext uri="{BB962C8B-B14F-4D97-AF65-F5344CB8AC3E}">
        <p14:creationId xmlns:p14="http://schemas.microsoft.com/office/powerpoint/2010/main" val="3881590498"/>
      </p:ext>
    </p:extLst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5050049"/>
            <a:ext cx="1380438" cy="1788987"/>
          </a:xfrm>
          <a:prstGeom prst="rect">
            <a:avLst/>
          </a:prstGeom>
        </p:spPr>
      </p:pic>
      <p:sp>
        <p:nvSpPr>
          <p:cNvPr id="23554" name="Заголовок 1"/>
          <p:cNvSpPr txBox="1">
            <a:spLocks/>
          </p:cNvSpPr>
          <p:nvPr/>
        </p:nvSpPr>
        <p:spPr bwMode="auto">
          <a:xfrm>
            <a:off x="107950" y="476250"/>
            <a:ext cx="89281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</a:rPr>
              <a:t>Направление подготовки «Прикладная математика и информатика»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183567"/>
              </p:ext>
            </p:extLst>
          </p:nvPr>
        </p:nvGraphicFramePr>
        <p:xfrm>
          <a:off x="467544" y="1268760"/>
          <a:ext cx="8219256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 txBox="1">
            <a:spLocks/>
          </p:cNvSpPr>
          <p:nvPr/>
        </p:nvSpPr>
        <p:spPr bwMode="auto">
          <a:xfrm>
            <a:off x="214313" y="542591"/>
            <a:ext cx="89296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Направление подготовки «Строительство»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270609"/>
              </p:ext>
            </p:extLst>
          </p:nvPr>
        </p:nvGraphicFramePr>
        <p:xfrm>
          <a:off x="229012" y="1059635"/>
          <a:ext cx="829126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1247" y="0"/>
            <a:ext cx="1689811" cy="90872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0"/>
            <a:ext cx="3242432" cy="4202050"/>
          </a:xfrm>
          <a:prstGeom prst="rect">
            <a:avLst/>
          </a:prstGeom>
        </p:spPr>
      </p:pic>
      <p:sp>
        <p:nvSpPr>
          <p:cNvPr id="27650" name="Заголовок 1"/>
          <p:cNvSpPr txBox="1">
            <a:spLocks/>
          </p:cNvSpPr>
          <p:nvPr/>
        </p:nvSpPr>
        <p:spPr bwMode="auto">
          <a:xfrm>
            <a:off x="215900" y="260350"/>
            <a:ext cx="8928100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Направление подготовки «Электроэнергетика и электротехника»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4030"/>
              </p:ext>
            </p:extLst>
          </p:nvPr>
        </p:nvGraphicFramePr>
        <p:xfrm>
          <a:off x="395536" y="1124744"/>
          <a:ext cx="8291264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 txBox="1">
            <a:spLocks/>
          </p:cNvSpPr>
          <p:nvPr/>
        </p:nvSpPr>
        <p:spPr bwMode="auto">
          <a:xfrm>
            <a:off x="196850" y="333375"/>
            <a:ext cx="89296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Специальность «Горное дело»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837734"/>
              </p:ext>
            </p:extLst>
          </p:nvPr>
        </p:nvGraphicFramePr>
        <p:xfrm>
          <a:off x="196850" y="908719"/>
          <a:ext cx="8695630" cy="5435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3005" y="5463870"/>
            <a:ext cx="1620995" cy="139748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>
            <a:off x="0" y="0"/>
            <a:ext cx="938865" cy="192040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4481513" y="638175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63" tIns="45681" rIns="91363" bIns="4568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ru-RU" altLang="ru-RU" sz="1800">
              <a:solidFill>
                <a:srgbClr val="808080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684213" y="148897"/>
            <a:ext cx="7991475" cy="830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45681" anchor="ctr">
            <a:spAutoFit/>
          </a:bodyPr>
          <a:lstStyle/>
          <a:p>
            <a:pPr algn="ctr" eaLnBrk="1" hangingPunct="1">
              <a:defRPr/>
            </a:pP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Успеваемость студентов (до пересдач)</a:t>
            </a:r>
          </a:p>
          <a:p>
            <a:pPr algn="ctr" eaLnBrk="1" hangingPunct="1">
              <a:defRPr/>
            </a:pPr>
            <a:r>
              <a:rPr kumimoji="0" lang="ru-RU" alt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по </a:t>
            </a: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курсам </a:t>
            </a:r>
            <a:r>
              <a:rPr kumimoji="0" lang="ru-RU" altLang="ru-RU" sz="240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и в целом по институту в </a:t>
            </a: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2023/2024 </a:t>
            </a:r>
            <a:r>
              <a:rPr kumimoji="0" lang="ru-RU" altLang="ru-RU" sz="2400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уч.году</a:t>
            </a:r>
            <a:endParaRPr kumimoji="0" lang="ru-RU" altLang="ru-RU" sz="24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2802817"/>
              </p:ext>
            </p:extLst>
          </p:nvPr>
        </p:nvGraphicFramePr>
        <p:xfrm>
          <a:off x="827584" y="1124744"/>
          <a:ext cx="7488832" cy="5257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5"/>
          <p:cNvSpPr txBox="1">
            <a:spLocks noChangeArrowheads="1"/>
          </p:cNvSpPr>
          <p:nvPr/>
        </p:nvSpPr>
        <p:spPr bwMode="auto">
          <a:xfrm>
            <a:off x="1114425" y="260648"/>
            <a:ext cx="72739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363" tIns="137043" rIns="91363" bIns="4568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0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Успеваемость  студентов 1 курса по НП/С</a:t>
            </a:r>
            <a:endParaRPr lang="ru-RU" altLang="ru-RU" sz="2000" dirty="0">
              <a:solidFill>
                <a:schemeClr val="tx2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67427"/>
              </p:ext>
            </p:extLst>
          </p:nvPr>
        </p:nvGraphicFramePr>
        <p:xfrm>
          <a:off x="827088" y="981075"/>
          <a:ext cx="7848600" cy="4808537"/>
        </p:xfrm>
        <a:graphic>
          <a:graphicData uri="http://schemas.openxmlformats.org/drawingml/2006/table">
            <a:tbl>
              <a:tblPr/>
              <a:tblGrid>
                <a:gridCol w="3312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3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988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2023/2024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до пересдач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7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общая </a:t>
                      </a:r>
                      <a:endParaRPr lang="ru-RU" sz="1600" b="0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успеваемость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качественная успеваемость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НТИ-Б-ОФ-23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НТИ-Б-ПГС-23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НТИ-Б-ПМ-23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НТИ-Б-ПО-23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НТИ-Б-ЭП-23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НТИ-С-ГД-23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20,8%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20,8%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9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25,3%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6525344"/>
            <a:ext cx="9144793" cy="13412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755576" y="188913"/>
            <a:ext cx="7848872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1363" tIns="137043" rIns="91363" bIns="4568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Результаты </a:t>
            </a:r>
            <a:r>
              <a:rPr kumimoji="0" lang="ru-RU" altLang="ru-RU" sz="24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первой экзаменационной </a:t>
            </a: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сессии </a:t>
            </a:r>
            <a:endParaRPr kumimoji="0" lang="ru-RU" altLang="ru-RU" sz="2400" dirty="0" smtClean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ru-RU" altLang="ru-RU" sz="24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1 </a:t>
            </a: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курса за 3 года</a:t>
            </a:r>
            <a:endParaRPr lang="ru-RU" altLang="ru-RU" sz="2400" dirty="0">
              <a:solidFill>
                <a:schemeClr val="tx2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715560"/>
              </p:ext>
            </p:extLst>
          </p:nvPr>
        </p:nvGraphicFramePr>
        <p:xfrm>
          <a:off x="468313" y="1484313"/>
          <a:ext cx="8280400" cy="4537075"/>
        </p:xfrm>
        <a:graphic>
          <a:graphicData uri="http://schemas.openxmlformats.org/drawingml/2006/table">
            <a:tbl>
              <a:tblPr firstRow="1" firstCol="1" bandRow="1"/>
              <a:tblGrid>
                <a:gridCol w="2133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3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3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741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до пересдач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общая </a:t>
                      </a: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успеваемость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качественная успеваемость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8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2021-2022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40,2%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31,3%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7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2022-2023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74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2023-2024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4571" y="6165303"/>
            <a:ext cx="1225438" cy="65899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1035621" y="104553"/>
            <a:ext cx="7772400" cy="1143000"/>
          </a:xfrm>
        </p:spPr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chemeClr val="tx2">
                    <a:lumMod val="50000"/>
                  </a:schemeClr>
                </a:solidFill>
              </a:rPr>
              <a:t>Распределение студентов 1 курса по статусам успеваемости</a:t>
            </a:r>
          </a:p>
        </p:txBody>
      </p:sp>
      <p:graphicFrame>
        <p:nvGraphicFramePr>
          <p:cNvPr id="37891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986462"/>
              </p:ext>
            </p:extLst>
          </p:nvPr>
        </p:nvGraphicFramePr>
        <p:xfrm>
          <a:off x="273050" y="1092201"/>
          <a:ext cx="8462963" cy="492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5" name="Диаграмма" r:id="rId4" imgW="8474174" imgH="5090601" progId="Excel.Chart.8">
                  <p:embed/>
                </p:oleObj>
              </mc:Choice>
              <mc:Fallback>
                <p:oleObj name="Диаграмма" r:id="rId4" imgW="8474174" imgH="5090601" progId="Excel.Chart.8">
                  <p:embed/>
                  <p:pic>
                    <p:nvPicPr>
                      <p:cNvPr id="0" name="Объект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1092201"/>
                        <a:ext cx="8462963" cy="492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378173"/>
              </p:ext>
            </p:extLst>
          </p:nvPr>
        </p:nvGraphicFramePr>
        <p:xfrm>
          <a:off x="755576" y="1235595"/>
          <a:ext cx="7560840" cy="4980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8654971"/>
              </p:ext>
            </p:extLst>
          </p:nvPr>
        </p:nvGraphicFramePr>
        <p:xfrm>
          <a:off x="755576" y="1247553"/>
          <a:ext cx="7416824" cy="4629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29690" y="4937594"/>
            <a:ext cx="1914310" cy="192040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2" y="-594"/>
            <a:ext cx="1404229" cy="6858594"/>
          </a:xfrm>
          <a:prstGeom prst="rect">
            <a:avLst/>
          </a:prstGeom>
        </p:spPr>
      </p:pic>
      <p:sp>
        <p:nvSpPr>
          <p:cNvPr id="39939" name="Заголовок 1"/>
          <p:cNvSpPr>
            <a:spLocks noGrp="1"/>
          </p:cNvSpPr>
          <p:nvPr>
            <p:ph type="title"/>
          </p:nvPr>
        </p:nvSpPr>
        <p:spPr>
          <a:xfrm>
            <a:off x="523875" y="115888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</a:rPr>
              <a:t>Отчисление студентов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58888"/>
            <a:ext cx="8362950" cy="4752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 smtClean="0"/>
              <a:t>По данным летней </a:t>
            </a:r>
            <a:r>
              <a:rPr lang="ru-RU" altLang="ru-RU" sz="2400" dirty="0"/>
              <a:t>экз. сессии </a:t>
            </a:r>
            <a:r>
              <a:rPr lang="ru-RU" altLang="ru-RU" sz="2400" dirty="0" smtClean="0"/>
              <a:t>2022/2023 </a:t>
            </a:r>
            <a:r>
              <a:rPr lang="ru-RU" altLang="ru-RU" sz="2400" dirty="0" err="1"/>
              <a:t>уч.г</a:t>
            </a:r>
            <a:r>
              <a:rPr lang="ru-RU" altLang="ru-RU" sz="2400" dirty="0"/>
              <a:t>. было отчислено </a:t>
            </a:r>
            <a:r>
              <a:rPr lang="ru-RU" altLang="ru-RU" sz="2400" dirty="0" smtClean="0"/>
              <a:t>19 </a:t>
            </a:r>
            <a:r>
              <a:rPr lang="ru-RU" altLang="ru-RU" sz="2400" dirty="0"/>
              <a:t>студентов очной формы обучения.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/>
              <a:t>По данным </a:t>
            </a:r>
            <a:r>
              <a:rPr lang="ru-RU" altLang="ru-RU" sz="2400" dirty="0" smtClean="0"/>
              <a:t>зимней </a:t>
            </a:r>
            <a:r>
              <a:rPr lang="ru-RU" altLang="ru-RU" sz="2400" dirty="0"/>
              <a:t>экз. сессии </a:t>
            </a:r>
            <a:r>
              <a:rPr lang="ru-RU" altLang="ru-RU" sz="2400" dirty="0" smtClean="0"/>
              <a:t>2023/2024 </a:t>
            </a:r>
            <a:r>
              <a:rPr lang="ru-RU" altLang="ru-RU" sz="2400" dirty="0" err="1"/>
              <a:t>уч.г</a:t>
            </a:r>
            <a:r>
              <a:rPr lang="ru-RU" altLang="ru-RU" sz="2400" dirty="0"/>
              <a:t>. было отчислено </a:t>
            </a:r>
            <a:r>
              <a:rPr lang="ru-RU" altLang="ru-RU" sz="2400" dirty="0" smtClean="0"/>
              <a:t>32 студента: </a:t>
            </a:r>
            <a:r>
              <a:rPr lang="ru-RU" altLang="ru-RU" sz="2400" dirty="0"/>
              <a:t>в </a:t>
            </a:r>
            <a:r>
              <a:rPr lang="ru-RU" altLang="ru-RU" sz="2400" dirty="0" err="1"/>
              <a:t>т.ч</a:t>
            </a:r>
            <a:r>
              <a:rPr lang="ru-RU" altLang="ru-RU" sz="2400" dirty="0"/>
              <a:t>. 1 курса –  </a:t>
            </a:r>
            <a:r>
              <a:rPr lang="ru-RU" altLang="ru-RU" sz="2400" dirty="0" smtClean="0"/>
              <a:t>6 студентов, </a:t>
            </a:r>
            <a:r>
              <a:rPr lang="ru-RU" altLang="ru-RU" sz="2400" dirty="0"/>
              <a:t>2 курса – </a:t>
            </a:r>
            <a:r>
              <a:rPr lang="ru-RU" altLang="ru-RU" sz="2400" dirty="0" smtClean="0"/>
              <a:t>15; </a:t>
            </a:r>
            <a:r>
              <a:rPr lang="ru-RU" altLang="ru-RU" sz="2400" dirty="0"/>
              <a:t>3 курса – </a:t>
            </a:r>
            <a:r>
              <a:rPr lang="ru-RU" altLang="ru-RU" sz="2400" dirty="0" smtClean="0"/>
              <a:t>7; </a:t>
            </a:r>
            <a:r>
              <a:rPr lang="ru-RU" altLang="ru-RU" sz="2400" dirty="0"/>
              <a:t>4 курса – </a:t>
            </a:r>
            <a:r>
              <a:rPr lang="ru-RU" altLang="ru-RU" sz="2400" dirty="0" smtClean="0"/>
              <a:t>3.</a:t>
            </a:r>
            <a:endParaRPr lang="ru-RU" altLang="ru-RU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2400" dirty="0"/>
              <a:t>Из них по причинам: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sz="2400" dirty="0"/>
              <a:t>-    </a:t>
            </a:r>
            <a:r>
              <a:rPr lang="ru-RU" altLang="ru-RU" sz="2400" dirty="0" smtClean="0"/>
              <a:t>невыполнение </a:t>
            </a:r>
            <a:r>
              <a:rPr lang="ru-RU" altLang="ru-RU" sz="2400" dirty="0"/>
              <a:t>учебного плана – </a:t>
            </a:r>
            <a:r>
              <a:rPr lang="ru-RU" altLang="ru-RU" sz="2400" dirty="0" smtClean="0"/>
              <a:t>22;</a:t>
            </a:r>
            <a:endParaRPr lang="ru-RU" altLang="ru-RU" sz="2400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ru-RU" altLang="ru-RU" sz="2400" dirty="0"/>
              <a:t>собственное желание – </a:t>
            </a:r>
            <a:r>
              <a:rPr lang="ru-RU" altLang="ru-RU" sz="2400" dirty="0" smtClean="0"/>
              <a:t>6; </a:t>
            </a:r>
            <a:endParaRPr lang="ru-RU" altLang="ru-RU" sz="24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ru-RU" sz="2400" dirty="0" smtClean="0"/>
              <a:t>-    перевод </a:t>
            </a:r>
            <a:r>
              <a:rPr lang="ru-RU" sz="2400" dirty="0"/>
              <a:t>в другой вуз -1</a:t>
            </a:r>
          </a:p>
          <a:p>
            <a:pPr>
              <a:buFontTx/>
              <a:buChar char="-"/>
              <a:defRPr/>
            </a:pPr>
            <a:r>
              <a:rPr lang="ru-RU" sz="2400" dirty="0" smtClean="0"/>
              <a:t>перевод </a:t>
            </a:r>
            <a:r>
              <a:rPr lang="ru-RU" sz="2400" dirty="0"/>
              <a:t>в головной вуз СВФУ </a:t>
            </a:r>
            <a:r>
              <a:rPr lang="ru-RU" sz="2400" dirty="0" smtClean="0"/>
              <a:t>– 1</a:t>
            </a:r>
          </a:p>
          <a:p>
            <a:pPr>
              <a:buFontTx/>
              <a:buChar char="-"/>
              <a:defRPr/>
            </a:pPr>
            <a:r>
              <a:rPr lang="ru-RU" sz="2400" dirty="0" smtClean="0"/>
              <a:t>невыход из академического отпуска - 2</a:t>
            </a:r>
            <a:endParaRPr lang="ru-RU" sz="24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altLang="ru-RU" sz="2400" dirty="0"/>
          </a:p>
          <a:p>
            <a:pPr>
              <a:defRPr/>
            </a:pP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772" y="1340768"/>
            <a:ext cx="518205" cy="390178"/>
          </a:xfrm>
          <a:prstGeom prst="rect">
            <a:avLst/>
          </a:prstGeom>
        </p:spPr>
      </p:pic>
      <p:sp>
        <p:nvSpPr>
          <p:cNvPr id="5" name="Шеврон 4"/>
          <p:cNvSpPr/>
          <p:nvPr/>
        </p:nvSpPr>
        <p:spPr>
          <a:xfrm>
            <a:off x="316252" y="2071285"/>
            <a:ext cx="466725" cy="366008"/>
          </a:xfrm>
          <a:prstGeom prst="chevron">
            <a:avLst>
              <a:gd name="adj" fmla="val 421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Шеврон 5"/>
          <p:cNvSpPr/>
          <p:nvPr/>
        </p:nvSpPr>
        <p:spPr>
          <a:xfrm>
            <a:off x="316252" y="3282398"/>
            <a:ext cx="466725" cy="366008"/>
          </a:xfrm>
          <a:prstGeom prst="chevron">
            <a:avLst>
              <a:gd name="adj" fmla="val 421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9887" y="5455798"/>
            <a:ext cx="1621677" cy="140220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57200" y="53975"/>
            <a:ext cx="8229600" cy="1143000"/>
          </a:xfrm>
        </p:spPr>
        <p:txBody>
          <a:bodyPr/>
          <a:lstStyle/>
          <a:p>
            <a:r>
              <a:rPr lang="ru-RU" altLang="ru-RU" sz="2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дисциплин, по </a:t>
            </a:r>
            <a:r>
              <a:rPr lang="ru-RU" altLang="ru-RU" sz="1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которым получено </a:t>
            </a:r>
            <a:br>
              <a:rPr lang="ru-RU" altLang="ru-RU" sz="1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наибольшее количество неудовлетворительных оценок по институту</a:t>
            </a:r>
            <a:endParaRPr lang="ru-RU" altLang="ru-RU" sz="36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857323"/>
              </p:ext>
            </p:extLst>
          </p:nvPr>
        </p:nvGraphicFramePr>
        <p:xfrm>
          <a:off x="457200" y="1173946"/>
          <a:ext cx="8229600" cy="5184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3665">
                  <a:extLst>
                    <a:ext uri="{9D8B030D-6E8A-4147-A177-3AD203B41FA5}">
                      <a16:colId xmlns:a16="http://schemas.microsoft.com/office/drawing/2014/main" val="3481483688"/>
                    </a:ext>
                  </a:extLst>
                </a:gridCol>
                <a:gridCol w="2665610">
                  <a:extLst>
                    <a:ext uri="{9D8B030D-6E8A-4147-A177-3AD203B41FA5}">
                      <a16:colId xmlns:a16="http://schemas.microsoft.com/office/drawing/2014/main" val="721407141"/>
                    </a:ext>
                  </a:extLst>
                </a:gridCol>
                <a:gridCol w="2105283">
                  <a:extLst>
                    <a:ext uri="{9D8B030D-6E8A-4147-A177-3AD203B41FA5}">
                      <a16:colId xmlns:a16="http://schemas.microsoft.com/office/drawing/2014/main" val="1118019505"/>
                    </a:ext>
                  </a:extLst>
                </a:gridCol>
                <a:gridCol w="1745042">
                  <a:extLst>
                    <a:ext uri="{9D8B030D-6E8A-4147-A177-3AD203B41FA5}">
                      <a16:colId xmlns:a16="http://schemas.microsoft.com/office/drawing/2014/main" val="3068933630"/>
                    </a:ext>
                  </a:extLst>
                </a:gridCol>
              </a:tblGrid>
              <a:tr h="5174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группа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преподавателя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Неуд,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656303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НТИ-С-ГД-23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Погуляева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281758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НТИ-С-ГД-23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Зотова Н.В.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515497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НТИ-Б-ЭП-23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российской государственности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Акинин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845770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НТИ-Б-ЭП-23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России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Ахмедов Т.А.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391018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НТИ-Б-ЭП-23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Погуляева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085704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НТИ-Б-ПО-23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Прокопенко Л.А.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045252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НТИ-Б-ЗФ-21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мировой литературы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Чаунина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420752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НТИ-Б-ЗФ-21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Домашнее чтение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Валиева А.В.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410004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НТИ-Б-ЗФ-21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Стилистика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Зотова Н.В.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209750"/>
                  </a:ext>
                </a:extLst>
              </a:tr>
              <a:tr h="2507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НТИ-ЭО-20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Релейная защита и автоматика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Д.А.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90699"/>
                  </a:ext>
                </a:extLst>
              </a:tr>
              <a:tr h="4106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НТИ-Б-ЗФ-22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УНИД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Чаунина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Н.В.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72%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9544897"/>
                  </a:ext>
                </a:extLst>
              </a:tr>
              <a:tr h="4106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НТИ-С-ГД-22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жизнедеятельности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Косарев Л.В.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56016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НТИ-С-ГД-22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Кузнецова Н.В.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878839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НТИ-Б-ЭП-22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Кузнецова Н.В.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789094"/>
                  </a:ext>
                </a:extLst>
              </a:tr>
              <a:tr h="2653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НТИ-Б-ЭП-22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Безопасность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жизнедеятельности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Шабо К.Я.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892495"/>
                  </a:ext>
                </a:extLst>
              </a:tr>
              <a:tr h="41063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НТИ-Б-ЭП-22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Самохина В.М.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45" marR="38345" marT="6536" marB="0"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4054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1782" y="2574592"/>
            <a:ext cx="4182218" cy="4298053"/>
          </a:xfrm>
          <a:prstGeom prst="rect">
            <a:avLst/>
          </a:prstGeom>
        </p:spPr>
      </p:pic>
      <p:sp>
        <p:nvSpPr>
          <p:cNvPr id="8194" name="Rectangle 52"/>
          <p:cNvSpPr>
            <a:spLocks noChangeArrowheads="1"/>
          </p:cNvSpPr>
          <p:nvPr/>
        </p:nvSpPr>
        <p:spPr bwMode="auto">
          <a:xfrm>
            <a:off x="4481513" y="638175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63" tIns="45681" rIns="91363" bIns="4568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ru-RU" altLang="ru-RU" sz="18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609600" y="323850"/>
            <a:ext cx="8112125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45681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36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Зимняя экз. сессия 2023/2024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184411"/>
              </p:ext>
            </p:extLst>
          </p:nvPr>
        </p:nvGraphicFramePr>
        <p:xfrm>
          <a:off x="403315" y="1180694"/>
          <a:ext cx="8524693" cy="27877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79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9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7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2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24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7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7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387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На </a:t>
                      </a:r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начало семестра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Отчислено /АО/ </a:t>
                      </a:r>
                      <a:r>
                        <a:rPr lang="ru-RU" sz="2000" u="none" strike="noStrike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восст</a:t>
                      </a:r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Приступили к сессии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Количество отличников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Количество хорошистов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Количество студентов 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Получили "2"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75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 одной "3" 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с  двумя и более "3"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vert="vert27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53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347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9/12/1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326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47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90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174</a:t>
                      </a:r>
                      <a:endParaRPr lang="ru-RU" sz="20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12738" y="4292600"/>
            <a:ext cx="8408987" cy="1016000"/>
          </a:xfrm>
          <a:prstGeom prst="rect">
            <a:avLst/>
          </a:prstGeom>
        </p:spPr>
        <p:txBody>
          <a:bodyPr wrap="square" lIns="91363" tIns="45681" rIns="91363" bIns="45681">
            <a:spAutoFit/>
          </a:bodyPr>
          <a:lstStyle/>
          <a:p>
            <a:pPr algn="ctr">
              <a:defRPr/>
            </a:pPr>
            <a:r>
              <a:rPr lang="ru-RU" sz="2000" b="0" dirty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К сессии приступили 29 групп. Показатель количества студентов, приступивших к сессии, составил 93,95%. </a:t>
            </a:r>
          </a:p>
          <a:p>
            <a:pPr algn="ctr">
              <a:defRPr/>
            </a:pPr>
            <a:endParaRPr lang="ru-RU" sz="2000" b="0" dirty="0">
              <a:solidFill>
                <a:schemeClr val="tx2">
                  <a:lumMod val="50000"/>
                </a:schemeClr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767174"/>
            <a:ext cx="2017951" cy="108518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Рисунок 249"/>
          <p:cNvPicPr>
            <a:picLocks noChangeAspect="1"/>
          </p:cNvPicPr>
          <p:nvPr/>
        </p:nvPicPr>
        <p:blipFill rotWithShape="1">
          <a:blip r:embed="rId2"/>
          <a:srcRect l="1629"/>
          <a:stretch/>
        </p:blipFill>
        <p:spPr>
          <a:xfrm>
            <a:off x="189658" y="1340768"/>
            <a:ext cx="8835456" cy="4752528"/>
          </a:xfrm>
          <a:prstGeom prst="rect">
            <a:avLst/>
          </a:prstGeom>
        </p:spPr>
      </p:pic>
      <p:sp>
        <p:nvSpPr>
          <p:cNvPr id="251" name="Заголовок 250"/>
          <p:cNvSpPr>
            <a:spLocks noGrp="1"/>
          </p:cNvSpPr>
          <p:nvPr>
            <p:ph type="title"/>
          </p:nvPr>
        </p:nvSpPr>
        <p:spPr>
          <a:xfrm>
            <a:off x="395536" y="274638"/>
            <a:ext cx="8629578" cy="922114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Абсолютная и качественная успеваемость по УЧП СВФУ 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608547"/>
      </p:ext>
    </p:extLst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Заголовок 250"/>
          <p:cNvSpPr>
            <a:spLocks noGrp="1"/>
          </p:cNvSpPr>
          <p:nvPr>
            <p:ph type="title"/>
          </p:nvPr>
        </p:nvSpPr>
        <p:spPr>
          <a:xfrm>
            <a:off x="395536" y="-15577"/>
            <a:ext cx="8629578" cy="922114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балл по институту (из отчета СВФУ)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r="-14" b="5730"/>
          <a:stretch/>
        </p:blipFill>
        <p:spPr>
          <a:xfrm>
            <a:off x="107504" y="593195"/>
            <a:ext cx="9067481" cy="6264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026927"/>
      </p:ext>
    </p:extLst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758825" y="130175"/>
            <a:ext cx="7772400" cy="561975"/>
          </a:xfrm>
        </p:spPr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chemeClr val="tx2">
                    <a:lumMod val="50000"/>
                  </a:schemeClr>
                </a:solidFill>
              </a:rPr>
              <a:t>Проект постановления:</a:t>
            </a:r>
          </a:p>
        </p:txBody>
      </p:sp>
      <p:sp>
        <p:nvSpPr>
          <p:cNvPr id="41987" name="Объект 2"/>
          <p:cNvSpPr>
            <a:spLocks noGrp="1"/>
          </p:cNvSpPr>
          <p:nvPr>
            <p:ph idx="1"/>
          </p:nvPr>
        </p:nvSpPr>
        <p:spPr>
          <a:xfrm>
            <a:off x="179388" y="692150"/>
            <a:ext cx="8858250" cy="4753074"/>
          </a:xfrm>
        </p:spPr>
        <p:txBody>
          <a:bodyPr/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ru-RU" altLang="ru-RU" sz="2200" dirty="0" smtClean="0"/>
              <a:t>1. Информацию принять к сведению.</a:t>
            </a:r>
          </a:p>
          <a:p>
            <a:pPr marL="0" indent="0" algn="just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2200" dirty="0" smtClean="0"/>
              <a:t>2. Выпускающим кафедрам </a:t>
            </a:r>
            <a:r>
              <a:rPr lang="ru-RU" altLang="ru-RU" sz="2200" dirty="0" smtClean="0"/>
              <a:t>провести корректирующие мероприятия и принять соответствующие меры </a:t>
            </a:r>
            <a:r>
              <a:rPr lang="ru-RU" altLang="ru-RU" sz="2200" dirty="0" smtClean="0"/>
              <a:t>педагогического, методического и организационного воздействия.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ru-RU" altLang="ru-RU" sz="2200" dirty="0" smtClean="0"/>
              <a:t>3. </a:t>
            </a:r>
            <a:r>
              <a:rPr lang="ru-RU" altLang="ru-RU" sz="2200" dirty="0"/>
              <a:t>Зав. кафедрами, ППС организовать обучение студентов, оформивших индивидуальный график учебных занятий, по индивидуальной образовательной траектории с применением ЭО и </a:t>
            </a:r>
            <a:r>
              <a:rPr lang="ru-RU" altLang="ru-RU" sz="2200" dirty="0" smtClean="0"/>
              <a:t>ДОТ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ru-RU" altLang="ru-RU" sz="2200" dirty="0" smtClean="0"/>
              <a:t>4. Кураторам </a:t>
            </a:r>
            <a:r>
              <a:rPr lang="ru-RU" altLang="ru-RU" sz="2200" dirty="0" smtClean="0"/>
              <a:t>и наставникам провести работу по повышению учебной дисциплины у слабоуспевающих студентов.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200" dirty="0" smtClean="0"/>
              <a:t> </a:t>
            </a:r>
            <a:r>
              <a:rPr lang="ru-RU" altLang="ru-RU" sz="2200" dirty="0" smtClean="0"/>
              <a:t>5</a:t>
            </a:r>
            <a:r>
              <a:rPr lang="ru-RU" altLang="ru-RU" sz="2200" dirty="0" smtClean="0"/>
              <a:t>. Рекомендовать ППС разработку онлайн-курсов по дисциплинам, формирующим универсальные и общепрофессиональные компетенции.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ru-RU" altLang="ru-RU" sz="2200" dirty="0" smtClean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9"/>
          <p:cNvSpPr>
            <a:spLocks noChangeArrowheads="1"/>
          </p:cNvSpPr>
          <p:nvPr/>
        </p:nvSpPr>
        <p:spPr bwMode="auto">
          <a:xfrm>
            <a:off x="250688" y="514064"/>
            <a:ext cx="8784976" cy="12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63" tIns="45681" rIns="91363" bIns="4568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Успеваемость студентов </a:t>
            </a:r>
            <a:r>
              <a:rPr kumimoji="0" lang="ru-RU" alt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по </a:t>
            </a: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учебному подразделению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за три последние зимние сессии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(до пересдач)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85131"/>
              </p:ext>
            </p:extLst>
          </p:nvPr>
        </p:nvGraphicFramePr>
        <p:xfrm>
          <a:off x="899591" y="1668463"/>
          <a:ext cx="7487171" cy="435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76256" y="-594"/>
            <a:ext cx="2267744" cy="6858594"/>
          </a:xfrm>
          <a:prstGeom prst="rect">
            <a:avLst/>
          </a:prstGeom>
        </p:spPr>
      </p:pic>
      <p:sp>
        <p:nvSpPr>
          <p:cNvPr id="11266" name="Объект 1"/>
          <p:cNvSpPr>
            <a:spLocks noGrp="1"/>
          </p:cNvSpPr>
          <p:nvPr>
            <p:ph/>
          </p:nvPr>
        </p:nvSpPr>
        <p:spPr>
          <a:xfrm>
            <a:off x="1043608" y="620688"/>
            <a:ext cx="7417072" cy="5400599"/>
          </a:xfrm>
          <a:solidFill>
            <a:schemeClr val="bg1"/>
          </a:solidFill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Как показал анализ результатов, По сравнению с результатами летней экзаменационной сессии в 2022-2023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уч.г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.,  показатели абсолютной и качественной успеваемости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зимней экзаменационной сессии в 2023-2024 уч.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году (до пересдач) увеличились на 4,6 % и 5% соответственно.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endParaRPr lang="ru-RU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324" y="6021287"/>
            <a:ext cx="1050099" cy="86032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9"/>
          <p:cNvSpPr>
            <a:spLocks noChangeArrowheads="1"/>
          </p:cNvSpPr>
          <p:nvPr/>
        </p:nvSpPr>
        <p:spPr bwMode="auto">
          <a:xfrm>
            <a:off x="255586" y="332656"/>
            <a:ext cx="8713787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4568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</a:rPr>
              <a:t>Успеваемость по ОПОП (до пересдач)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851790"/>
              </p:ext>
            </p:extLst>
          </p:nvPr>
        </p:nvGraphicFramePr>
        <p:xfrm>
          <a:off x="615950" y="908720"/>
          <a:ext cx="7993061" cy="5200003"/>
        </p:xfrm>
        <a:graphic>
          <a:graphicData uri="http://schemas.openxmlformats.org/drawingml/2006/table">
            <a:tbl>
              <a:tblPr/>
              <a:tblGrid>
                <a:gridCol w="3832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0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808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2023/2024</a:t>
                      </a:r>
                      <a:endParaRPr lang="ru-RU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4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до пересдач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5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общая </a:t>
                      </a:r>
                      <a:endParaRPr lang="ru-RU" sz="1800" b="0" i="0" u="none" strike="noStrike" dirty="0" smtClean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успеваемость</a:t>
                      </a:r>
                      <a:endParaRPr lang="ru-RU" sz="18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4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качественная успеваемость</a:t>
                      </a:r>
                    </a:p>
                  </a:txBody>
                  <a:tcPr marL="9525" marR="9525" marT="95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94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Строительство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38,9%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36,1%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Прикладная информатика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44,4%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44,4%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9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Филология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31,7%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31,7%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292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Прикладная математика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42,9%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38,1%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7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Электроэнергетика и электротехника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16,2%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3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Горное дело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49,6%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  <a:endParaRPr lang="ru-RU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07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Педагогическое образование (с двумя профилями подготовки)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73,1%</a:t>
                      </a:r>
                      <a:endParaRPr lang="ru-RU" sz="16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69,2%</a:t>
                      </a:r>
                      <a:endParaRPr lang="ru-RU" sz="16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НТИ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46,6%</a:t>
                      </a:r>
                      <a:endParaRPr lang="ru-RU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  <a:endParaRPr lang="ru-RU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9190" y="4940181"/>
            <a:ext cx="1917819" cy="19178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713091" y="3348925"/>
            <a:ext cx="6758882" cy="97797"/>
          </a:xfrm>
          <a:prstGeom prst="rect">
            <a:avLst/>
          </a:prstGeom>
          <a:solidFill>
            <a:srgbClr val="FFDD4B"/>
          </a:solidFill>
        </p:spPr>
      </p:pic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b="1" dirty="0" smtClean="0">
                <a:solidFill>
                  <a:schemeClr val="tx2">
                    <a:lumMod val="50000"/>
                  </a:schemeClr>
                </a:solidFill>
              </a:rPr>
              <a:t>Распределение студентов ТИ (ф) СВФУ по статусам успеваемости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168027"/>
              </p:ext>
            </p:extLst>
          </p:nvPr>
        </p:nvGraphicFramePr>
        <p:xfrm>
          <a:off x="925302" y="1556792"/>
          <a:ext cx="72933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381328"/>
            <a:ext cx="9144000" cy="13230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3024" y="2886409"/>
            <a:ext cx="2017951" cy="108518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928100" cy="7064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3200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altLang="ru-RU" sz="3200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altLang="ru-RU" sz="3200" b="1" dirty="0" smtClean="0">
                <a:solidFill>
                  <a:schemeClr val="tx2">
                    <a:lumMod val="50000"/>
                  </a:schemeClr>
                </a:solidFill>
              </a:rPr>
              <a:t>Результаты зимних экзаменационных сессий по НПС/С (до пересдач) за последние 3 года</a:t>
            </a:r>
            <a:br>
              <a:rPr lang="ru-RU" altLang="ru-RU" sz="3200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altLang="ru-RU" sz="32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7411" name="Заголовок 1"/>
          <p:cNvSpPr txBox="1">
            <a:spLocks/>
          </p:cNvSpPr>
          <p:nvPr/>
        </p:nvSpPr>
        <p:spPr bwMode="auto">
          <a:xfrm>
            <a:off x="65881" y="1468157"/>
            <a:ext cx="90122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2400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2400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2400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2400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2400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endParaRPr lang="ru-RU" altLang="ru-RU" sz="2400" i="1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Направление подготовки «Педагогическое образование (с двумя профилями подготовки)»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2019902"/>
              </p:ext>
            </p:extLst>
          </p:nvPr>
        </p:nvGraphicFramePr>
        <p:xfrm>
          <a:off x="467544" y="2132856"/>
          <a:ext cx="7704856" cy="420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119407" y="5772818"/>
            <a:ext cx="2017951" cy="108518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/>
          <a:srcRect l="-25" t="-164" r="20799" b="164"/>
          <a:stretch/>
        </p:blipFill>
        <p:spPr>
          <a:xfrm>
            <a:off x="5830604" y="2559947"/>
            <a:ext cx="3313396" cy="4298053"/>
          </a:xfrm>
          <a:prstGeom prst="rect">
            <a:avLst/>
          </a:prstGeom>
        </p:spPr>
      </p:pic>
      <p:sp>
        <p:nvSpPr>
          <p:cNvPr id="19458" name="Заголовок 1"/>
          <p:cNvSpPr txBox="1">
            <a:spLocks/>
          </p:cNvSpPr>
          <p:nvPr/>
        </p:nvSpPr>
        <p:spPr bwMode="auto">
          <a:xfrm>
            <a:off x="113122" y="394987"/>
            <a:ext cx="89281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</a:rPr>
              <a:t>Направление подготовки «Филология»</a:t>
            </a:r>
            <a:endParaRPr lang="ru-RU" altLang="ru-RU" sz="2400" dirty="0">
              <a:solidFill>
                <a:schemeClr val="tx2">
                  <a:lumMod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108796"/>
              </p:ext>
            </p:extLst>
          </p:nvPr>
        </p:nvGraphicFramePr>
        <p:xfrm>
          <a:off x="467544" y="1052736"/>
          <a:ext cx="8219256" cy="5073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 txBox="1">
            <a:spLocks/>
          </p:cNvSpPr>
          <p:nvPr/>
        </p:nvSpPr>
        <p:spPr bwMode="auto">
          <a:xfrm>
            <a:off x="252413" y="115888"/>
            <a:ext cx="892968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1" rIns="91363" bIns="91363"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chemeClr val="tx2">
                    <a:lumMod val="50000"/>
                  </a:schemeClr>
                </a:solidFill>
              </a:rPr>
              <a:t>Направление подготовки «Прикладная информатика»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368361"/>
              </p:ext>
            </p:extLst>
          </p:nvPr>
        </p:nvGraphicFramePr>
        <p:xfrm>
          <a:off x="395536" y="1196752"/>
          <a:ext cx="8219256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r="51100"/>
          <a:stretch/>
        </p:blipFill>
        <p:spPr>
          <a:xfrm>
            <a:off x="8207896" y="4937594"/>
            <a:ext cx="936104" cy="192040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ms_pptselling_tp01017848">
  <a:themeElements>
    <a:clrScheme name="ms_pptselling_tp01017848 9">
      <a:dk1>
        <a:srgbClr val="808080"/>
      </a:dk1>
      <a:lt1>
        <a:srgbClr val="0000CC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0000AE"/>
      </a:accent4>
      <a:accent5>
        <a:srgbClr val="B8CAFF"/>
      </a:accent5>
      <a:accent6>
        <a:srgbClr val="8A2DE7"/>
      </a:accent6>
      <a:hlink>
        <a:srgbClr val="00FFFF"/>
      </a:hlink>
      <a:folHlink>
        <a:srgbClr val="000099"/>
      </a:folHlink>
    </a:clrScheme>
    <a:fontScheme name="ms_pptselling_tp01017848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13716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13716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ms_pptselling_tp01017848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selling_tp01017848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selling_tp0101784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selling_tp01017848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selling_tp01017848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selling_tp01017848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selling_tp01017848 7">
        <a:dk1>
          <a:srgbClr val="000000"/>
        </a:dk1>
        <a:lt1>
          <a:srgbClr val="FFFFFF"/>
        </a:lt1>
        <a:dk2>
          <a:srgbClr val="0033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_pptselling_tp01017848 8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_pptselling_tp01017848 9">
        <a:dk1>
          <a:srgbClr val="808080"/>
        </a:dk1>
        <a:lt1>
          <a:srgbClr val="0000CC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0000AE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5614</TotalTime>
  <Words>804</Words>
  <Application>Microsoft Office PowerPoint</Application>
  <PresentationFormat>Экран (4:3)</PresentationFormat>
  <Paragraphs>298</Paragraphs>
  <Slides>22</Slides>
  <Notes>16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Century Gothic</vt:lpstr>
      <vt:lpstr>Garamond</vt:lpstr>
      <vt:lpstr>Times New Roman</vt:lpstr>
      <vt:lpstr>Wingdings 2</vt:lpstr>
      <vt:lpstr>ms_pptselling_tp01017848</vt:lpstr>
      <vt:lpstr>Тема Office</vt:lpstr>
      <vt:lpstr>Диаграмма</vt:lpstr>
      <vt:lpstr>Итоги зимней экзаменационной сессии</vt:lpstr>
      <vt:lpstr>Презентация PowerPoint</vt:lpstr>
      <vt:lpstr>Презентация PowerPoint</vt:lpstr>
      <vt:lpstr>Презентация PowerPoint</vt:lpstr>
      <vt:lpstr>Презентация PowerPoint</vt:lpstr>
      <vt:lpstr>Распределение студентов ТИ (ф) СВФУ по статусам успеваемости </vt:lpstr>
      <vt:lpstr> Результаты зимних экзаменационных сессий по НПС/С (до пересдач) за последние 3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Распределение студентов 1 курса по статусам успеваемости</vt:lpstr>
      <vt:lpstr>Отчисление студентов</vt:lpstr>
      <vt:lpstr>Список дисциплин, по которым получено  наибольшее количество неудовлетворительных оценок по институту</vt:lpstr>
      <vt:lpstr>Абсолютная и качественная успеваемость по УЧП СВФУ </vt:lpstr>
      <vt:lpstr>Средний балл по институту (из отчета СВФУ)</vt:lpstr>
      <vt:lpstr>Проект постановления: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ПРОВЕДЕНИЯ           ГОСУДАРСТВЕННЫХ МЕЖДИСЦИПЛИНАРНЫХ ЭКЗАМЕНОВ  В 2010/2011 УЧ.ГОДУ</dc:title>
  <dc:creator>11</dc:creator>
  <cp:lastModifiedBy>Лидия Дмитриевна Ядреева</cp:lastModifiedBy>
  <cp:revision>311</cp:revision>
  <cp:lastPrinted>2024-03-12T05:34:20Z</cp:lastPrinted>
  <dcterms:created xsi:type="dcterms:W3CDTF">2011-04-28T00:43:38Z</dcterms:created>
  <dcterms:modified xsi:type="dcterms:W3CDTF">2024-03-14T00:52:01Z</dcterms:modified>
</cp:coreProperties>
</file>