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4" r:id="rId5"/>
    <p:sldId id="265" r:id="rId6"/>
    <p:sldId id="267" r:id="rId7"/>
    <p:sldId id="266" r:id="rId8"/>
    <p:sldId id="260" r:id="rId9"/>
    <p:sldId id="272" r:id="rId10"/>
    <p:sldId id="271" r:id="rId11"/>
    <p:sldId id="270" r:id="rId12"/>
    <p:sldId id="273" r:id="rId13"/>
    <p:sldId id="275" r:id="rId14"/>
    <p:sldId id="278" r:id="rId15"/>
    <p:sldId id="277" r:id="rId16"/>
    <p:sldId id="280" r:id="rId17"/>
    <p:sldId id="279" r:id="rId18"/>
    <p:sldId id="281" r:id="rId19"/>
    <p:sldId id="261" r:id="rId20"/>
    <p:sldId id="282" r:id="rId21"/>
  </p:sldIdLst>
  <p:sldSz cx="12192000" cy="6858000"/>
  <p:notesSz cx="6858000" cy="9144000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E88"/>
    <a:srgbClr val="1A3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65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menovaAV\Desktop\&#1055;&#1088;&#1077;&#1079;&#1080;&#1085;&#1090;&#1072;&#1094;&#1080;&#1103;%2017.10.2024\&#1048;&#1090;&#1086;&#1075;&#1080;%20&#1079;&#1080;&#1084;&#1085;&#1077;&#1081;%20&#1089;&#1077;&#1089;.%2024-25\&#1053;&#1058;&#1048;_&#1080;&#1090;&#1086;&#1075;&#1080;%20&#1047;&#1048;&#1052;&#1053;&#1045;&#1049;%20&#1089;&#1077;&#1089;&#1089;&#1080;&#1080;_2024-2025&#1086;&#1090;%20%20&#1075;&#1088;&#1072;&#1092;&#1080;&#1082;&#1080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таблицы!$B$14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4308320613733638E-3"/>
                  <c:y val="-3.2505906092780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50-4D46-8F3E-007430338116}"/>
                </c:ext>
              </c:extLst>
            </c:dLbl>
            <c:dLbl>
              <c:idx val="1"/>
              <c:layout>
                <c:manualLayout>
                  <c:x val="-6.1986217565020214E-2"/>
                  <c:y val="2.5004543148292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50-4D46-8F3E-007430338116}"/>
                </c:ext>
              </c:extLst>
            </c:dLbl>
            <c:dLbl>
              <c:idx val="2"/>
              <c:layout>
                <c:manualLayout>
                  <c:x val="-3.524706488991354E-2"/>
                  <c:y val="-1.7503180203804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50-4D46-8F3E-0074303381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таблицы!$C$13:$E$13</c:f>
              <c:strCache>
                <c:ptCount val="3"/>
                <c:pt idx="0">
                  <c:v>Зима 23/24</c:v>
                </c:pt>
                <c:pt idx="1">
                  <c:v>Лето 23/24</c:v>
                </c:pt>
                <c:pt idx="2">
                  <c:v>Зима 24/25</c:v>
                </c:pt>
              </c:strCache>
            </c:strRef>
          </c:cat>
          <c:val>
            <c:numRef>
              <c:f>таблицы!$C$14:$E$14</c:f>
              <c:numCache>
                <c:formatCode>0.00%</c:formatCode>
                <c:ptCount val="3"/>
                <c:pt idx="0" formatCode="0.0%">
                  <c:v>0.46600000000000003</c:v>
                </c:pt>
                <c:pt idx="1">
                  <c:v>0.52800000000000002</c:v>
                </c:pt>
                <c:pt idx="2" formatCode="0.0%">
                  <c:v>0.57499999999999996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50-4D46-8F3E-007430338116}"/>
            </c:ext>
          </c:extLst>
        </c:ser>
        <c:ser>
          <c:idx val="1"/>
          <c:order val="1"/>
          <c:tx>
            <c:strRef>
              <c:f>таблицы!$B$15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562390989384014E-2"/>
                  <c:y val="-4.2507723352097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50-4D46-8F3E-007430338116}"/>
                </c:ext>
              </c:extLst>
            </c:dLbl>
            <c:dLbl>
              <c:idx val="1"/>
              <c:layout>
                <c:manualLayout>
                  <c:x val="1.6666666666666666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50-4D46-8F3E-007430338116}"/>
                </c:ext>
              </c:extLst>
            </c:dLbl>
            <c:dLbl>
              <c:idx val="2"/>
              <c:layout>
                <c:manualLayout>
                  <c:x val="8.9067887875861423E-2"/>
                  <c:y val="3.98556666890460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50-4D46-8F3E-0074303381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таблицы!$C$13:$E$13</c:f>
              <c:strCache>
                <c:ptCount val="3"/>
                <c:pt idx="0">
                  <c:v>Зима 23/24</c:v>
                </c:pt>
                <c:pt idx="1">
                  <c:v>Лето 23/24</c:v>
                </c:pt>
                <c:pt idx="2">
                  <c:v>Зима 24/25</c:v>
                </c:pt>
              </c:strCache>
            </c:strRef>
          </c:cat>
          <c:val>
            <c:numRef>
              <c:f>таблицы!$C$15:$E$15</c:f>
              <c:numCache>
                <c:formatCode>0.00%</c:formatCode>
                <c:ptCount val="3"/>
                <c:pt idx="0" formatCode="0.0%">
                  <c:v>0.42</c:v>
                </c:pt>
                <c:pt idx="1">
                  <c:v>0.43099999999999999</c:v>
                </c:pt>
                <c:pt idx="2" formatCode="0.0%">
                  <c:v>0.39700000000000002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50-4D46-8F3E-0074303381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767424"/>
        <c:axId val="225768960"/>
        <c:axId val="0"/>
      </c:bar3DChart>
      <c:catAx>
        <c:axId val="225767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768960"/>
        <c:crosses val="autoZero"/>
        <c:auto val="1"/>
        <c:lblAlgn val="ctr"/>
        <c:lblOffset val="100"/>
        <c:noMultiLvlLbl val="0"/>
      </c:catAx>
      <c:valAx>
        <c:axId val="22576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76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таблицы!$C$35</c:f>
              <c:strCache>
                <c:ptCount val="1"/>
                <c:pt idx="0">
                  <c:v>обшая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6855737278761987E-3"/>
                  <c:y val="-7.5507969459900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862-421B-AB36-D86C87E877BF}"/>
                </c:ext>
              </c:extLst>
            </c:dLbl>
            <c:dLbl>
              <c:idx val="1"/>
              <c:layout>
                <c:manualLayout>
                  <c:x val="-3.2227755241190279E-3"/>
                  <c:y val="-1.1049729231592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862-421B-AB36-D86C87E877BF}"/>
                </c:ext>
              </c:extLst>
            </c:dLbl>
            <c:dLbl>
              <c:idx val="5"/>
              <c:layout>
                <c:manualLayout>
                  <c:x val="0"/>
                  <c:y val="-1.006772926132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862-421B-AB36-D86C87E877BF}"/>
                </c:ext>
              </c:extLst>
            </c:dLbl>
            <c:dLbl>
              <c:idx val="6"/>
              <c:layout>
                <c:manualLayout>
                  <c:x val="8.9409096513159633E-3"/>
                  <c:y val="-5.03386463066004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862-421B-AB36-D86C87E87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таблицы!$B$36:$B$42</c:f>
              <c:strCache>
                <c:ptCount val="7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  <c:pt idx="5">
                  <c:v>6 курс</c:v>
                </c:pt>
                <c:pt idx="6">
                  <c:v>НТИ</c:v>
                </c:pt>
              </c:strCache>
            </c:strRef>
          </c:cat>
          <c:val>
            <c:numRef>
              <c:f>таблицы!$C$36:$C$42</c:f>
              <c:numCache>
                <c:formatCode>0.0%</c:formatCode>
                <c:ptCount val="7"/>
                <c:pt idx="0">
                  <c:v>0.74</c:v>
                </c:pt>
                <c:pt idx="1">
                  <c:v>0.28899999999999998</c:v>
                </c:pt>
                <c:pt idx="2">
                  <c:v>0.4</c:v>
                </c:pt>
                <c:pt idx="3">
                  <c:v>0.64</c:v>
                </c:pt>
                <c:pt idx="4">
                  <c:v>0.86399999999999999</c:v>
                </c:pt>
                <c:pt idx="5">
                  <c:v>0.76900000000000002</c:v>
                </c:pt>
                <c:pt idx="6">
                  <c:v>0.57499999999999996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62-421B-AB36-D86C87E877BF}"/>
            </c:ext>
          </c:extLst>
        </c:ser>
        <c:ser>
          <c:idx val="1"/>
          <c:order val="1"/>
          <c:tx>
            <c:strRef>
              <c:f>таблицы!$D$35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163685175434971E-2"/>
                  <c:y val="-7.55079694599000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862-421B-AB36-D86C87E877BF}"/>
                </c:ext>
              </c:extLst>
            </c:dLbl>
            <c:dLbl>
              <c:idx val="1"/>
              <c:layout>
                <c:manualLayout>
                  <c:x val="1.6666666666666614E-2"/>
                  <c:y val="-7.36648250460405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862-421B-AB36-D86C87E877BF}"/>
                </c:ext>
              </c:extLst>
            </c:dLbl>
            <c:dLbl>
              <c:idx val="2"/>
              <c:layout>
                <c:manualLayout>
                  <c:x val="1.4528978183388441E-2"/>
                  <c:y val="-9.228645212779659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862-421B-AB36-D86C87E877BF}"/>
                </c:ext>
              </c:extLst>
            </c:dLbl>
            <c:dLbl>
              <c:idx val="3"/>
              <c:layout>
                <c:manualLayout>
                  <c:x val="1.4528978183388441E-2"/>
                  <c:y val="-2.51693231533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862-421B-AB36-D86C87E877BF}"/>
                </c:ext>
              </c:extLst>
            </c:dLbl>
            <c:dLbl>
              <c:idx val="4"/>
              <c:layout>
                <c:manualLayout>
                  <c:x val="1.899943300904634E-2"/>
                  <c:y val="-7.55079694599000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862-421B-AB36-D86C87E877BF}"/>
                </c:ext>
              </c:extLst>
            </c:dLbl>
            <c:dLbl>
              <c:idx val="6"/>
              <c:layout>
                <c:manualLayout>
                  <c:x val="2.1234660421875415E-2"/>
                  <c:y val="-7.55079694599000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862-421B-AB36-D86C87E87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таблицы!$B$36:$B$42</c:f>
              <c:strCache>
                <c:ptCount val="7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  <c:pt idx="5">
                  <c:v>6 курс</c:v>
                </c:pt>
                <c:pt idx="6">
                  <c:v>НТИ</c:v>
                </c:pt>
              </c:strCache>
            </c:strRef>
          </c:cat>
          <c:val>
            <c:numRef>
              <c:f>таблицы!$D$36:$D$42</c:f>
              <c:numCache>
                <c:formatCode>0.0%</c:formatCode>
                <c:ptCount val="7"/>
                <c:pt idx="0">
                  <c:v>0.32700000000000001</c:v>
                </c:pt>
                <c:pt idx="1">
                  <c:v>0.27600000000000002</c:v>
                </c:pt>
                <c:pt idx="2">
                  <c:v>0.36699999999999999</c:v>
                </c:pt>
                <c:pt idx="3">
                  <c:v>0.54</c:v>
                </c:pt>
                <c:pt idx="4">
                  <c:v>0.68200000000000005</c:v>
                </c:pt>
                <c:pt idx="5">
                  <c:v>1</c:v>
                </c:pt>
                <c:pt idx="6">
                  <c:v>0.39700000000000002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62-421B-AB36-D86C87E877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861632"/>
        <c:axId val="225863168"/>
        <c:axId val="0"/>
      </c:bar3DChart>
      <c:catAx>
        <c:axId val="225861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863168"/>
        <c:crosses val="autoZero"/>
        <c:auto val="1"/>
        <c:lblAlgn val="ctr"/>
        <c:lblOffset val="100"/>
        <c:noMultiLvlLbl val="0"/>
      </c:catAx>
      <c:valAx>
        <c:axId val="22586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861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1 курс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таблицы!$C$154</c:f>
              <c:strCache>
                <c:ptCount val="1"/>
                <c:pt idx="0">
                  <c:v>2024/2025 уч.г.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таблицы!$B$155:$B$158</c:f>
              <c:strCache>
                <c:ptCount val="4"/>
                <c:pt idx="0">
                  <c:v>троечники</c:v>
                </c:pt>
                <c:pt idx="1">
                  <c:v>неуспевающих</c:v>
                </c:pt>
                <c:pt idx="2">
                  <c:v>отличников</c:v>
                </c:pt>
                <c:pt idx="3">
                  <c:v>хорошистов</c:v>
                </c:pt>
              </c:strCache>
            </c:strRef>
          </c:cat>
          <c:val>
            <c:numRef>
              <c:f>таблицы!$C$155:$C$158</c:f>
              <c:numCache>
                <c:formatCode>0%</c:formatCode>
                <c:ptCount val="4"/>
                <c:pt idx="0">
                  <c:v>0.41346153846153844</c:v>
                </c:pt>
                <c:pt idx="1">
                  <c:v>0.25961538461538464</c:v>
                </c:pt>
                <c:pt idx="2">
                  <c:v>0.10576923076923077</c:v>
                </c:pt>
                <c:pt idx="3">
                  <c:v>0.22115384615384615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33-417B-8D92-5F40BFA22F3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2500"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8"/>
          <c:dPt>
            <c:idx val="1"/>
            <c:bubble3D val="0"/>
            <c:explosion val="12"/>
            <c:extLst>
              <c:ext xmlns:c16="http://schemas.microsoft.com/office/drawing/2014/chart" uri="{C3380CC4-5D6E-409C-BE32-E72D297353CC}">
                <c16:uniqueId val="{00000001-37BE-4649-BDFB-8DEB48501D99}"/>
              </c:ext>
            </c:extLst>
          </c:dPt>
          <c:dLbls>
            <c:dLbl>
              <c:idx val="0"/>
              <c:layout>
                <c:manualLayout>
                  <c:x val="1.9444444444444445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7BE-4649-BDFB-8DEB48501D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таблицы!$B$140:$B$143</c:f>
              <c:strCache>
                <c:ptCount val="4"/>
                <c:pt idx="0">
                  <c:v>троечники</c:v>
                </c:pt>
                <c:pt idx="1">
                  <c:v>неуспевающих</c:v>
                </c:pt>
                <c:pt idx="2">
                  <c:v>отличников</c:v>
                </c:pt>
                <c:pt idx="3">
                  <c:v>хорошистов</c:v>
                </c:pt>
              </c:strCache>
            </c:strRef>
          </c:cat>
          <c:val>
            <c:numRef>
              <c:f>таблицы!$C$140:$C$143</c:f>
              <c:numCache>
                <c:formatCode>0.00%</c:formatCode>
                <c:ptCount val="4"/>
                <c:pt idx="0">
                  <c:v>0.17846153846153845</c:v>
                </c:pt>
                <c:pt idx="1">
                  <c:v>0.42461538461538462</c:v>
                </c:pt>
                <c:pt idx="2">
                  <c:v>0.13230769230769232</c:v>
                </c:pt>
                <c:pt idx="3">
                  <c:v>0.26461538461538464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BE-4649-BDFB-8DEB48501D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33697043425832"/>
          <c:y val="0.12066920428286686"/>
          <c:w val="0.84111269940305589"/>
          <c:h val="0.682270847703159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таблицы!$C$73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25285673170987E-2"/>
                  <c:y val="-1.1707111125143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E5-4BEE-B2D3-4A59916A9DFB}"/>
                </c:ext>
              </c:extLst>
            </c:dLbl>
            <c:dLbl>
              <c:idx val="1"/>
              <c:layout>
                <c:manualLayout>
                  <c:x val="-3.1761642612542205E-3"/>
                  <c:y val="-2.9483944549775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E5-4BEE-B2D3-4A59916A9DFB}"/>
                </c:ext>
              </c:extLst>
            </c:dLbl>
            <c:dLbl>
              <c:idx val="2"/>
              <c:layout>
                <c:manualLayout>
                  <c:x val="-5.1079312726162479E-2"/>
                  <c:y val="2.7105279895096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8E5-4BEE-B2D3-4A59916A9D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таблицы!$B$74:$B$76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таблицы!$C$74:$C$76</c:f>
              <c:numCache>
                <c:formatCode>0.0%</c:formatCode>
                <c:ptCount val="3"/>
                <c:pt idx="0">
                  <c:v>0.73099999999999998</c:v>
                </c:pt>
                <c:pt idx="1">
                  <c:v>0.80900000000000005</c:v>
                </c:pt>
                <c:pt idx="2">
                  <c:v>0.79600000000000004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E5-4BEE-B2D3-4A59916A9DFB}"/>
            </c:ext>
          </c:extLst>
        </c:ser>
        <c:ser>
          <c:idx val="1"/>
          <c:order val="1"/>
          <c:tx>
            <c:strRef>
              <c:f>таблицы!$D$73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7309230072029556E-2"/>
                  <c:y val="1.0842111958038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E5-4BEE-B2D3-4A59916A9DFB}"/>
                </c:ext>
              </c:extLst>
            </c:dLbl>
            <c:dLbl>
              <c:idx val="1"/>
              <c:layout>
                <c:manualLayout>
                  <c:x val="8.8624913261968682E-2"/>
                  <c:y val="3.69668165622436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8E5-4BEE-B2D3-4A59916A9DFB}"/>
                </c:ext>
              </c:extLst>
            </c:dLbl>
            <c:dLbl>
              <c:idx val="2"/>
              <c:layout>
                <c:manualLayout>
                  <c:x val="7.73092300720294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E5-4BEE-B2D3-4A59916A9D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таблицы!$B$74:$B$76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таблицы!$D$74:$D$76</c:f>
              <c:numCache>
                <c:formatCode>0.0%</c:formatCode>
                <c:ptCount val="3"/>
                <c:pt idx="0">
                  <c:v>0.69199999999999995</c:v>
                </c:pt>
                <c:pt idx="1">
                  <c:v>0.70199999999999996</c:v>
                </c:pt>
                <c:pt idx="2">
                  <c:v>0.61199999999999999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E5-4BEE-B2D3-4A59916A9D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452224"/>
        <c:axId val="226453760"/>
        <c:axId val="0"/>
      </c:bar3DChart>
      <c:catAx>
        <c:axId val="22645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453760"/>
        <c:crosses val="autoZero"/>
        <c:auto val="1"/>
        <c:lblAlgn val="ctr"/>
        <c:lblOffset val="100"/>
        <c:noMultiLvlLbl val="0"/>
      </c:catAx>
      <c:valAx>
        <c:axId val="22645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452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таблицы!$C$66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810894353776191E-2"/>
                  <c:y val="-3.6571634337389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DC-4451-9C45-63FE004F65DB}"/>
                </c:ext>
              </c:extLst>
            </c:dLbl>
            <c:dLbl>
              <c:idx val="1"/>
              <c:layout>
                <c:manualLayout>
                  <c:x val="-5.022143401373161E-3"/>
                  <c:y val="-3.1227451962862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DC-4451-9C45-63FE004F65DB}"/>
                </c:ext>
              </c:extLst>
            </c:dLbl>
            <c:dLbl>
              <c:idx val="2"/>
              <c:layout>
                <c:manualLayout>
                  <c:x val="-4.0177147210985288E-2"/>
                  <c:y val="-1.432682737874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9DC-4451-9C45-63FE004F6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таблицы!$B$67:$B$69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таблицы!$C$67:$C$69</c:f>
              <c:numCache>
                <c:formatCode>0.0%</c:formatCode>
                <c:ptCount val="3"/>
                <c:pt idx="0">
                  <c:v>0.317</c:v>
                </c:pt>
                <c:pt idx="1">
                  <c:v>0.54100000000000004</c:v>
                </c:pt>
                <c:pt idx="2">
                  <c:v>0.69399999999999995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DC-4451-9C45-63FE004F65DB}"/>
            </c:ext>
          </c:extLst>
        </c:ser>
        <c:ser>
          <c:idx val="1"/>
          <c:order val="1"/>
          <c:tx>
            <c:strRef>
              <c:f>таблицы!$D$66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577501904806062E-2"/>
                  <c:y val="-3.4148619166405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DC-4451-9C45-63FE004F65DB}"/>
                </c:ext>
              </c:extLst>
            </c:dLbl>
            <c:dLbl>
              <c:idx val="1"/>
              <c:layout>
                <c:manualLayout>
                  <c:x val="1.506643020411939E-2"/>
                  <c:y val="-3.8166979306428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DC-4451-9C45-63FE004F65DB}"/>
                </c:ext>
              </c:extLst>
            </c:dLbl>
            <c:dLbl>
              <c:idx val="2"/>
              <c:layout>
                <c:manualLayout>
                  <c:x val="8.160983027231386E-2"/>
                  <c:y val="-1.22835748238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9DC-4451-9C45-63FE004F6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таблицы!$B$67:$B$69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таблицы!$D$67:$D$69</c:f>
              <c:numCache>
                <c:formatCode>0.0%</c:formatCode>
                <c:ptCount val="3"/>
                <c:pt idx="0">
                  <c:v>0.317</c:v>
                </c:pt>
                <c:pt idx="1">
                  <c:v>0.35099999999999998</c:v>
                </c:pt>
                <c:pt idx="2">
                  <c:v>0.44400000000000001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DC-4451-9C45-63FE004F65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532928"/>
        <c:axId val="225547008"/>
        <c:axId val="0"/>
      </c:bar3DChart>
      <c:catAx>
        <c:axId val="225532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547008"/>
        <c:crosses val="autoZero"/>
        <c:auto val="1"/>
        <c:lblAlgn val="ctr"/>
        <c:lblOffset val="100"/>
        <c:noMultiLvlLbl val="0"/>
      </c:catAx>
      <c:valAx>
        <c:axId val="22554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532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таблицы!$C$85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8683828139649963E-3"/>
                  <c:y val="-3.1392692300324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97-4B37-8D8F-6E2A4C5527AB}"/>
                </c:ext>
              </c:extLst>
            </c:dLbl>
            <c:dLbl>
              <c:idx val="1"/>
              <c:layout>
                <c:manualLayout>
                  <c:x val="-1.3113971356608326E-3"/>
                  <c:y val="-2.877663460863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97-4B37-8D8F-6E2A4C5527AB}"/>
                </c:ext>
              </c:extLst>
            </c:dLbl>
            <c:dLbl>
              <c:idx val="2"/>
              <c:layout>
                <c:manualLayout>
                  <c:x val="3.9341914069824018E-3"/>
                  <c:y val="-3.92408653754053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97-4B37-8D8F-6E2A4C5527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таблицы!$B$86:$B$88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таблицы!$C$86:$C$88</c:f>
              <c:numCache>
                <c:formatCode>0.0%</c:formatCode>
                <c:ptCount val="3"/>
                <c:pt idx="0">
                  <c:v>0.44</c:v>
                </c:pt>
                <c:pt idx="1">
                  <c:v>0.73329999999999995</c:v>
                </c:pt>
                <c:pt idx="2">
                  <c:v>0.72399999999999998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97-4B37-8D8F-6E2A4C5527AB}"/>
            </c:ext>
          </c:extLst>
        </c:ser>
        <c:ser>
          <c:idx val="1"/>
          <c:order val="1"/>
          <c:tx>
            <c:strRef>
              <c:f>таблицы!$D$85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473531255859985E-2"/>
                  <c:y val="-3.4008749992017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97-4B37-8D8F-6E2A4C5527AB}"/>
                </c:ext>
              </c:extLst>
            </c:dLbl>
            <c:dLbl>
              <c:idx val="1"/>
              <c:layout>
                <c:manualLayout>
                  <c:x val="2.2293751306234153E-2"/>
                  <c:y val="-2.877663460863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97-4B37-8D8F-6E2A4C5527AB}"/>
                </c:ext>
              </c:extLst>
            </c:dLbl>
            <c:dLbl>
              <c:idx val="2"/>
              <c:layout>
                <c:manualLayout>
                  <c:x val="2.885073698453822E-2"/>
                  <c:y val="-2.877663460863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97-4B37-8D8F-6E2A4C5527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таблицы!$B$86:$B$88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таблицы!$D$86:$D$88</c:f>
              <c:numCache>
                <c:formatCode>0.0%</c:formatCode>
                <c:ptCount val="3"/>
                <c:pt idx="0">
                  <c:v>0.44</c:v>
                </c:pt>
                <c:pt idx="1">
                  <c:v>0.73329999999999995</c:v>
                </c:pt>
                <c:pt idx="2">
                  <c:v>0.44800000000000001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97-4B37-8D8F-6E2A4C5527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040064"/>
        <c:axId val="226058240"/>
        <c:axId val="0"/>
      </c:bar3DChart>
      <c:catAx>
        <c:axId val="226040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058240"/>
        <c:crosses val="autoZero"/>
        <c:auto val="1"/>
        <c:lblAlgn val="ctr"/>
        <c:lblOffset val="100"/>
        <c:noMultiLvlLbl val="0"/>
      </c:catAx>
      <c:valAx>
        <c:axId val="226058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040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таблицы!$C$92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6279599709195691E-2"/>
                  <c:y val="-1.588677276056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5A-4266-A7EC-1F695E812B48}"/>
                </c:ext>
              </c:extLst>
            </c:dLbl>
            <c:dLbl>
              <c:idx val="1"/>
              <c:layout>
                <c:manualLayout>
                  <c:x val="-3.0054645616976662E-2"/>
                  <c:y val="-2.912575006103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5A-4266-A7EC-1F695E812B48}"/>
                </c:ext>
              </c:extLst>
            </c:dLbl>
            <c:dLbl>
              <c:idx val="2"/>
              <c:layout>
                <c:manualLayout>
                  <c:x val="-1.627959970919576E-2"/>
                  <c:y val="-3.7069136441317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5A-4266-A7EC-1F695E812B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таблицы!$B$93:$B$95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таблицы!$C$93:$C$95</c:f>
              <c:numCache>
                <c:formatCode>0.0%</c:formatCode>
                <c:ptCount val="3"/>
                <c:pt idx="0">
                  <c:v>0.42899999999999999</c:v>
                </c:pt>
                <c:pt idx="1">
                  <c:v>0.47370000000000001</c:v>
                </c:pt>
                <c:pt idx="2">
                  <c:v>0.64300000000000002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5A-4266-A7EC-1F695E812B48}"/>
            </c:ext>
          </c:extLst>
        </c:ser>
        <c:ser>
          <c:idx val="1"/>
          <c:order val="1"/>
          <c:tx>
            <c:strRef>
              <c:f>таблицы!$D$92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8893444744563612E-2"/>
                  <c:y val="-4.854235600295252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5A-4266-A7EC-1F695E812B48}"/>
                </c:ext>
              </c:extLst>
            </c:dLbl>
            <c:dLbl>
              <c:idx val="1"/>
              <c:layout>
                <c:manualLayout>
                  <c:x val="2.3793261113439729E-2"/>
                  <c:y val="-3.1773545521128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5A-4266-A7EC-1F695E812B48}"/>
                </c:ext>
              </c:extLst>
            </c:dLbl>
            <c:dLbl>
              <c:idx val="2"/>
              <c:layout>
                <c:manualLayout>
                  <c:x val="6.2613845035367948E-3"/>
                  <c:y val="-3.44213409812229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5A-4266-A7EC-1F695E812B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таблицы!$B$93:$B$95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таблицы!$D$93:$D$95</c:f>
              <c:numCache>
                <c:formatCode>0.0%</c:formatCode>
                <c:ptCount val="3"/>
                <c:pt idx="0">
                  <c:v>0.38100000000000001</c:v>
                </c:pt>
                <c:pt idx="1">
                  <c:v>0.47370000000000001</c:v>
                </c:pt>
                <c:pt idx="2">
                  <c:v>0.64300000000000002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5A-4266-A7EC-1F695E812B4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085888"/>
        <c:axId val="226091776"/>
        <c:axId val="0"/>
      </c:bar3DChart>
      <c:catAx>
        <c:axId val="226085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091776"/>
        <c:crosses val="autoZero"/>
        <c:auto val="1"/>
        <c:lblAlgn val="ctr"/>
        <c:lblOffset val="100"/>
        <c:noMultiLvlLbl val="0"/>
      </c:catAx>
      <c:valAx>
        <c:axId val="22609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08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86351706036746"/>
          <c:y val="0.14660597112860893"/>
          <c:w val="0.86769203849518806"/>
          <c:h val="0.769845472440944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таблицы!$C$59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173989915386941E-2"/>
                  <c:y val="-2.0565902198541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11-469E-B6E7-545D8A5BD9E4}"/>
                </c:ext>
              </c:extLst>
            </c:dLbl>
            <c:dLbl>
              <c:idx val="1"/>
              <c:layout>
                <c:manualLayout>
                  <c:x val="-8.5263127334640969E-17"/>
                  <c:y val="-2.4059500850607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11-469E-B6E7-545D8A5BD9E4}"/>
                </c:ext>
              </c:extLst>
            </c:dLbl>
            <c:dLbl>
              <c:idx val="2"/>
              <c:layout>
                <c:manualLayout>
                  <c:x val="0"/>
                  <c:y val="-3.3081813669585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11-469E-B6E7-545D8A5BD9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таблицы!$B$60:$B$62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таблицы!$C$60:$C$62</c:f>
              <c:numCache>
                <c:formatCode>0.0%</c:formatCode>
                <c:ptCount val="3"/>
                <c:pt idx="0">
                  <c:v>0.38900000000000001</c:v>
                </c:pt>
                <c:pt idx="1">
                  <c:v>0.41899999999999998</c:v>
                </c:pt>
                <c:pt idx="2">
                  <c:v>0.27300000000000002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11-469E-B6E7-545D8A5BD9E4}"/>
            </c:ext>
          </c:extLst>
        </c:ser>
        <c:ser>
          <c:idx val="1"/>
          <c:order val="1"/>
          <c:tx>
            <c:strRef>
              <c:f>таблицы!$D$59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6737701071407302E-2"/>
                  <c:y val="2.15394533664465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11-469E-B6E7-545D8A5BD9E4}"/>
                </c:ext>
              </c:extLst>
            </c:dLbl>
            <c:dLbl>
              <c:idx val="1"/>
              <c:layout>
                <c:manualLayout>
                  <c:x val="2.5579233690469116E-2"/>
                  <c:y val="-2.7066938456933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11-469E-B6E7-545D8A5BD9E4}"/>
                </c:ext>
              </c:extLst>
            </c:dLbl>
            <c:dLbl>
              <c:idx val="2"/>
              <c:layout>
                <c:manualLayout>
                  <c:x val="8.4347926148692284E-2"/>
                  <c:y val="1.6253524429360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11-469E-B6E7-545D8A5BD9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таблицы!$B$60:$B$62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таблицы!$D$60:$D$62</c:f>
              <c:numCache>
                <c:formatCode>0.0%</c:formatCode>
                <c:ptCount val="3"/>
                <c:pt idx="0">
                  <c:v>0.36099999999999999</c:v>
                </c:pt>
                <c:pt idx="1">
                  <c:v>0.28999999999999998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11-469E-B6E7-545D8A5BD9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131968"/>
        <c:axId val="226133504"/>
        <c:axId val="0"/>
      </c:bar3DChart>
      <c:catAx>
        <c:axId val="226131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33504"/>
        <c:crosses val="autoZero"/>
        <c:auto val="1"/>
        <c:lblAlgn val="ctr"/>
        <c:lblOffset val="100"/>
        <c:noMultiLvlLbl val="0"/>
      </c:catAx>
      <c:valAx>
        <c:axId val="22613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3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таблицы!$C$99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745740233487788E-2"/>
                  <c:y val="-3.4665332623487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D5-49B5-B0E3-D963EB727E3F}"/>
                </c:ext>
              </c:extLst>
            </c:dLbl>
            <c:dLbl>
              <c:idx val="1"/>
              <c:layout>
                <c:manualLayout>
                  <c:x val="2.5192909534459875E-2"/>
                  <c:y val="-4.155674274151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2D5-49B5-B0E3-D963EB727E3F}"/>
                </c:ext>
              </c:extLst>
            </c:dLbl>
            <c:dLbl>
              <c:idx val="2"/>
              <c:layout>
                <c:manualLayout>
                  <c:x val="8.6594693391470936E-3"/>
                  <c:y val="-4.5327720945757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D5-49B5-B0E3-D963EB727E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таблицы!$B$100:$B$102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таблицы!$C$100:$C$102</c:f>
              <c:numCache>
                <c:formatCode>0.0%</c:formatCode>
                <c:ptCount val="3"/>
                <c:pt idx="0">
                  <c:v>0.27300000000000002</c:v>
                </c:pt>
                <c:pt idx="1">
                  <c:v>0.35289999999999999</c:v>
                </c:pt>
                <c:pt idx="2">
                  <c:v>0.316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5-49B5-B0E3-D963EB727E3F}"/>
            </c:ext>
          </c:extLst>
        </c:ser>
        <c:ser>
          <c:idx val="1"/>
          <c:order val="1"/>
          <c:tx>
            <c:strRef>
              <c:f>таблицы!$D$99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9068827488370111E-2"/>
                  <c:y val="4.2675352575698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81-4B78-90F8-A7CBF8194067}"/>
                </c:ext>
              </c:extLst>
            </c:dLbl>
            <c:dLbl>
              <c:idx val="1"/>
              <c:layout>
                <c:manualLayout>
                  <c:x val="2.7215475065890775E-2"/>
                  <c:y val="-3.5731685986942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2D5-49B5-B0E3-D963EB727E3F}"/>
                </c:ext>
              </c:extLst>
            </c:dLbl>
            <c:dLbl>
              <c:idx val="2"/>
              <c:layout>
                <c:manualLayout>
                  <c:x val="1.2370670484495758E-2"/>
                  <c:y val="-3.275404548803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D5-49B5-B0E3-D963EB727E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таблицы!$B$100:$B$102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таблицы!$D$100:$D$102</c:f>
              <c:numCache>
                <c:formatCode>0.0%</c:formatCode>
                <c:ptCount val="3"/>
                <c:pt idx="0">
                  <c:v>0.16200000000000001</c:v>
                </c:pt>
                <c:pt idx="1">
                  <c:v>0.17649999999999999</c:v>
                </c:pt>
                <c:pt idx="2">
                  <c:v>0.23699999999999999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D5-49B5-B0E3-D963EB727E3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173696"/>
        <c:axId val="226175232"/>
        <c:axId val="0"/>
      </c:bar3DChart>
      <c:catAx>
        <c:axId val="226173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75232"/>
        <c:crosses val="autoZero"/>
        <c:auto val="1"/>
        <c:lblAlgn val="ctr"/>
        <c:lblOffset val="100"/>
        <c:noMultiLvlLbl val="0"/>
      </c:catAx>
      <c:valAx>
        <c:axId val="226175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17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974628171478563E-2"/>
          <c:y val="0.17311406184927988"/>
          <c:w val="0.85658092738407698"/>
          <c:h val="0.7036305701639693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таблицы!$C$111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852428123888983E-3"/>
                  <c:y val="-3.832218436048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EA0-444D-826C-5B370326ACD1}"/>
                </c:ext>
              </c:extLst>
            </c:dLbl>
            <c:dLbl>
              <c:idx val="1"/>
              <c:layout>
                <c:manualLayout>
                  <c:x val="5.9262140619446221E-3"/>
                  <c:y val="-3.576737206978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EA0-444D-826C-5B370326ACD1}"/>
                </c:ext>
              </c:extLst>
            </c:dLbl>
            <c:dLbl>
              <c:idx val="2"/>
              <c:layout>
                <c:manualLayout>
                  <c:x val="1.303767093627836E-2"/>
                  <c:y val="-5.9483691662058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EA0-444D-826C-5B370326AC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таблицы!$B$112:$B$114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таблицы!$C$112:$C$114</c:f>
              <c:numCache>
                <c:formatCode>0.0%</c:formatCode>
                <c:ptCount val="3"/>
                <c:pt idx="0">
                  <c:v>0.496</c:v>
                </c:pt>
                <c:pt idx="1">
                  <c:v>0.45240000000000002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0-444D-826C-5B370326ACD1}"/>
            </c:ext>
          </c:extLst>
        </c:ser>
        <c:ser>
          <c:idx val="1"/>
          <c:order val="1"/>
          <c:tx>
            <c:strRef>
              <c:f>таблицы!$D$111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96388499822307E-2"/>
                  <c:y val="-2.2993310616291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EA0-444D-826C-5B370326ACD1}"/>
                </c:ext>
              </c:extLst>
            </c:dLbl>
            <c:dLbl>
              <c:idx val="1"/>
              <c:layout>
                <c:manualLayout>
                  <c:x val="8.4152239679614785E-2"/>
                  <c:y val="1.61965084402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EA0-444D-826C-5B370326ACD1}"/>
                </c:ext>
              </c:extLst>
            </c:dLbl>
            <c:dLbl>
              <c:idx val="2"/>
              <c:layout>
                <c:manualLayout>
                  <c:x val="2.0149127810612011E-2"/>
                  <c:y val="-3.832216289603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EA0-444D-826C-5B370326AC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таблицы!$B$112:$B$114</c:f>
              <c:strCache>
                <c:ptCount val="3"/>
                <c:pt idx="0">
                  <c:v>Зима 23/24</c:v>
                </c:pt>
                <c:pt idx="1">
                  <c:v>Лето 23/24 </c:v>
                </c:pt>
                <c:pt idx="2">
                  <c:v>Зима 24/25</c:v>
                </c:pt>
              </c:strCache>
            </c:strRef>
          </c:cat>
          <c:val>
            <c:numRef>
              <c:f>таблицы!$D$112:$D$114</c:f>
              <c:numCache>
                <c:formatCode>0.0%</c:formatCode>
                <c:ptCount val="3"/>
                <c:pt idx="0">
                  <c:v>0.438</c:v>
                </c:pt>
                <c:pt idx="1">
                  <c:v>0.40479999999999999</c:v>
                </c:pt>
                <c:pt idx="2">
                  <c:v>0.35699999999999998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A0-444D-826C-5B370326AC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219520"/>
        <c:axId val="226221056"/>
        <c:axId val="0"/>
      </c:bar3DChart>
      <c:catAx>
        <c:axId val="226219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221056"/>
        <c:crosses val="autoZero"/>
        <c:auto val="1"/>
        <c:lblAlgn val="ctr"/>
        <c:lblOffset val="100"/>
        <c:noMultiLvlLbl val="0"/>
      </c:catAx>
      <c:valAx>
        <c:axId val="226221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621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F95D1F2-5970-2B80-30C4-05A121E1FE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881A77-71F1-C4DA-6B49-F4BBC8F08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15B1D-C0B3-72FE-B627-7AB700A91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5449D-5EA1-3E3E-D95E-07107E494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95CA6-9C3B-ED1A-26A1-F5D89C315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2A6A2-231A-AD70-7001-141B35A1F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49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93067-9B79-1853-119E-C02E62F9A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FE988-2965-E3B6-7ACC-F882B4A2C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A804F-0702-B859-122B-FC4A9112D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AEE11-06B1-3702-3B09-843FC37B2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39AE9-D005-4114-6E32-D6050E84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44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8633DE-02FB-0210-27F7-ACA4D12215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3E93E-2365-4EE5-5058-F416A2153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CE2DC-B4F3-2655-2153-B5D40A789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AE49D-0EFB-DB3E-410B-5B65AC88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7A507-4D92-BB64-60B3-033299D9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432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F3B3C-6F27-AB65-6C4B-6A99664A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AE06-1EAA-D163-43CD-346E15983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03398-F584-774D-38FA-C901A69F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37C2E-A2E1-603B-7258-EFE6502BA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33F36-B316-3B4A-F25A-04ABC1B4D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900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4E7F8-5355-A795-B4AD-5D0E9905E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FDF79-9C81-31DB-8715-D768A3E23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1B98E-B22A-7F60-2FAA-AA2E88F7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32EE8-747D-EB2A-18EE-067E22308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830A9-F0DE-5B21-6E4E-FBD218D2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523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DCCE1-7A15-8674-46FF-CF6B3896A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143D5-BE6E-55D2-2829-17F4C804C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53358B-C4ED-A53A-94CF-72C61CC7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C599E-CBDC-FD4B-9045-4FBFD888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0FDDD-7418-4BBD-B253-CBE535AE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B1468-0C2A-02B6-FAE3-65EB37E87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805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55258-DD28-88EA-38B0-17ABA8DD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132EF-1C29-BB54-858B-6A19AB159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75AF0-B7F9-9941-5AB3-BB9201387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C5A7E-B968-6ACA-85E2-821684851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46248-54BA-1CCD-7BC7-0C511F616A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D8A9C-639D-66CF-0852-7F5F97C6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5FF34E-11BD-BCC1-0722-72FE6FC6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41F15-3F67-0784-2230-A86C9E13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661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B741D-802C-C757-73EF-2CA2221A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5D067-0F34-8FD6-B869-2171A844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91E0F1-9C14-9997-499B-E0AA1747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84708E-1757-DE8B-BA8A-33546428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255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B184F-E90A-BEE1-2E41-2E75BE65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299514-B1AD-F1E1-2801-489C9361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42E16-2CEE-FA5F-2A3B-E1DCA0BD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528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3E897-8FEE-A4FC-CBCD-B5520A1D3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583B3-FEB9-02B1-B7B0-8F12592DC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A5344-3D38-DA04-DEF6-C2C9D1E53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30C70-AFCC-BD00-8B3D-CCB97D0B1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78233-A224-56D6-F947-0D9782164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F08B8-FA3F-070B-F684-E2044678E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697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F0A5B-8656-388A-9458-6E0C19498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DE05F8-541D-517C-CBE4-E9DBE80E2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CEE22-368C-F758-39D0-3374D7762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086BF-14D4-A0A4-D0FF-112EF87C5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96DF2-4F7D-CA7D-051A-86E0879E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3C815-D392-F138-F1AF-6D8DE403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502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9B3BBCB-9684-91A7-7EF2-C4CFDDA74AC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BB7FE-E5B2-05C2-5A2B-F5F7E55A8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365125"/>
            <a:ext cx="9108311" cy="676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uk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D7075-1B38-E07C-9190-94FF7B05E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947CD-D0B2-083A-D672-7763B6CFA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5CA3F-5C01-E249-A1B3-839249F2C15E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94F9E-4909-3E7B-0AEA-28C77D53F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1C2EA-B3E8-F861-E0E7-2D969236E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69DF8-1766-2E4E-BC67-F4510CC186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463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C1E8-3135-8AA8-CCC2-3C274A64E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02378"/>
            <a:ext cx="9144000" cy="3657600"/>
          </a:xfrm>
        </p:spPr>
        <p:txBody>
          <a:bodyPr>
            <a:normAutofit/>
          </a:bodyPr>
          <a:lstStyle/>
          <a:p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Итоги зимней экзаменационной </a:t>
            </a: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сессии</a:t>
            </a:r>
            <a:b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2024/2025  </a:t>
            </a:r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учебный год</a:t>
            </a:r>
            <a:r>
              <a:rPr lang="ru-RU" altLang="ru-RU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altLang="ru-RU" dirty="0">
                <a:solidFill>
                  <a:schemeClr val="tx2">
                    <a:lumMod val="50000"/>
                  </a:schemeClr>
                </a:solidFill>
              </a:rPr>
            </a:br>
            <a:endParaRPr lang="uk-UA" b="1" dirty="0">
              <a:solidFill>
                <a:srgbClr val="1A396B"/>
              </a:solidFill>
              <a:latin typeface="Corbel" panose="020B05030202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D9A3D-4EDB-B604-D478-5CC5389B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72742" y="914401"/>
            <a:ext cx="5212080" cy="1604356"/>
          </a:xfrm>
        </p:spPr>
        <p:txBody>
          <a:bodyPr/>
          <a:lstStyle/>
          <a:p>
            <a:endParaRPr lang="uk-UA" dirty="0">
              <a:solidFill>
                <a:srgbClr val="FCAE88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6039" t="7477" r="7603" b="17205"/>
          <a:stretch/>
        </p:blipFill>
        <p:spPr>
          <a:xfrm>
            <a:off x="3446415" y="249564"/>
            <a:ext cx="6210203" cy="237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727" y="365125"/>
            <a:ext cx="10231582" cy="108129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Направление подготовки </a:t>
            </a: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/>
            </a:r>
            <a:b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«</a:t>
            </a:r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Прикладная математика и информатика»</a:t>
            </a:r>
            <a:b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endParaRPr lang="en-UA" b="1" dirty="0">
              <a:latin typeface="+mn-lt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652956"/>
              </p:ext>
            </p:extLst>
          </p:nvPr>
        </p:nvGraphicFramePr>
        <p:xfrm>
          <a:off x="1047404" y="1446415"/>
          <a:ext cx="10141527" cy="4796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986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365125"/>
            <a:ext cx="9108311" cy="998162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</a:t>
            </a: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Строительство»</a:t>
            </a:r>
            <a:endParaRPr lang="en-UA" b="1" dirty="0">
              <a:latin typeface="+mn-lt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927702"/>
              </p:ext>
            </p:extLst>
          </p:nvPr>
        </p:nvGraphicFramePr>
        <p:xfrm>
          <a:off x="349135" y="1030778"/>
          <a:ext cx="11288683" cy="5237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5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581891"/>
            <a:ext cx="9108311" cy="459831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«Электроэнергетика и электротехника»</a:t>
            </a: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912613"/>
              </p:ext>
            </p:extLst>
          </p:nvPr>
        </p:nvGraphicFramePr>
        <p:xfrm>
          <a:off x="648393" y="1346662"/>
          <a:ext cx="10839796" cy="5137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360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507075"/>
            <a:ext cx="9108311" cy="756459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Специальность «Горное дело»</a:t>
            </a: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A" dirty="0">
              <a:latin typeface="+mn-lt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8957060"/>
              </p:ext>
            </p:extLst>
          </p:nvPr>
        </p:nvGraphicFramePr>
        <p:xfrm>
          <a:off x="573579" y="798022"/>
          <a:ext cx="10715104" cy="572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25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233" y="340822"/>
            <a:ext cx="10274530" cy="1338349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Успеваемость студентов (до пересдач)</a:t>
            </a:r>
            <a:b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по курсам и в целом по институту </a:t>
            </a:r>
            <a:r>
              <a:rPr lang="ru-RU" altLang="ru-RU" sz="30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/>
            </a:r>
            <a:br>
              <a:rPr lang="ru-RU" altLang="ru-RU" sz="30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sz="30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по результатам зимней сессии в 2024/2025 </a:t>
            </a:r>
            <a:r>
              <a:rPr lang="ru-RU" altLang="ru-RU" sz="3000" b="1" dirty="0" err="1">
                <a:solidFill>
                  <a:schemeClr val="tx2">
                    <a:lumMod val="50000"/>
                  </a:schemeClr>
                </a:solidFill>
                <a:latin typeface="+mn-lt"/>
              </a:rPr>
              <a:t>уч.году</a:t>
            </a:r>
            <a:r>
              <a:rPr lang="ru-RU" altLang="ru-RU" sz="3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/>
            </a:r>
            <a:br>
              <a:rPr lang="ru-RU" altLang="ru-RU" sz="3000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endParaRPr lang="en-UA" sz="3000" dirty="0">
              <a:latin typeface="+mn-lt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7675844"/>
              </p:ext>
            </p:extLst>
          </p:nvPr>
        </p:nvGraphicFramePr>
        <p:xfrm>
          <a:off x="216131" y="1438102"/>
          <a:ext cx="11363497" cy="504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68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1724" y="207818"/>
            <a:ext cx="10490661" cy="1313411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Успеваемость  студентов 1 курса по </a:t>
            </a:r>
            <a:r>
              <a:rPr lang="ru-RU" altLang="ru-RU" sz="36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группам</a:t>
            </a:r>
            <a:br>
              <a:rPr lang="ru-RU" altLang="ru-RU" sz="36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sz="36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 </a:t>
            </a:r>
            <a:r>
              <a:rPr lang="ru-RU" alt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за </a:t>
            </a:r>
            <a:r>
              <a:rPr lang="ru-RU" altLang="ru-RU" sz="36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зимнюю сессию 2024-2025 </a:t>
            </a:r>
            <a:r>
              <a:rPr lang="ru-RU" altLang="ru-RU" sz="36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уч. года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99713"/>
              </p:ext>
            </p:extLst>
          </p:nvPr>
        </p:nvGraphicFramePr>
        <p:xfrm>
          <a:off x="789709" y="1429788"/>
          <a:ext cx="10654145" cy="5345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2618">
                  <a:extLst>
                    <a:ext uri="{9D8B030D-6E8A-4147-A177-3AD203B41FA5}">
                      <a16:colId xmlns:a16="http://schemas.microsoft.com/office/drawing/2014/main" val="2323354722"/>
                    </a:ext>
                  </a:extLst>
                </a:gridCol>
                <a:gridCol w="3150524">
                  <a:extLst>
                    <a:ext uri="{9D8B030D-6E8A-4147-A177-3AD203B41FA5}">
                      <a16:colId xmlns:a16="http://schemas.microsoft.com/office/drawing/2014/main" val="1812782666"/>
                    </a:ext>
                  </a:extLst>
                </a:gridCol>
                <a:gridCol w="3181003">
                  <a:extLst>
                    <a:ext uri="{9D8B030D-6E8A-4147-A177-3AD203B41FA5}">
                      <a16:colId xmlns:a16="http://schemas.microsoft.com/office/drawing/2014/main" val="597271377"/>
                    </a:ext>
                  </a:extLst>
                </a:gridCol>
              </a:tblGrid>
              <a:tr h="43338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 smtClean="0">
                          <a:effectLst/>
                        </a:rPr>
                        <a:t>Группы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AE8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до пересдач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661097"/>
                  </a:ext>
                </a:extLst>
              </a:tr>
              <a:tr h="866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общая успеваемость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качественная успеваемость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517787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НТИ-Б-ЗФ-24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100,0%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40,0%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504887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НТИ-Б-ПГС-24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31,3%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25,0%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368812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НТИ-Б-ПИ-24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93,8%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43,8%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381437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НТИ-Б-ПО-24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100,0%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50,0%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327888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НТИ-Б-ЭП-24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35,3%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23,5%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637906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u="none" strike="noStrike" dirty="0">
                          <a:effectLst/>
                        </a:rPr>
                        <a:t>НТИ-С-ГД-24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87,9%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27,3%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098204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НТИ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 smtClean="0">
                          <a:effectLst/>
                        </a:rPr>
                        <a:t>74,7%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 smtClean="0">
                          <a:effectLst/>
                        </a:rPr>
                        <a:t>32,7%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734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0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448887"/>
            <a:ext cx="9108311" cy="10354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+mn-lt"/>
              </a:rPr>
              <a:t>Результаты зимней экзаменационной сессии 1 курса</a:t>
            </a:r>
            <a:r>
              <a:rPr lang="ru-RU" dirty="0"/>
              <a:t/>
            </a:r>
            <a:br>
              <a:rPr lang="ru-RU" dirty="0"/>
            </a:br>
            <a:endParaRPr lang="en-UA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334128"/>
              </p:ext>
            </p:extLst>
          </p:nvPr>
        </p:nvGraphicFramePr>
        <p:xfrm>
          <a:off x="1645920" y="1212977"/>
          <a:ext cx="8800407" cy="5319822"/>
        </p:xfrm>
        <a:graphic>
          <a:graphicData uri="http://schemas.openxmlformats.org/drawingml/2006/table">
            <a:tbl>
              <a:tblPr firstRow="1" firstCol="1" bandRow="1"/>
              <a:tblGrid>
                <a:gridCol w="229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6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3533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ru-RU" sz="2400" b="1" i="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Год набора</a:t>
                      </a:r>
                      <a:endParaRPr lang="ru-RU" sz="2400" b="1" i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до пересдач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0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общая </a:t>
                      </a: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успеваемость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качественная успеваемость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41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2022</a:t>
                      </a:r>
                      <a:r>
                        <a:rPr lang="ru-RU" sz="2400" b="1" i="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год 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набора</a:t>
                      </a:r>
                      <a:endParaRPr lang="ru-RU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25,7%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41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2023</a:t>
                      </a:r>
                      <a:r>
                        <a:rPr lang="ru-RU" sz="24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 год 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набора</a:t>
                      </a:r>
                      <a:endParaRPr lang="ru-RU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34,6%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96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+mn-lt"/>
                        </a:rPr>
                        <a:t>2024</a:t>
                      </a:r>
                      <a:r>
                        <a:rPr lang="ru-RU" sz="2400" b="1" baseline="0" dirty="0" smtClean="0">
                          <a:latin typeface="+mn-lt"/>
                        </a:rPr>
                        <a:t> год 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набора</a:t>
                      </a:r>
                      <a:endParaRPr lang="ru-RU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sz="2400" b="1" dirty="0">
                        <a:latin typeface="+mn-lt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74%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32,7%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21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</a:rPr>
              <a:t>Распределение студентов 1 курса по статусам успеваемости</a:t>
            </a:r>
            <a:endParaRPr lang="en-UA" dirty="0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463406"/>
              </p:ext>
            </p:extLst>
          </p:nvPr>
        </p:nvGraphicFramePr>
        <p:xfrm>
          <a:off x="1421476" y="1413163"/>
          <a:ext cx="9692639" cy="511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666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Отчисление студентов</a:t>
            </a:r>
            <a:endParaRPr lang="en-UA" b="1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8348" y="1210478"/>
            <a:ext cx="10573789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altLang="ru-RU" sz="2500" dirty="0"/>
              <a:t>По данным летней экз. сессии 2023/2024 </a:t>
            </a:r>
            <a:r>
              <a:rPr lang="ru-RU" altLang="ru-RU" sz="2500" dirty="0" err="1"/>
              <a:t>уч.г</a:t>
            </a:r>
            <a:r>
              <a:rPr lang="ru-RU" altLang="ru-RU" sz="2500" dirty="0"/>
              <a:t>. было отчислено 19 </a:t>
            </a:r>
            <a:r>
              <a:rPr lang="ru-RU" altLang="ru-RU" sz="2500" dirty="0" smtClean="0"/>
              <a:t>студентов.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500" dirty="0" smtClean="0"/>
              <a:t>По </a:t>
            </a:r>
            <a:r>
              <a:rPr lang="ru-RU" altLang="ru-RU" sz="2500" dirty="0"/>
              <a:t>данным зимней экз. сессии </a:t>
            </a:r>
            <a:r>
              <a:rPr lang="ru-RU" altLang="ru-RU" sz="2500" dirty="0" smtClean="0"/>
              <a:t>2024/2025 </a:t>
            </a:r>
            <a:r>
              <a:rPr lang="ru-RU" altLang="ru-RU" sz="2500" dirty="0" err="1"/>
              <a:t>уч.г</a:t>
            </a:r>
            <a:r>
              <a:rPr lang="ru-RU" altLang="ru-RU" sz="2500" dirty="0"/>
              <a:t>. было отчислено </a:t>
            </a:r>
            <a:r>
              <a:rPr lang="ru-RU" altLang="ru-RU" sz="2500" dirty="0" smtClean="0"/>
              <a:t>29 </a:t>
            </a:r>
            <a:r>
              <a:rPr lang="ru-RU" altLang="ru-RU" sz="2500" dirty="0"/>
              <a:t>студента: в </a:t>
            </a:r>
            <a:r>
              <a:rPr lang="ru-RU" altLang="ru-RU" sz="2500" dirty="0" err="1"/>
              <a:t>т.ч</a:t>
            </a:r>
            <a:r>
              <a:rPr lang="ru-RU" altLang="ru-RU" sz="2500" dirty="0"/>
              <a:t>. 1 курса –  </a:t>
            </a:r>
            <a:r>
              <a:rPr lang="ru-RU" altLang="ru-RU" sz="2500" dirty="0" smtClean="0"/>
              <a:t>5 </a:t>
            </a:r>
            <a:r>
              <a:rPr lang="ru-RU" altLang="ru-RU" sz="2500" dirty="0"/>
              <a:t>студентов, 2 курса – </a:t>
            </a:r>
            <a:r>
              <a:rPr lang="ru-RU" altLang="ru-RU" sz="2500" dirty="0" smtClean="0"/>
              <a:t>11; </a:t>
            </a:r>
            <a:r>
              <a:rPr lang="ru-RU" altLang="ru-RU" sz="2500" dirty="0"/>
              <a:t>3 курса – </a:t>
            </a:r>
            <a:r>
              <a:rPr lang="ru-RU" altLang="ru-RU" sz="2500" dirty="0" smtClean="0"/>
              <a:t>11; </a:t>
            </a:r>
            <a:r>
              <a:rPr lang="ru-RU" altLang="ru-RU" sz="2500" dirty="0"/>
              <a:t>4 курса – </a:t>
            </a:r>
            <a:r>
              <a:rPr lang="ru-RU" altLang="ru-RU" sz="2500" dirty="0" smtClean="0"/>
              <a:t>2.</a:t>
            </a:r>
            <a:endParaRPr lang="ru-RU" altLang="ru-RU" sz="2500" dirty="0"/>
          </a:p>
          <a:p>
            <a:pPr>
              <a:lnSpc>
                <a:spcPct val="150000"/>
              </a:lnSpc>
              <a:defRPr/>
            </a:pPr>
            <a:r>
              <a:rPr lang="ru-RU" altLang="ru-RU" sz="2500" dirty="0"/>
              <a:t>Из них по причинам:</a:t>
            </a:r>
          </a:p>
          <a:p>
            <a:pPr>
              <a:lnSpc>
                <a:spcPct val="150000"/>
              </a:lnSpc>
              <a:defRPr/>
            </a:pPr>
            <a:r>
              <a:rPr lang="ru-RU" altLang="ru-RU" sz="2500" dirty="0"/>
              <a:t>-    невыполнение учебного плана – </a:t>
            </a:r>
            <a:r>
              <a:rPr lang="ru-RU" altLang="ru-RU" sz="2500" dirty="0" smtClean="0"/>
              <a:t>11;</a:t>
            </a:r>
            <a:endParaRPr lang="ru-RU" altLang="ru-RU" sz="2500" dirty="0"/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ru-RU" altLang="ru-RU" sz="2500" dirty="0" smtClean="0"/>
              <a:t>    собственное </a:t>
            </a:r>
            <a:r>
              <a:rPr lang="ru-RU" altLang="ru-RU" sz="2500" dirty="0"/>
              <a:t>желание – </a:t>
            </a:r>
            <a:r>
              <a:rPr lang="ru-RU" altLang="ru-RU" sz="2500" dirty="0" smtClean="0"/>
              <a:t>11; </a:t>
            </a:r>
            <a:endParaRPr lang="ru-RU" altLang="ru-RU" sz="2500" dirty="0"/>
          </a:p>
          <a:p>
            <a:pPr>
              <a:lnSpc>
                <a:spcPct val="150000"/>
              </a:lnSpc>
              <a:defRPr/>
            </a:pPr>
            <a:r>
              <a:rPr lang="ru-RU" sz="2500" dirty="0"/>
              <a:t>-    перевод в другой вуз </a:t>
            </a:r>
            <a:r>
              <a:rPr lang="ru-RU" sz="2500" dirty="0" smtClean="0"/>
              <a:t>-2;</a:t>
            </a:r>
            <a:endParaRPr lang="ru-RU" sz="2500" dirty="0"/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ru-RU" sz="2500" dirty="0" smtClean="0"/>
              <a:t>    перевод </a:t>
            </a:r>
            <a:r>
              <a:rPr lang="ru-RU" sz="2500" dirty="0"/>
              <a:t>в головной вуз СВФУ – </a:t>
            </a:r>
            <a:r>
              <a:rPr lang="ru-RU" sz="2500" dirty="0" smtClean="0"/>
              <a:t>4;</a:t>
            </a:r>
            <a:endParaRPr lang="ru-RU" sz="2500" dirty="0"/>
          </a:p>
          <a:p>
            <a:pPr>
              <a:lnSpc>
                <a:spcPct val="150000"/>
              </a:lnSpc>
              <a:buFontTx/>
              <a:buChar char="-"/>
              <a:defRPr/>
            </a:pPr>
            <a:r>
              <a:rPr lang="ru-RU" sz="2500" dirty="0" smtClean="0"/>
              <a:t>    невыход </a:t>
            </a:r>
            <a:r>
              <a:rPr lang="ru-RU" sz="2500" dirty="0"/>
              <a:t>из академического отпуска </a:t>
            </a:r>
            <a:r>
              <a:rPr lang="ru-RU" sz="2500" dirty="0" smtClean="0"/>
              <a:t>– 1.</a:t>
            </a:r>
            <a:endParaRPr lang="ru-RU" sz="25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987" y="1457147"/>
            <a:ext cx="427361" cy="32177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987" y="2025594"/>
            <a:ext cx="427361" cy="32177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987" y="3141800"/>
            <a:ext cx="427361" cy="3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83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093" y="365125"/>
            <a:ext cx="10595175" cy="676597"/>
          </a:xfrm>
        </p:spPr>
        <p:txBody>
          <a:bodyPr>
            <a:noAutofit/>
          </a:bodyPr>
          <a:lstStyle/>
          <a:p>
            <a:pPr algn="ctr"/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Список дисциплин, по которым получено </a:t>
            </a:r>
            <a:b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наибольшее количество неудовлетворительных оценок по институту</a:t>
            </a:r>
            <a:endParaRPr lang="en-UA" sz="3000" dirty="0">
              <a:latin typeface="+mn-lt"/>
            </a:endParaRPr>
          </a:p>
        </p:txBody>
      </p:sp>
      <p:sp>
        <p:nvSpPr>
          <p:cNvPr id="41" name="Oval 14">
            <a:extLst>
              <a:ext uri="{FF2B5EF4-FFF2-40B4-BE49-F238E27FC236}">
                <a16:creationId xmlns:a16="http://schemas.microsoft.com/office/drawing/2014/main" id="{1565EF96-D39F-F240-AFF8-91F806F77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008" y="3505819"/>
            <a:ext cx="489671" cy="480687"/>
          </a:xfrm>
          <a:prstGeom prst="ellipse">
            <a:avLst/>
          </a:prstGeom>
          <a:solidFill>
            <a:schemeClr val="accent2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2" name="Oval 15">
            <a:extLst>
              <a:ext uri="{FF2B5EF4-FFF2-40B4-BE49-F238E27FC236}">
                <a16:creationId xmlns:a16="http://schemas.microsoft.com/office/drawing/2014/main" id="{A1891355-814D-E149-AF08-64582717A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008" y="4759192"/>
            <a:ext cx="489671" cy="489671"/>
          </a:xfrm>
          <a:prstGeom prst="ellipse">
            <a:avLst/>
          </a:prstGeom>
          <a:solidFill>
            <a:schemeClr val="accent3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4" name="Oval 17">
            <a:extLst>
              <a:ext uri="{FF2B5EF4-FFF2-40B4-BE49-F238E27FC236}">
                <a16:creationId xmlns:a16="http://schemas.microsoft.com/office/drawing/2014/main" id="{BCB8FD3F-B1CF-7749-8430-D96347297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0782" y="3505819"/>
            <a:ext cx="485177" cy="480687"/>
          </a:xfrm>
          <a:prstGeom prst="ellipse">
            <a:avLst/>
          </a:prstGeom>
          <a:solidFill>
            <a:schemeClr val="accent4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5" name="Oval 18">
            <a:extLst>
              <a:ext uri="{FF2B5EF4-FFF2-40B4-BE49-F238E27FC236}">
                <a16:creationId xmlns:a16="http://schemas.microsoft.com/office/drawing/2014/main" id="{A4FCA197-1756-F049-99EB-53058FA0D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0782" y="4759192"/>
            <a:ext cx="485177" cy="489671"/>
          </a:xfrm>
          <a:prstGeom prst="ellipse">
            <a:avLst/>
          </a:prstGeom>
          <a:solidFill>
            <a:schemeClr val="accent3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0" name="Freeform 26">
            <a:extLst>
              <a:ext uri="{FF2B5EF4-FFF2-40B4-BE49-F238E27FC236}">
                <a16:creationId xmlns:a16="http://schemas.microsoft.com/office/drawing/2014/main" id="{553411D6-665E-EF4B-B7C5-D16B162B6273}"/>
              </a:ext>
            </a:extLst>
          </p:cNvPr>
          <p:cNvSpPr>
            <a:spLocks noEditPoints="1"/>
          </p:cNvSpPr>
          <p:nvPr/>
        </p:nvSpPr>
        <p:spPr bwMode="auto">
          <a:xfrm>
            <a:off x="1260591" y="2324822"/>
            <a:ext cx="272502" cy="326414"/>
          </a:xfrm>
          <a:custGeom>
            <a:avLst/>
            <a:gdLst>
              <a:gd name="T0" fmla="*/ 11 w 118"/>
              <a:gd name="T1" fmla="*/ 90 h 141"/>
              <a:gd name="T2" fmla="*/ 13 w 118"/>
              <a:gd name="T3" fmla="*/ 121 h 141"/>
              <a:gd name="T4" fmla="*/ 13 w 118"/>
              <a:gd name="T5" fmla="*/ 61 h 141"/>
              <a:gd name="T6" fmla="*/ 16 w 118"/>
              <a:gd name="T7" fmla="*/ 130 h 141"/>
              <a:gd name="T8" fmla="*/ 13 w 118"/>
              <a:gd name="T9" fmla="*/ 110 h 141"/>
              <a:gd name="T10" fmla="*/ 101 w 118"/>
              <a:gd name="T11" fmla="*/ 112 h 141"/>
              <a:gd name="T12" fmla="*/ 101 w 118"/>
              <a:gd name="T13" fmla="*/ 55 h 141"/>
              <a:gd name="T14" fmla="*/ 107 w 118"/>
              <a:gd name="T15" fmla="*/ 127 h 141"/>
              <a:gd name="T16" fmla="*/ 0 w 118"/>
              <a:gd name="T17" fmla="*/ 127 h 141"/>
              <a:gd name="T18" fmla="*/ 73 w 118"/>
              <a:gd name="T19" fmla="*/ 3 h 141"/>
              <a:gd name="T20" fmla="*/ 114 w 118"/>
              <a:gd name="T21" fmla="*/ 62 h 141"/>
              <a:gd name="T22" fmla="*/ 69 w 118"/>
              <a:gd name="T23" fmla="*/ 48 h 141"/>
              <a:gd name="T24" fmla="*/ 47 w 118"/>
              <a:gd name="T25" fmla="*/ 48 h 141"/>
              <a:gd name="T26" fmla="*/ 53 w 118"/>
              <a:gd name="T27" fmla="*/ 40 h 141"/>
              <a:gd name="T28" fmla="*/ 60 w 118"/>
              <a:gd name="T29" fmla="*/ 47 h 141"/>
              <a:gd name="T30" fmla="*/ 78 w 118"/>
              <a:gd name="T31" fmla="*/ 28 h 141"/>
              <a:gd name="T32" fmla="*/ 75 w 118"/>
              <a:gd name="T33" fmla="*/ 25 h 141"/>
              <a:gd name="T34" fmla="*/ 74 w 118"/>
              <a:gd name="T35" fmla="*/ 25 h 141"/>
              <a:gd name="T36" fmla="*/ 71 w 118"/>
              <a:gd name="T37" fmla="*/ 25 h 141"/>
              <a:gd name="T38" fmla="*/ 69 w 118"/>
              <a:gd name="T39" fmla="*/ 27 h 141"/>
              <a:gd name="T40" fmla="*/ 68 w 118"/>
              <a:gd name="T41" fmla="*/ 30 h 141"/>
              <a:gd name="T42" fmla="*/ 68 w 118"/>
              <a:gd name="T43" fmla="*/ 32 h 141"/>
              <a:gd name="T44" fmla="*/ 69 w 118"/>
              <a:gd name="T45" fmla="*/ 34 h 141"/>
              <a:gd name="T46" fmla="*/ 71 w 118"/>
              <a:gd name="T47" fmla="*/ 35 h 141"/>
              <a:gd name="T48" fmla="*/ 72 w 118"/>
              <a:gd name="T49" fmla="*/ 35 h 141"/>
              <a:gd name="T50" fmla="*/ 74 w 118"/>
              <a:gd name="T51" fmla="*/ 35 h 141"/>
              <a:gd name="T52" fmla="*/ 75 w 118"/>
              <a:gd name="T53" fmla="*/ 35 h 141"/>
              <a:gd name="T54" fmla="*/ 77 w 118"/>
              <a:gd name="T55" fmla="*/ 34 h 141"/>
              <a:gd name="T56" fmla="*/ 78 w 118"/>
              <a:gd name="T57" fmla="*/ 32 h 141"/>
              <a:gd name="T58" fmla="*/ 93 w 118"/>
              <a:gd name="T59" fmla="*/ 45 h 141"/>
              <a:gd name="T60" fmla="*/ 64 w 118"/>
              <a:gd name="T61" fmla="*/ 6 h 141"/>
              <a:gd name="T62" fmla="*/ 63 w 118"/>
              <a:gd name="T63" fmla="*/ 12 h 141"/>
              <a:gd name="T64" fmla="*/ 72 w 118"/>
              <a:gd name="T65" fmla="*/ 11 h 141"/>
              <a:gd name="T66" fmla="*/ 92 w 118"/>
              <a:gd name="T67" fmla="*/ 41 h 141"/>
              <a:gd name="T68" fmla="*/ 93 w 118"/>
              <a:gd name="T69" fmla="*/ 45 h 141"/>
              <a:gd name="T70" fmla="*/ 111 w 118"/>
              <a:gd name="T71" fmla="*/ 105 h 141"/>
              <a:gd name="T72" fmla="*/ 97 w 118"/>
              <a:gd name="T73" fmla="*/ 128 h 141"/>
              <a:gd name="T74" fmla="*/ 78 w 118"/>
              <a:gd name="T75" fmla="*/ 130 h 141"/>
              <a:gd name="T76" fmla="*/ 11 w 118"/>
              <a:gd name="T77" fmla="*/ 79 h 141"/>
              <a:gd name="T78" fmla="*/ 100 w 118"/>
              <a:gd name="T79" fmla="*/ 126 h 141"/>
              <a:gd name="T80" fmla="*/ 64 w 118"/>
              <a:gd name="T81" fmla="*/ 59 h 141"/>
              <a:gd name="T82" fmla="*/ 78 w 118"/>
              <a:gd name="T83" fmla="*/ 59 h 141"/>
              <a:gd name="T84" fmla="*/ 61 w 118"/>
              <a:gd name="T85" fmla="*/ 130 h 141"/>
              <a:gd name="T86" fmla="*/ 75 w 118"/>
              <a:gd name="T87" fmla="*/ 61 h 141"/>
              <a:gd name="T88" fmla="*/ 101 w 118"/>
              <a:gd name="T89" fmla="*/ 76 h 141"/>
              <a:gd name="T90" fmla="*/ 103 w 118"/>
              <a:gd name="T91" fmla="*/ 65 h 141"/>
              <a:gd name="T92" fmla="*/ 23 w 118"/>
              <a:gd name="T93" fmla="*/ 61 h 141"/>
              <a:gd name="T94" fmla="*/ 23 w 118"/>
              <a:gd name="T95" fmla="*/ 61 h 141"/>
              <a:gd name="T96" fmla="*/ 27 w 118"/>
              <a:gd name="T97" fmla="*/ 128 h 141"/>
              <a:gd name="T98" fmla="*/ 30 w 118"/>
              <a:gd name="T99" fmla="*/ 128 h 141"/>
              <a:gd name="T100" fmla="*/ 36 w 118"/>
              <a:gd name="T101" fmla="*/ 61 h 141"/>
              <a:gd name="T102" fmla="*/ 54 w 118"/>
              <a:gd name="T103" fmla="*/ 61 h 141"/>
              <a:gd name="T104" fmla="*/ 47 w 118"/>
              <a:gd name="T105" fmla="*/ 128 h 141"/>
              <a:gd name="T106" fmla="*/ 84 w 118"/>
              <a:gd name="T107" fmla="*/ 88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18" h="141">
                <a:moveTo>
                  <a:pt x="11" y="93"/>
                </a:moveTo>
                <a:cubicBezTo>
                  <a:pt x="13" y="93"/>
                  <a:pt x="13" y="93"/>
                  <a:pt x="13" y="93"/>
                </a:cubicBezTo>
                <a:cubicBezTo>
                  <a:pt x="13" y="100"/>
                  <a:pt x="13" y="100"/>
                  <a:pt x="13" y="100"/>
                </a:cubicBezTo>
                <a:cubicBezTo>
                  <a:pt x="11" y="100"/>
                  <a:pt x="11" y="100"/>
                  <a:pt x="11" y="100"/>
                </a:cubicBezTo>
                <a:lnTo>
                  <a:pt x="11" y="93"/>
                </a:lnTo>
                <a:close/>
                <a:moveTo>
                  <a:pt x="11" y="90"/>
                </a:moveTo>
                <a:cubicBezTo>
                  <a:pt x="13" y="90"/>
                  <a:pt x="13" y="90"/>
                  <a:pt x="13" y="90"/>
                </a:cubicBezTo>
                <a:cubicBezTo>
                  <a:pt x="13" y="82"/>
                  <a:pt x="13" y="82"/>
                  <a:pt x="13" y="82"/>
                </a:cubicBezTo>
                <a:cubicBezTo>
                  <a:pt x="11" y="82"/>
                  <a:pt x="11" y="82"/>
                  <a:pt x="11" y="82"/>
                </a:cubicBezTo>
                <a:lnTo>
                  <a:pt x="11" y="90"/>
                </a:lnTo>
                <a:close/>
                <a:moveTo>
                  <a:pt x="11" y="121"/>
                </a:moveTo>
                <a:cubicBezTo>
                  <a:pt x="13" y="121"/>
                  <a:pt x="13" y="121"/>
                  <a:pt x="13" y="121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1" y="113"/>
                  <a:pt x="11" y="113"/>
                  <a:pt x="11" y="113"/>
                </a:cubicBezTo>
                <a:lnTo>
                  <a:pt x="11" y="121"/>
                </a:lnTo>
                <a:close/>
                <a:moveTo>
                  <a:pt x="13" y="65"/>
                </a:moveTo>
                <a:cubicBezTo>
                  <a:pt x="13" y="64"/>
                  <a:pt x="14" y="63"/>
                  <a:pt x="14" y="63"/>
                </a:cubicBezTo>
                <a:cubicBezTo>
                  <a:pt x="13" y="61"/>
                  <a:pt x="13" y="61"/>
                  <a:pt x="13" y="61"/>
                </a:cubicBezTo>
                <a:cubicBezTo>
                  <a:pt x="12" y="62"/>
                  <a:pt x="11" y="64"/>
                  <a:pt x="11" y="65"/>
                </a:cubicBezTo>
                <a:cubicBezTo>
                  <a:pt x="11" y="69"/>
                  <a:pt x="11" y="69"/>
                  <a:pt x="11" y="69"/>
                </a:cubicBezTo>
                <a:cubicBezTo>
                  <a:pt x="13" y="69"/>
                  <a:pt x="13" y="69"/>
                  <a:pt x="13" y="69"/>
                </a:cubicBezTo>
                <a:lnTo>
                  <a:pt x="13" y="65"/>
                </a:lnTo>
                <a:close/>
                <a:moveTo>
                  <a:pt x="11" y="124"/>
                </a:moveTo>
                <a:cubicBezTo>
                  <a:pt x="11" y="127"/>
                  <a:pt x="14" y="129"/>
                  <a:pt x="16" y="130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5" y="127"/>
                  <a:pt x="13" y="126"/>
                  <a:pt x="13" y="124"/>
                </a:cubicBezTo>
                <a:cubicBezTo>
                  <a:pt x="13" y="124"/>
                  <a:pt x="13" y="124"/>
                  <a:pt x="13" y="124"/>
                </a:cubicBezTo>
                <a:cubicBezTo>
                  <a:pt x="11" y="124"/>
                  <a:pt x="11" y="124"/>
                  <a:pt x="11" y="124"/>
                </a:cubicBezTo>
                <a:close/>
                <a:moveTo>
                  <a:pt x="11" y="110"/>
                </a:moveTo>
                <a:cubicBezTo>
                  <a:pt x="13" y="110"/>
                  <a:pt x="13" y="110"/>
                  <a:pt x="13" y="110"/>
                </a:cubicBezTo>
                <a:cubicBezTo>
                  <a:pt x="13" y="103"/>
                  <a:pt x="13" y="103"/>
                  <a:pt x="13" y="103"/>
                </a:cubicBezTo>
                <a:cubicBezTo>
                  <a:pt x="11" y="103"/>
                  <a:pt x="11" y="103"/>
                  <a:pt x="11" y="103"/>
                </a:cubicBezTo>
                <a:lnTo>
                  <a:pt x="11" y="110"/>
                </a:lnTo>
                <a:close/>
                <a:moveTo>
                  <a:pt x="103" y="116"/>
                </a:moveTo>
                <a:cubicBezTo>
                  <a:pt x="101" y="116"/>
                  <a:pt x="101" y="116"/>
                  <a:pt x="101" y="116"/>
                </a:cubicBezTo>
                <a:cubicBezTo>
                  <a:pt x="101" y="112"/>
                  <a:pt x="101" y="112"/>
                  <a:pt x="101" y="112"/>
                </a:cubicBezTo>
                <a:cubicBezTo>
                  <a:pt x="83" y="112"/>
                  <a:pt x="83" y="112"/>
                  <a:pt x="83" y="112"/>
                </a:cubicBezTo>
                <a:cubicBezTo>
                  <a:pt x="73" y="112"/>
                  <a:pt x="65" y="104"/>
                  <a:pt x="65" y="94"/>
                </a:cubicBezTo>
                <a:cubicBezTo>
                  <a:pt x="65" y="84"/>
                  <a:pt x="73" y="76"/>
                  <a:pt x="83" y="76"/>
                </a:cubicBezTo>
                <a:cubicBezTo>
                  <a:pt x="107" y="76"/>
                  <a:pt x="107" y="76"/>
                  <a:pt x="107" y="76"/>
                </a:cubicBezTo>
                <a:cubicBezTo>
                  <a:pt x="107" y="62"/>
                  <a:pt x="107" y="62"/>
                  <a:pt x="107" y="62"/>
                </a:cubicBezTo>
                <a:cubicBezTo>
                  <a:pt x="107" y="58"/>
                  <a:pt x="104" y="55"/>
                  <a:pt x="101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0" y="55"/>
                  <a:pt x="7" y="58"/>
                  <a:pt x="7" y="62"/>
                </a:cubicBezTo>
                <a:cubicBezTo>
                  <a:pt x="7" y="127"/>
                  <a:pt x="7" y="127"/>
                  <a:pt x="7" y="127"/>
                </a:cubicBezTo>
                <a:cubicBezTo>
                  <a:pt x="7" y="131"/>
                  <a:pt x="10" y="134"/>
                  <a:pt x="14" y="134"/>
                </a:cubicBezTo>
                <a:cubicBezTo>
                  <a:pt x="101" y="134"/>
                  <a:pt x="101" y="134"/>
                  <a:pt x="101" y="134"/>
                </a:cubicBezTo>
                <a:cubicBezTo>
                  <a:pt x="104" y="134"/>
                  <a:pt x="107" y="131"/>
                  <a:pt x="107" y="127"/>
                </a:cubicBezTo>
                <a:cubicBezTo>
                  <a:pt x="107" y="113"/>
                  <a:pt x="107" y="113"/>
                  <a:pt x="107" y="113"/>
                </a:cubicBezTo>
                <a:cubicBezTo>
                  <a:pt x="114" y="113"/>
                  <a:pt x="114" y="113"/>
                  <a:pt x="114" y="113"/>
                </a:cubicBezTo>
                <a:cubicBezTo>
                  <a:pt x="114" y="127"/>
                  <a:pt x="114" y="127"/>
                  <a:pt x="114" y="127"/>
                </a:cubicBezTo>
                <a:cubicBezTo>
                  <a:pt x="114" y="135"/>
                  <a:pt x="108" y="141"/>
                  <a:pt x="101" y="141"/>
                </a:cubicBezTo>
                <a:cubicBezTo>
                  <a:pt x="14" y="141"/>
                  <a:pt x="14" y="141"/>
                  <a:pt x="14" y="141"/>
                </a:cubicBezTo>
                <a:cubicBezTo>
                  <a:pt x="6" y="141"/>
                  <a:pt x="0" y="135"/>
                  <a:pt x="0" y="127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54"/>
                  <a:pt x="6" y="48"/>
                  <a:pt x="14" y="48"/>
                </a:cubicBezTo>
                <a:cubicBezTo>
                  <a:pt x="19" y="48"/>
                  <a:pt x="19" y="48"/>
                  <a:pt x="19" y="48"/>
                </a:cubicBezTo>
                <a:cubicBezTo>
                  <a:pt x="22" y="45"/>
                  <a:pt x="22" y="45"/>
                  <a:pt x="22" y="45"/>
                </a:cubicBezTo>
                <a:cubicBezTo>
                  <a:pt x="64" y="3"/>
                  <a:pt x="64" y="3"/>
                  <a:pt x="64" y="3"/>
                </a:cubicBezTo>
                <a:cubicBezTo>
                  <a:pt x="66" y="0"/>
                  <a:pt x="70" y="0"/>
                  <a:pt x="73" y="3"/>
                </a:cubicBezTo>
                <a:cubicBezTo>
                  <a:pt x="101" y="32"/>
                  <a:pt x="101" y="32"/>
                  <a:pt x="101" y="32"/>
                </a:cubicBezTo>
                <a:cubicBezTo>
                  <a:pt x="104" y="34"/>
                  <a:pt x="104" y="38"/>
                  <a:pt x="101" y="41"/>
                </a:cubicBezTo>
                <a:cubicBezTo>
                  <a:pt x="96" y="46"/>
                  <a:pt x="96" y="46"/>
                  <a:pt x="96" y="46"/>
                </a:cubicBezTo>
                <a:cubicBezTo>
                  <a:pt x="94" y="48"/>
                  <a:pt x="94" y="48"/>
                  <a:pt x="94" y="48"/>
                </a:cubicBezTo>
                <a:cubicBezTo>
                  <a:pt x="101" y="48"/>
                  <a:pt x="101" y="48"/>
                  <a:pt x="101" y="48"/>
                </a:cubicBezTo>
                <a:cubicBezTo>
                  <a:pt x="108" y="48"/>
                  <a:pt x="114" y="54"/>
                  <a:pt x="114" y="62"/>
                </a:cubicBezTo>
                <a:cubicBezTo>
                  <a:pt x="114" y="76"/>
                  <a:pt x="114" y="76"/>
                  <a:pt x="114" y="76"/>
                </a:cubicBezTo>
                <a:cubicBezTo>
                  <a:pt x="118" y="76"/>
                  <a:pt x="118" y="76"/>
                  <a:pt x="118" y="76"/>
                </a:cubicBezTo>
                <a:cubicBezTo>
                  <a:pt x="118" y="112"/>
                  <a:pt x="118" y="112"/>
                  <a:pt x="118" y="112"/>
                </a:cubicBezTo>
                <a:cubicBezTo>
                  <a:pt x="103" y="112"/>
                  <a:pt x="103" y="112"/>
                  <a:pt x="103" y="112"/>
                </a:cubicBezTo>
                <a:lnTo>
                  <a:pt x="103" y="116"/>
                </a:lnTo>
                <a:close/>
                <a:moveTo>
                  <a:pt x="69" y="48"/>
                </a:moveTo>
                <a:cubicBezTo>
                  <a:pt x="69" y="47"/>
                  <a:pt x="69" y="46"/>
                  <a:pt x="69" y="45"/>
                </a:cubicBezTo>
                <a:cubicBezTo>
                  <a:pt x="69" y="42"/>
                  <a:pt x="68" y="40"/>
                  <a:pt x="66" y="38"/>
                </a:cubicBezTo>
                <a:cubicBezTo>
                  <a:pt x="60" y="32"/>
                  <a:pt x="50" y="33"/>
                  <a:pt x="44" y="39"/>
                </a:cubicBezTo>
                <a:cubicBezTo>
                  <a:pt x="42" y="41"/>
                  <a:pt x="41" y="43"/>
                  <a:pt x="40" y="45"/>
                </a:cubicBezTo>
                <a:cubicBezTo>
                  <a:pt x="40" y="46"/>
                  <a:pt x="39" y="47"/>
                  <a:pt x="39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7"/>
                  <a:pt x="47" y="46"/>
                  <a:pt x="48" y="45"/>
                </a:cubicBezTo>
                <a:cubicBezTo>
                  <a:pt x="48" y="45"/>
                  <a:pt x="48" y="44"/>
                  <a:pt x="48" y="44"/>
                </a:cubicBezTo>
                <a:cubicBezTo>
                  <a:pt x="46" y="42"/>
                  <a:pt x="46" y="42"/>
                  <a:pt x="46" y="42"/>
                </a:cubicBezTo>
                <a:cubicBezTo>
                  <a:pt x="48" y="41"/>
                  <a:pt x="48" y="41"/>
                  <a:pt x="48" y="41"/>
                </a:cubicBezTo>
                <a:cubicBezTo>
                  <a:pt x="50" y="42"/>
                  <a:pt x="50" y="42"/>
                  <a:pt x="50" y="42"/>
                </a:cubicBezTo>
                <a:cubicBezTo>
                  <a:pt x="51" y="41"/>
                  <a:pt x="52" y="41"/>
                  <a:pt x="53" y="40"/>
                </a:cubicBezTo>
                <a:cubicBezTo>
                  <a:pt x="54" y="43"/>
                  <a:pt x="54" y="43"/>
                  <a:pt x="54" y="43"/>
                </a:cubicBezTo>
                <a:cubicBezTo>
                  <a:pt x="54" y="43"/>
                  <a:pt x="52" y="43"/>
                  <a:pt x="51" y="45"/>
                </a:cubicBezTo>
                <a:cubicBezTo>
                  <a:pt x="51" y="45"/>
                  <a:pt x="51" y="45"/>
                  <a:pt x="51" y="45"/>
                </a:cubicBezTo>
                <a:cubicBezTo>
                  <a:pt x="50" y="46"/>
                  <a:pt x="50" y="47"/>
                  <a:pt x="50" y="47"/>
                </a:cubicBezTo>
                <a:cubicBezTo>
                  <a:pt x="51" y="48"/>
                  <a:pt x="52" y="48"/>
                  <a:pt x="54" y="47"/>
                </a:cubicBezTo>
                <a:cubicBezTo>
                  <a:pt x="57" y="45"/>
                  <a:pt x="59" y="45"/>
                  <a:pt x="60" y="47"/>
                </a:cubicBezTo>
                <a:cubicBezTo>
                  <a:pt x="61" y="47"/>
                  <a:pt x="61" y="48"/>
                  <a:pt x="61" y="48"/>
                </a:cubicBezTo>
                <a:lnTo>
                  <a:pt x="69" y="48"/>
                </a:lnTo>
                <a:close/>
                <a:moveTo>
                  <a:pt x="79" y="30"/>
                </a:moveTo>
                <a:cubicBezTo>
                  <a:pt x="79" y="30"/>
                  <a:pt x="79" y="29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7" y="27"/>
                  <a:pt x="77" y="26"/>
                  <a:pt x="77" y="26"/>
                </a:cubicBezTo>
                <a:cubicBezTo>
                  <a:pt x="77" y="26"/>
                  <a:pt x="76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3" y="24"/>
                  <a:pt x="73" y="24"/>
                  <a:pt x="73" y="25"/>
                </a:cubicBezTo>
                <a:cubicBezTo>
                  <a:pt x="73" y="25"/>
                  <a:pt x="73" y="25"/>
                  <a:pt x="73" y="25"/>
                </a:cubicBezTo>
                <a:cubicBezTo>
                  <a:pt x="73" y="25"/>
                  <a:pt x="72" y="25"/>
                  <a:pt x="72" y="25"/>
                </a:cubicBezTo>
                <a:cubicBezTo>
                  <a:pt x="72" y="25"/>
                  <a:pt x="72" y="25"/>
                  <a:pt x="72" y="25"/>
                </a:cubicBezTo>
                <a:cubicBezTo>
                  <a:pt x="72" y="25"/>
                  <a:pt x="72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0" y="25"/>
                  <a:pt x="70" y="25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69" y="26"/>
                  <a:pt x="69" y="26"/>
                </a:cubicBezTo>
                <a:cubicBezTo>
                  <a:pt x="69" y="26"/>
                  <a:pt x="69" y="27"/>
                  <a:pt x="69" y="27"/>
                </a:cubicBezTo>
                <a:cubicBezTo>
                  <a:pt x="69" y="27"/>
                  <a:pt x="69" y="27"/>
                  <a:pt x="69" y="27"/>
                </a:cubicBezTo>
                <a:cubicBezTo>
                  <a:pt x="68" y="27"/>
                  <a:pt x="68" y="27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8" y="29"/>
                </a:cubicBezTo>
                <a:cubicBezTo>
                  <a:pt x="68" y="29"/>
                  <a:pt x="68" y="29"/>
                  <a:pt x="68" y="29"/>
                </a:cubicBezTo>
                <a:cubicBezTo>
                  <a:pt x="68" y="29"/>
                  <a:pt x="68" y="29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1"/>
                  <a:pt x="68" y="31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3"/>
                  <a:pt x="68" y="33"/>
                </a:cubicBezTo>
                <a:cubicBezTo>
                  <a:pt x="68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70" y="34"/>
                  <a:pt x="70" y="34"/>
                </a:cubicBezTo>
                <a:cubicBezTo>
                  <a:pt x="70" y="34"/>
                  <a:pt x="70" y="34"/>
                  <a:pt x="70" y="34"/>
                </a:cubicBezTo>
                <a:cubicBezTo>
                  <a:pt x="70" y="34"/>
                  <a:pt x="70" y="35"/>
                  <a:pt x="70" y="35"/>
                </a:cubicBezTo>
                <a:cubicBezTo>
                  <a:pt x="70" y="35"/>
                  <a:pt x="70" y="35"/>
                  <a:pt x="70" y="35"/>
                </a:cubicBezTo>
                <a:cubicBezTo>
                  <a:pt x="70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3" y="35"/>
                  <a:pt x="73" y="35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35"/>
                  <a:pt x="73" y="36"/>
                  <a:pt x="73" y="36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4"/>
                </a:cubicBezTo>
                <a:cubicBezTo>
                  <a:pt x="76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8" y="33"/>
                  <a:pt x="78" y="33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8" y="33"/>
                  <a:pt x="78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8" y="32"/>
                  <a:pt x="78" y="32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79" y="31"/>
                  <a:pt x="79" y="31"/>
                  <a:pt x="79" y="30"/>
                </a:cubicBezTo>
                <a:cubicBezTo>
                  <a:pt x="79" y="30"/>
                  <a:pt x="79" y="30"/>
                  <a:pt x="79" y="30"/>
                </a:cubicBezTo>
                <a:close/>
                <a:moveTo>
                  <a:pt x="93" y="45"/>
                </a:moveTo>
                <a:cubicBezTo>
                  <a:pt x="99" y="39"/>
                  <a:pt x="99" y="39"/>
                  <a:pt x="99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0" y="38"/>
                  <a:pt x="100" y="35"/>
                  <a:pt x="99" y="34"/>
                </a:cubicBezTo>
                <a:cubicBezTo>
                  <a:pt x="71" y="6"/>
                  <a:pt x="71" y="6"/>
                  <a:pt x="71" y="6"/>
                </a:cubicBezTo>
                <a:cubicBezTo>
                  <a:pt x="69" y="4"/>
                  <a:pt x="67" y="4"/>
                  <a:pt x="65" y="6"/>
                </a:cubicBezTo>
                <a:cubicBezTo>
                  <a:pt x="64" y="6"/>
                  <a:pt x="64" y="6"/>
                  <a:pt x="64" y="6"/>
                </a:cubicBezTo>
                <a:cubicBezTo>
                  <a:pt x="26" y="45"/>
                  <a:pt x="26" y="45"/>
                  <a:pt x="26" y="45"/>
                </a:cubicBezTo>
                <a:cubicBezTo>
                  <a:pt x="23" y="48"/>
                  <a:pt x="23" y="48"/>
                  <a:pt x="23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30" y="45"/>
                  <a:pt x="30" y="45"/>
                  <a:pt x="30" y="45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4" y="12"/>
                  <a:pt x="64" y="12"/>
                </a:cubicBezTo>
                <a:cubicBezTo>
                  <a:pt x="64" y="12"/>
                  <a:pt x="64" y="13"/>
                  <a:pt x="64" y="13"/>
                </a:cubicBezTo>
                <a:cubicBezTo>
                  <a:pt x="66" y="14"/>
                  <a:pt x="69" y="14"/>
                  <a:pt x="71" y="12"/>
                </a:cubicBezTo>
                <a:cubicBezTo>
                  <a:pt x="71" y="12"/>
                  <a:pt x="71" y="12"/>
                  <a:pt x="71" y="12"/>
                </a:cubicBezTo>
                <a:cubicBezTo>
                  <a:pt x="71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3"/>
                  <a:pt x="93" y="33"/>
                  <a:pt x="93" y="33"/>
                </a:cubicBezTo>
                <a:cubicBezTo>
                  <a:pt x="92" y="33"/>
                  <a:pt x="92" y="33"/>
                  <a:pt x="92" y="34"/>
                </a:cubicBezTo>
                <a:cubicBezTo>
                  <a:pt x="90" y="35"/>
                  <a:pt x="90" y="38"/>
                  <a:pt x="91" y="40"/>
                </a:cubicBezTo>
                <a:cubicBezTo>
                  <a:pt x="92" y="40"/>
                  <a:pt x="92" y="40"/>
                  <a:pt x="92" y="41"/>
                </a:cubicBezTo>
                <a:cubicBezTo>
                  <a:pt x="92" y="41"/>
                  <a:pt x="93" y="41"/>
                  <a:pt x="93" y="41"/>
                </a:cubicBezTo>
                <a:cubicBezTo>
                  <a:pt x="93" y="41"/>
                  <a:pt x="93" y="41"/>
                  <a:pt x="92" y="41"/>
                </a:cubicBezTo>
                <a:cubicBezTo>
                  <a:pt x="89" y="45"/>
                  <a:pt x="89" y="45"/>
                  <a:pt x="89" y="45"/>
                </a:cubicBezTo>
                <a:cubicBezTo>
                  <a:pt x="86" y="48"/>
                  <a:pt x="86" y="48"/>
                  <a:pt x="86" y="48"/>
                </a:cubicBezTo>
                <a:cubicBezTo>
                  <a:pt x="90" y="48"/>
                  <a:pt x="90" y="48"/>
                  <a:pt x="90" y="48"/>
                </a:cubicBezTo>
                <a:lnTo>
                  <a:pt x="93" y="45"/>
                </a:lnTo>
                <a:close/>
                <a:moveTo>
                  <a:pt x="111" y="105"/>
                </a:moveTo>
                <a:cubicBezTo>
                  <a:pt x="111" y="84"/>
                  <a:pt x="111" y="84"/>
                  <a:pt x="111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77" y="84"/>
                  <a:pt x="72" y="88"/>
                  <a:pt x="72" y="94"/>
                </a:cubicBezTo>
                <a:cubicBezTo>
                  <a:pt x="72" y="100"/>
                  <a:pt x="77" y="105"/>
                  <a:pt x="83" y="105"/>
                </a:cubicBezTo>
                <a:lnTo>
                  <a:pt x="111" y="105"/>
                </a:lnTo>
                <a:close/>
                <a:moveTo>
                  <a:pt x="92" y="128"/>
                </a:moveTo>
                <a:cubicBezTo>
                  <a:pt x="92" y="130"/>
                  <a:pt x="92" y="130"/>
                  <a:pt x="92" y="130"/>
                </a:cubicBezTo>
                <a:cubicBezTo>
                  <a:pt x="97" y="130"/>
                  <a:pt x="97" y="130"/>
                  <a:pt x="97" y="130"/>
                </a:cubicBezTo>
                <a:cubicBezTo>
                  <a:pt x="98" y="130"/>
                  <a:pt x="99" y="130"/>
                  <a:pt x="99" y="129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98" y="128"/>
                  <a:pt x="97" y="128"/>
                  <a:pt x="97" y="128"/>
                </a:cubicBezTo>
                <a:lnTo>
                  <a:pt x="92" y="128"/>
                </a:lnTo>
                <a:close/>
                <a:moveTo>
                  <a:pt x="78" y="130"/>
                </a:moveTo>
                <a:cubicBezTo>
                  <a:pt x="78" y="128"/>
                  <a:pt x="78" y="128"/>
                  <a:pt x="78" y="128"/>
                </a:cubicBezTo>
                <a:cubicBezTo>
                  <a:pt x="71" y="128"/>
                  <a:pt x="71" y="128"/>
                  <a:pt x="71" y="128"/>
                </a:cubicBezTo>
                <a:cubicBezTo>
                  <a:pt x="71" y="130"/>
                  <a:pt x="71" y="130"/>
                  <a:pt x="71" y="130"/>
                </a:cubicBezTo>
                <a:lnTo>
                  <a:pt x="78" y="130"/>
                </a:lnTo>
                <a:close/>
                <a:moveTo>
                  <a:pt x="82" y="130"/>
                </a:moveTo>
                <a:cubicBezTo>
                  <a:pt x="89" y="130"/>
                  <a:pt x="89" y="130"/>
                  <a:pt x="89" y="130"/>
                </a:cubicBezTo>
                <a:cubicBezTo>
                  <a:pt x="89" y="128"/>
                  <a:pt x="89" y="128"/>
                  <a:pt x="89" y="128"/>
                </a:cubicBezTo>
                <a:cubicBezTo>
                  <a:pt x="82" y="128"/>
                  <a:pt x="82" y="128"/>
                  <a:pt x="82" y="128"/>
                </a:cubicBezTo>
                <a:lnTo>
                  <a:pt x="82" y="130"/>
                </a:lnTo>
                <a:close/>
                <a:moveTo>
                  <a:pt x="11" y="79"/>
                </a:moveTo>
                <a:cubicBezTo>
                  <a:pt x="13" y="79"/>
                  <a:pt x="13" y="79"/>
                  <a:pt x="13" y="79"/>
                </a:cubicBezTo>
                <a:cubicBezTo>
                  <a:pt x="13" y="72"/>
                  <a:pt x="13" y="72"/>
                  <a:pt x="13" y="72"/>
                </a:cubicBezTo>
                <a:cubicBezTo>
                  <a:pt x="11" y="72"/>
                  <a:pt x="11" y="72"/>
                  <a:pt x="11" y="72"/>
                </a:cubicBezTo>
                <a:lnTo>
                  <a:pt x="11" y="79"/>
                </a:lnTo>
                <a:close/>
                <a:moveTo>
                  <a:pt x="101" y="124"/>
                </a:moveTo>
                <a:cubicBezTo>
                  <a:pt x="101" y="125"/>
                  <a:pt x="101" y="125"/>
                  <a:pt x="100" y="126"/>
                </a:cubicBezTo>
                <a:cubicBezTo>
                  <a:pt x="102" y="127"/>
                  <a:pt x="102" y="127"/>
                  <a:pt x="102" y="127"/>
                </a:cubicBezTo>
                <a:cubicBezTo>
                  <a:pt x="103" y="126"/>
                  <a:pt x="103" y="125"/>
                  <a:pt x="103" y="124"/>
                </a:cubicBezTo>
                <a:cubicBezTo>
                  <a:pt x="103" y="119"/>
                  <a:pt x="103" y="119"/>
                  <a:pt x="103" y="119"/>
                </a:cubicBezTo>
                <a:cubicBezTo>
                  <a:pt x="101" y="119"/>
                  <a:pt x="101" y="119"/>
                  <a:pt x="101" y="119"/>
                </a:cubicBezTo>
                <a:lnTo>
                  <a:pt x="101" y="124"/>
                </a:lnTo>
                <a:close/>
                <a:moveTo>
                  <a:pt x="64" y="59"/>
                </a:moveTo>
                <a:cubicBezTo>
                  <a:pt x="57" y="59"/>
                  <a:pt x="57" y="59"/>
                  <a:pt x="57" y="59"/>
                </a:cubicBezTo>
                <a:cubicBezTo>
                  <a:pt x="57" y="61"/>
                  <a:pt x="57" y="61"/>
                  <a:pt x="57" y="61"/>
                </a:cubicBezTo>
                <a:cubicBezTo>
                  <a:pt x="64" y="61"/>
                  <a:pt x="64" y="61"/>
                  <a:pt x="64" y="61"/>
                </a:cubicBezTo>
                <a:lnTo>
                  <a:pt x="64" y="59"/>
                </a:lnTo>
                <a:close/>
                <a:moveTo>
                  <a:pt x="85" y="59"/>
                </a:moveTo>
                <a:cubicBezTo>
                  <a:pt x="78" y="59"/>
                  <a:pt x="78" y="59"/>
                  <a:pt x="78" y="59"/>
                </a:cubicBezTo>
                <a:cubicBezTo>
                  <a:pt x="78" y="61"/>
                  <a:pt x="78" y="61"/>
                  <a:pt x="78" y="61"/>
                </a:cubicBezTo>
                <a:cubicBezTo>
                  <a:pt x="85" y="61"/>
                  <a:pt x="85" y="61"/>
                  <a:pt x="85" y="61"/>
                </a:cubicBezTo>
                <a:lnTo>
                  <a:pt x="85" y="59"/>
                </a:lnTo>
                <a:close/>
                <a:moveTo>
                  <a:pt x="68" y="128"/>
                </a:moveTo>
                <a:cubicBezTo>
                  <a:pt x="61" y="128"/>
                  <a:pt x="61" y="128"/>
                  <a:pt x="61" y="128"/>
                </a:cubicBezTo>
                <a:cubicBezTo>
                  <a:pt x="61" y="130"/>
                  <a:pt x="61" y="130"/>
                  <a:pt x="61" y="130"/>
                </a:cubicBezTo>
                <a:cubicBezTo>
                  <a:pt x="68" y="130"/>
                  <a:pt x="68" y="130"/>
                  <a:pt x="68" y="130"/>
                </a:cubicBezTo>
                <a:lnTo>
                  <a:pt x="68" y="128"/>
                </a:lnTo>
                <a:close/>
                <a:moveTo>
                  <a:pt x="75" y="59"/>
                </a:moveTo>
                <a:cubicBezTo>
                  <a:pt x="67" y="59"/>
                  <a:pt x="67" y="59"/>
                  <a:pt x="67" y="59"/>
                </a:cubicBezTo>
                <a:cubicBezTo>
                  <a:pt x="67" y="61"/>
                  <a:pt x="67" y="61"/>
                  <a:pt x="67" y="61"/>
                </a:cubicBezTo>
                <a:cubicBezTo>
                  <a:pt x="75" y="61"/>
                  <a:pt x="75" y="61"/>
                  <a:pt x="75" y="61"/>
                </a:cubicBezTo>
                <a:lnTo>
                  <a:pt x="75" y="59"/>
                </a:lnTo>
                <a:close/>
                <a:moveTo>
                  <a:pt x="101" y="76"/>
                </a:moveTo>
                <a:cubicBezTo>
                  <a:pt x="103" y="76"/>
                  <a:pt x="103" y="76"/>
                  <a:pt x="103" y="76"/>
                </a:cubicBezTo>
                <a:cubicBezTo>
                  <a:pt x="103" y="69"/>
                  <a:pt x="103" y="69"/>
                  <a:pt x="103" y="69"/>
                </a:cubicBezTo>
                <a:cubicBezTo>
                  <a:pt x="101" y="69"/>
                  <a:pt x="101" y="69"/>
                  <a:pt x="101" y="69"/>
                </a:cubicBezTo>
                <a:lnTo>
                  <a:pt x="101" y="76"/>
                </a:lnTo>
                <a:close/>
                <a:moveTo>
                  <a:pt x="88" y="59"/>
                </a:moveTo>
                <a:cubicBezTo>
                  <a:pt x="88" y="61"/>
                  <a:pt x="88" y="61"/>
                  <a:pt x="88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59"/>
                  <a:pt x="95" y="59"/>
                  <a:pt x="95" y="59"/>
                </a:cubicBezTo>
                <a:lnTo>
                  <a:pt x="88" y="59"/>
                </a:lnTo>
                <a:close/>
                <a:moveTo>
                  <a:pt x="103" y="65"/>
                </a:moveTo>
                <a:cubicBezTo>
                  <a:pt x="103" y="62"/>
                  <a:pt x="101" y="60"/>
                  <a:pt x="98" y="5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1" y="63"/>
                  <a:pt x="101" y="65"/>
                </a:cubicBezTo>
                <a:cubicBezTo>
                  <a:pt x="101" y="65"/>
                  <a:pt x="101" y="65"/>
                  <a:pt x="101" y="65"/>
                </a:cubicBezTo>
                <a:cubicBezTo>
                  <a:pt x="103" y="65"/>
                  <a:pt x="103" y="65"/>
                  <a:pt x="103" y="65"/>
                </a:cubicBezTo>
                <a:close/>
                <a:moveTo>
                  <a:pt x="23" y="61"/>
                </a:moveTo>
                <a:cubicBezTo>
                  <a:pt x="23" y="59"/>
                  <a:pt x="23" y="59"/>
                  <a:pt x="23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7" y="59"/>
                  <a:pt x="16" y="59"/>
                  <a:pt x="15" y="59"/>
                </a:cubicBezTo>
                <a:cubicBezTo>
                  <a:pt x="16" y="61"/>
                  <a:pt x="16" y="61"/>
                  <a:pt x="16" y="61"/>
                </a:cubicBezTo>
                <a:cubicBezTo>
                  <a:pt x="17" y="61"/>
                  <a:pt x="17" y="61"/>
                  <a:pt x="18" y="61"/>
                </a:cubicBezTo>
                <a:lnTo>
                  <a:pt x="23" y="61"/>
                </a:lnTo>
                <a:close/>
                <a:moveTo>
                  <a:pt x="33" y="59"/>
                </a:moveTo>
                <a:cubicBezTo>
                  <a:pt x="26" y="59"/>
                  <a:pt x="26" y="59"/>
                  <a:pt x="26" y="59"/>
                </a:cubicBezTo>
                <a:cubicBezTo>
                  <a:pt x="26" y="61"/>
                  <a:pt x="26" y="61"/>
                  <a:pt x="26" y="61"/>
                </a:cubicBezTo>
                <a:cubicBezTo>
                  <a:pt x="33" y="61"/>
                  <a:pt x="33" y="61"/>
                  <a:pt x="33" y="61"/>
                </a:cubicBezTo>
                <a:lnTo>
                  <a:pt x="33" y="59"/>
                </a:lnTo>
                <a:close/>
                <a:moveTo>
                  <a:pt x="27" y="128"/>
                </a:moveTo>
                <a:cubicBezTo>
                  <a:pt x="20" y="128"/>
                  <a:pt x="20" y="128"/>
                  <a:pt x="20" y="128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7" y="130"/>
                  <a:pt x="27" y="130"/>
                  <a:pt x="27" y="130"/>
                </a:cubicBezTo>
                <a:lnTo>
                  <a:pt x="27" y="128"/>
                </a:lnTo>
                <a:close/>
                <a:moveTo>
                  <a:pt x="37" y="128"/>
                </a:moveTo>
                <a:cubicBezTo>
                  <a:pt x="30" y="128"/>
                  <a:pt x="30" y="128"/>
                  <a:pt x="30" y="128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7" y="130"/>
                  <a:pt x="37" y="130"/>
                  <a:pt x="37" y="130"/>
                </a:cubicBezTo>
                <a:lnTo>
                  <a:pt x="37" y="128"/>
                </a:lnTo>
                <a:close/>
                <a:moveTo>
                  <a:pt x="44" y="59"/>
                </a:moveTo>
                <a:cubicBezTo>
                  <a:pt x="36" y="59"/>
                  <a:pt x="36" y="59"/>
                  <a:pt x="36" y="59"/>
                </a:cubicBezTo>
                <a:cubicBezTo>
                  <a:pt x="36" y="61"/>
                  <a:pt x="36" y="61"/>
                  <a:pt x="36" y="61"/>
                </a:cubicBezTo>
                <a:cubicBezTo>
                  <a:pt x="44" y="61"/>
                  <a:pt x="44" y="61"/>
                  <a:pt x="44" y="61"/>
                </a:cubicBezTo>
                <a:lnTo>
                  <a:pt x="44" y="59"/>
                </a:lnTo>
                <a:close/>
                <a:moveTo>
                  <a:pt x="54" y="59"/>
                </a:moveTo>
                <a:cubicBezTo>
                  <a:pt x="47" y="59"/>
                  <a:pt x="47" y="59"/>
                  <a:pt x="47" y="59"/>
                </a:cubicBezTo>
                <a:cubicBezTo>
                  <a:pt x="47" y="61"/>
                  <a:pt x="47" y="61"/>
                  <a:pt x="47" y="61"/>
                </a:cubicBezTo>
                <a:cubicBezTo>
                  <a:pt x="54" y="61"/>
                  <a:pt x="54" y="61"/>
                  <a:pt x="54" y="61"/>
                </a:cubicBezTo>
                <a:lnTo>
                  <a:pt x="54" y="59"/>
                </a:lnTo>
                <a:close/>
                <a:moveTo>
                  <a:pt x="47" y="128"/>
                </a:moveTo>
                <a:cubicBezTo>
                  <a:pt x="40" y="128"/>
                  <a:pt x="40" y="128"/>
                  <a:pt x="40" y="128"/>
                </a:cubicBezTo>
                <a:cubicBezTo>
                  <a:pt x="40" y="130"/>
                  <a:pt x="40" y="130"/>
                  <a:pt x="40" y="130"/>
                </a:cubicBezTo>
                <a:cubicBezTo>
                  <a:pt x="47" y="130"/>
                  <a:pt x="47" y="130"/>
                  <a:pt x="47" y="130"/>
                </a:cubicBezTo>
                <a:lnTo>
                  <a:pt x="47" y="128"/>
                </a:lnTo>
                <a:close/>
                <a:moveTo>
                  <a:pt x="58" y="128"/>
                </a:moveTo>
                <a:cubicBezTo>
                  <a:pt x="51" y="128"/>
                  <a:pt x="51" y="128"/>
                  <a:pt x="51" y="128"/>
                </a:cubicBezTo>
                <a:cubicBezTo>
                  <a:pt x="51" y="130"/>
                  <a:pt x="51" y="130"/>
                  <a:pt x="51" y="130"/>
                </a:cubicBezTo>
                <a:cubicBezTo>
                  <a:pt x="58" y="130"/>
                  <a:pt x="58" y="130"/>
                  <a:pt x="58" y="130"/>
                </a:cubicBezTo>
                <a:lnTo>
                  <a:pt x="58" y="128"/>
                </a:lnTo>
                <a:close/>
                <a:moveTo>
                  <a:pt x="84" y="88"/>
                </a:moveTo>
                <a:cubicBezTo>
                  <a:pt x="81" y="88"/>
                  <a:pt x="78" y="91"/>
                  <a:pt x="78" y="94"/>
                </a:cubicBezTo>
                <a:cubicBezTo>
                  <a:pt x="78" y="98"/>
                  <a:pt x="81" y="100"/>
                  <a:pt x="84" y="100"/>
                </a:cubicBezTo>
                <a:cubicBezTo>
                  <a:pt x="88" y="100"/>
                  <a:pt x="91" y="98"/>
                  <a:pt x="91" y="94"/>
                </a:cubicBezTo>
                <a:cubicBezTo>
                  <a:pt x="91" y="91"/>
                  <a:pt x="88" y="88"/>
                  <a:pt x="84" y="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1" name="Freeform 30">
            <a:extLst>
              <a:ext uri="{FF2B5EF4-FFF2-40B4-BE49-F238E27FC236}">
                <a16:creationId xmlns:a16="http://schemas.microsoft.com/office/drawing/2014/main" id="{2AE85B7A-7321-3849-B88D-AF0956C2F643}"/>
              </a:ext>
            </a:extLst>
          </p:cNvPr>
          <p:cNvSpPr>
            <a:spLocks noEditPoints="1"/>
          </p:cNvSpPr>
          <p:nvPr/>
        </p:nvSpPr>
        <p:spPr bwMode="auto">
          <a:xfrm>
            <a:off x="10601141" y="2370174"/>
            <a:ext cx="324456" cy="236234"/>
          </a:xfrm>
          <a:custGeom>
            <a:avLst/>
            <a:gdLst>
              <a:gd name="T0" fmla="*/ 9 w 140"/>
              <a:gd name="T1" fmla="*/ 0 h 102"/>
              <a:gd name="T2" fmla="*/ 0 w 140"/>
              <a:gd name="T3" fmla="*/ 93 h 102"/>
              <a:gd name="T4" fmla="*/ 131 w 140"/>
              <a:gd name="T5" fmla="*/ 102 h 102"/>
              <a:gd name="T6" fmla="*/ 140 w 140"/>
              <a:gd name="T7" fmla="*/ 9 h 102"/>
              <a:gd name="T8" fmla="*/ 136 w 140"/>
              <a:gd name="T9" fmla="*/ 93 h 102"/>
              <a:gd name="T10" fmla="*/ 9 w 140"/>
              <a:gd name="T11" fmla="*/ 98 h 102"/>
              <a:gd name="T12" fmla="*/ 4 w 140"/>
              <a:gd name="T13" fmla="*/ 9 h 102"/>
              <a:gd name="T14" fmla="*/ 131 w 140"/>
              <a:gd name="T15" fmla="*/ 4 h 102"/>
              <a:gd name="T16" fmla="*/ 136 w 140"/>
              <a:gd name="T17" fmla="*/ 93 h 102"/>
              <a:gd name="T18" fmla="*/ 129 w 140"/>
              <a:gd name="T19" fmla="*/ 11 h 102"/>
              <a:gd name="T20" fmla="*/ 11 w 140"/>
              <a:gd name="T21" fmla="*/ 32 h 102"/>
              <a:gd name="T22" fmla="*/ 11 w 140"/>
              <a:gd name="T23" fmla="*/ 70 h 102"/>
              <a:gd name="T24" fmla="*/ 129 w 140"/>
              <a:gd name="T25" fmla="*/ 91 h 102"/>
              <a:gd name="T26" fmla="*/ 11 w 140"/>
              <a:gd name="T27" fmla="*/ 70 h 102"/>
              <a:gd name="T28" fmla="*/ 51 w 140"/>
              <a:gd name="T29" fmla="*/ 65 h 102"/>
              <a:gd name="T30" fmla="*/ 62 w 140"/>
              <a:gd name="T31" fmla="*/ 37 h 102"/>
              <a:gd name="T32" fmla="*/ 49 w 140"/>
              <a:gd name="T33" fmla="*/ 37 h 102"/>
              <a:gd name="T34" fmla="*/ 39 w 140"/>
              <a:gd name="T35" fmla="*/ 65 h 102"/>
              <a:gd name="T36" fmla="*/ 28 w 140"/>
              <a:gd name="T37" fmla="*/ 37 h 102"/>
              <a:gd name="T38" fmla="*/ 38 w 140"/>
              <a:gd name="T39" fmla="*/ 58 h 102"/>
              <a:gd name="T40" fmla="*/ 95 w 140"/>
              <a:gd name="T41" fmla="*/ 59 h 102"/>
              <a:gd name="T42" fmla="*/ 106 w 140"/>
              <a:gd name="T43" fmla="*/ 65 h 102"/>
              <a:gd name="T44" fmla="*/ 107 w 140"/>
              <a:gd name="T45" fmla="*/ 37 h 102"/>
              <a:gd name="T46" fmla="*/ 86 w 140"/>
              <a:gd name="T47" fmla="*/ 65 h 102"/>
              <a:gd name="T48" fmla="*/ 95 w 140"/>
              <a:gd name="T49" fmla="*/ 59 h 102"/>
              <a:gd name="T50" fmla="*/ 105 w 140"/>
              <a:gd name="T51" fmla="*/ 54 h 102"/>
              <a:gd name="T52" fmla="*/ 103 w 140"/>
              <a:gd name="T53" fmla="*/ 43 h 102"/>
              <a:gd name="T54" fmla="*/ 79 w 140"/>
              <a:gd name="T55" fmla="*/ 57 h 102"/>
              <a:gd name="T56" fmla="*/ 74 w 140"/>
              <a:gd name="T57" fmla="*/ 53 h 102"/>
              <a:gd name="T58" fmla="*/ 67 w 140"/>
              <a:gd name="T59" fmla="*/ 48 h 102"/>
              <a:gd name="T60" fmla="*/ 69 w 140"/>
              <a:gd name="T61" fmla="*/ 39 h 102"/>
              <a:gd name="T62" fmla="*/ 83 w 140"/>
              <a:gd name="T63" fmla="*/ 39 h 102"/>
              <a:gd name="T64" fmla="*/ 81 w 140"/>
              <a:gd name="T65" fmla="*/ 45 h 102"/>
              <a:gd name="T66" fmla="*/ 76 w 140"/>
              <a:gd name="T67" fmla="*/ 41 h 102"/>
              <a:gd name="T68" fmla="*/ 72 w 140"/>
              <a:gd name="T69" fmla="*/ 44 h 102"/>
              <a:gd name="T70" fmla="*/ 77 w 140"/>
              <a:gd name="T71" fmla="*/ 48 h 102"/>
              <a:gd name="T72" fmla="*/ 84 w 140"/>
              <a:gd name="T73" fmla="*/ 56 h 102"/>
              <a:gd name="T74" fmla="*/ 74 w 140"/>
              <a:gd name="T75" fmla="*/ 65 h 102"/>
              <a:gd name="T76" fmla="*/ 64 w 140"/>
              <a:gd name="T77" fmla="*/ 61 h 102"/>
              <a:gd name="T78" fmla="*/ 68 w 140"/>
              <a:gd name="T79" fmla="*/ 56 h 102"/>
              <a:gd name="T80" fmla="*/ 74 w 140"/>
              <a:gd name="T81" fmla="*/ 60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40" h="102">
                <a:moveTo>
                  <a:pt x="131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98"/>
                  <a:pt x="4" y="102"/>
                  <a:pt x="9" y="102"/>
                </a:cubicBezTo>
                <a:cubicBezTo>
                  <a:pt x="131" y="102"/>
                  <a:pt x="131" y="102"/>
                  <a:pt x="131" y="102"/>
                </a:cubicBezTo>
                <a:cubicBezTo>
                  <a:pt x="136" y="102"/>
                  <a:pt x="140" y="98"/>
                  <a:pt x="140" y="93"/>
                </a:cubicBezTo>
                <a:cubicBezTo>
                  <a:pt x="140" y="9"/>
                  <a:pt x="140" y="9"/>
                  <a:pt x="140" y="9"/>
                </a:cubicBezTo>
                <a:cubicBezTo>
                  <a:pt x="140" y="4"/>
                  <a:pt x="136" y="0"/>
                  <a:pt x="131" y="0"/>
                </a:cubicBezTo>
                <a:close/>
                <a:moveTo>
                  <a:pt x="136" y="93"/>
                </a:moveTo>
                <a:cubicBezTo>
                  <a:pt x="136" y="96"/>
                  <a:pt x="134" y="98"/>
                  <a:pt x="131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6" y="98"/>
                  <a:pt x="4" y="96"/>
                  <a:pt x="4" y="93"/>
                </a:cubicBezTo>
                <a:cubicBezTo>
                  <a:pt x="4" y="9"/>
                  <a:pt x="4" y="9"/>
                  <a:pt x="4" y="9"/>
                </a:cubicBezTo>
                <a:cubicBezTo>
                  <a:pt x="4" y="6"/>
                  <a:pt x="6" y="4"/>
                  <a:pt x="9" y="4"/>
                </a:cubicBezTo>
                <a:cubicBezTo>
                  <a:pt x="131" y="4"/>
                  <a:pt x="131" y="4"/>
                  <a:pt x="131" y="4"/>
                </a:cubicBezTo>
                <a:cubicBezTo>
                  <a:pt x="134" y="4"/>
                  <a:pt x="136" y="6"/>
                  <a:pt x="136" y="9"/>
                </a:cubicBezTo>
                <a:lnTo>
                  <a:pt x="136" y="93"/>
                </a:lnTo>
                <a:close/>
                <a:moveTo>
                  <a:pt x="11" y="11"/>
                </a:moveTo>
                <a:cubicBezTo>
                  <a:pt x="129" y="11"/>
                  <a:pt x="129" y="11"/>
                  <a:pt x="129" y="11"/>
                </a:cubicBezTo>
                <a:cubicBezTo>
                  <a:pt x="129" y="32"/>
                  <a:pt x="129" y="32"/>
                  <a:pt x="129" y="32"/>
                </a:cubicBezTo>
                <a:cubicBezTo>
                  <a:pt x="11" y="32"/>
                  <a:pt x="11" y="32"/>
                  <a:pt x="11" y="32"/>
                </a:cubicBezTo>
                <a:lnTo>
                  <a:pt x="11" y="11"/>
                </a:lnTo>
                <a:close/>
                <a:moveTo>
                  <a:pt x="11" y="70"/>
                </a:moveTo>
                <a:cubicBezTo>
                  <a:pt x="129" y="70"/>
                  <a:pt x="129" y="70"/>
                  <a:pt x="129" y="70"/>
                </a:cubicBezTo>
                <a:cubicBezTo>
                  <a:pt x="129" y="91"/>
                  <a:pt x="129" y="91"/>
                  <a:pt x="129" y="91"/>
                </a:cubicBezTo>
                <a:cubicBezTo>
                  <a:pt x="11" y="91"/>
                  <a:pt x="11" y="91"/>
                  <a:pt x="11" y="91"/>
                </a:cubicBezTo>
                <a:lnTo>
                  <a:pt x="11" y="70"/>
                </a:lnTo>
                <a:close/>
                <a:moveTo>
                  <a:pt x="57" y="65"/>
                </a:moveTo>
                <a:cubicBezTo>
                  <a:pt x="51" y="65"/>
                  <a:pt x="51" y="65"/>
                  <a:pt x="51" y="65"/>
                </a:cubicBezTo>
                <a:cubicBezTo>
                  <a:pt x="57" y="37"/>
                  <a:pt x="57" y="37"/>
                  <a:pt x="57" y="37"/>
                </a:cubicBezTo>
                <a:cubicBezTo>
                  <a:pt x="62" y="37"/>
                  <a:pt x="62" y="37"/>
                  <a:pt x="62" y="37"/>
                </a:cubicBezTo>
                <a:lnTo>
                  <a:pt x="57" y="65"/>
                </a:lnTo>
                <a:close/>
                <a:moveTo>
                  <a:pt x="49" y="37"/>
                </a:moveTo>
                <a:cubicBezTo>
                  <a:pt x="55" y="37"/>
                  <a:pt x="55" y="37"/>
                  <a:pt x="55" y="37"/>
                </a:cubicBezTo>
                <a:cubicBezTo>
                  <a:pt x="39" y="65"/>
                  <a:pt x="39" y="65"/>
                  <a:pt x="39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28" y="37"/>
                  <a:pt x="28" y="37"/>
                  <a:pt x="28" y="37"/>
                </a:cubicBezTo>
                <a:cubicBezTo>
                  <a:pt x="34" y="37"/>
                  <a:pt x="34" y="37"/>
                  <a:pt x="34" y="37"/>
                </a:cubicBezTo>
                <a:cubicBezTo>
                  <a:pt x="38" y="58"/>
                  <a:pt x="38" y="58"/>
                  <a:pt x="38" y="58"/>
                </a:cubicBezTo>
                <a:lnTo>
                  <a:pt x="49" y="37"/>
                </a:lnTo>
                <a:close/>
                <a:moveTo>
                  <a:pt x="95" y="59"/>
                </a:moveTo>
                <a:cubicBezTo>
                  <a:pt x="106" y="59"/>
                  <a:pt x="106" y="59"/>
                  <a:pt x="106" y="59"/>
                </a:cubicBezTo>
                <a:cubicBezTo>
                  <a:pt x="106" y="65"/>
                  <a:pt x="106" y="65"/>
                  <a:pt x="106" y="65"/>
                </a:cubicBezTo>
                <a:cubicBezTo>
                  <a:pt x="112" y="65"/>
                  <a:pt x="112" y="65"/>
                  <a:pt x="112" y="65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1" y="37"/>
                  <a:pt x="101" y="37"/>
                  <a:pt x="101" y="37"/>
                </a:cubicBezTo>
                <a:cubicBezTo>
                  <a:pt x="86" y="65"/>
                  <a:pt x="86" y="65"/>
                  <a:pt x="86" y="65"/>
                </a:cubicBezTo>
                <a:cubicBezTo>
                  <a:pt x="91" y="65"/>
                  <a:pt x="91" y="65"/>
                  <a:pt x="91" y="65"/>
                </a:cubicBezTo>
                <a:lnTo>
                  <a:pt x="95" y="59"/>
                </a:lnTo>
                <a:close/>
                <a:moveTo>
                  <a:pt x="103" y="43"/>
                </a:moveTo>
                <a:cubicBezTo>
                  <a:pt x="105" y="54"/>
                  <a:pt x="105" y="54"/>
                  <a:pt x="105" y="54"/>
                </a:cubicBezTo>
                <a:cubicBezTo>
                  <a:pt x="97" y="54"/>
                  <a:pt x="97" y="54"/>
                  <a:pt x="97" y="54"/>
                </a:cubicBezTo>
                <a:lnTo>
                  <a:pt x="103" y="43"/>
                </a:lnTo>
                <a:close/>
                <a:moveTo>
                  <a:pt x="78" y="59"/>
                </a:moveTo>
                <a:cubicBezTo>
                  <a:pt x="78" y="59"/>
                  <a:pt x="79" y="58"/>
                  <a:pt x="79" y="57"/>
                </a:cubicBezTo>
                <a:cubicBezTo>
                  <a:pt x="79" y="56"/>
                  <a:pt x="79" y="56"/>
                  <a:pt x="78" y="55"/>
                </a:cubicBezTo>
                <a:cubicBezTo>
                  <a:pt x="77" y="55"/>
                  <a:pt x="76" y="54"/>
                  <a:pt x="74" y="53"/>
                </a:cubicBezTo>
                <a:cubicBezTo>
                  <a:pt x="72" y="52"/>
                  <a:pt x="70" y="51"/>
                  <a:pt x="69" y="51"/>
                </a:cubicBezTo>
                <a:cubicBezTo>
                  <a:pt x="68" y="50"/>
                  <a:pt x="68" y="49"/>
                  <a:pt x="67" y="48"/>
                </a:cubicBezTo>
                <a:cubicBezTo>
                  <a:pt x="66" y="47"/>
                  <a:pt x="66" y="46"/>
                  <a:pt x="66" y="45"/>
                </a:cubicBezTo>
                <a:cubicBezTo>
                  <a:pt x="66" y="43"/>
                  <a:pt x="67" y="41"/>
                  <a:pt x="69" y="39"/>
                </a:cubicBezTo>
                <a:cubicBezTo>
                  <a:pt x="70" y="38"/>
                  <a:pt x="73" y="37"/>
                  <a:pt x="76" y="37"/>
                </a:cubicBezTo>
                <a:cubicBezTo>
                  <a:pt x="79" y="37"/>
                  <a:pt x="82" y="38"/>
                  <a:pt x="83" y="39"/>
                </a:cubicBezTo>
                <a:cubicBezTo>
                  <a:pt x="85" y="41"/>
                  <a:pt x="86" y="43"/>
                  <a:pt x="86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81" y="44"/>
                  <a:pt x="80" y="43"/>
                  <a:pt x="79" y="42"/>
                </a:cubicBezTo>
                <a:cubicBezTo>
                  <a:pt x="79" y="42"/>
                  <a:pt x="77" y="41"/>
                  <a:pt x="76" y="41"/>
                </a:cubicBezTo>
                <a:cubicBezTo>
                  <a:pt x="74" y="41"/>
                  <a:pt x="73" y="42"/>
                  <a:pt x="73" y="42"/>
                </a:cubicBezTo>
                <a:cubicBezTo>
                  <a:pt x="72" y="43"/>
                  <a:pt x="72" y="43"/>
                  <a:pt x="72" y="44"/>
                </a:cubicBezTo>
                <a:cubicBezTo>
                  <a:pt x="72" y="45"/>
                  <a:pt x="72" y="46"/>
                  <a:pt x="72" y="46"/>
                </a:cubicBezTo>
                <a:cubicBezTo>
                  <a:pt x="73" y="47"/>
                  <a:pt x="74" y="47"/>
                  <a:pt x="77" y="48"/>
                </a:cubicBezTo>
                <a:cubicBezTo>
                  <a:pt x="80" y="50"/>
                  <a:pt x="82" y="51"/>
                  <a:pt x="83" y="52"/>
                </a:cubicBezTo>
                <a:cubicBezTo>
                  <a:pt x="84" y="53"/>
                  <a:pt x="84" y="54"/>
                  <a:pt x="84" y="56"/>
                </a:cubicBezTo>
                <a:cubicBezTo>
                  <a:pt x="84" y="59"/>
                  <a:pt x="84" y="61"/>
                  <a:pt x="82" y="63"/>
                </a:cubicBezTo>
                <a:cubicBezTo>
                  <a:pt x="80" y="64"/>
                  <a:pt x="77" y="65"/>
                  <a:pt x="74" y="65"/>
                </a:cubicBezTo>
                <a:cubicBezTo>
                  <a:pt x="71" y="65"/>
                  <a:pt x="69" y="65"/>
                  <a:pt x="67" y="64"/>
                </a:cubicBezTo>
                <a:cubicBezTo>
                  <a:pt x="66" y="63"/>
                  <a:pt x="64" y="62"/>
                  <a:pt x="64" y="61"/>
                </a:cubicBezTo>
                <a:cubicBezTo>
                  <a:pt x="63" y="59"/>
                  <a:pt x="63" y="58"/>
                  <a:pt x="63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7"/>
                  <a:pt x="69" y="58"/>
                  <a:pt x="69" y="59"/>
                </a:cubicBezTo>
                <a:cubicBezTo>
                  <a:pt x="70" y="60"/>
                  <a:pt x="71" y="60"/>
                  <a:pt x="74" y="60"/>
                </a:cubicBezTo>
                <a:cubicBezTo>
                  <a:pt x="75" y="60"/>
                  <a:pt x="77" y="60"/>
                  <a:pt x="78" y="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7249123-3DB8-FA4A-9A0E-391329E8BA7B}"/>
              </a:ext>
            </a:extLst>
          </p:cNvPr>
          <p:cNvSpPr txBox="1"/>
          <p:nvPr/>
        </p:nvSpPr>
        <p:spPr>
          <a:xfrm>
            <a:off x="7730058" y="3494063"/>
            <a:ext cx="2664296" cy="35625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lnSpc>
                <a:spcPct val="13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409407"/>
              </p:ext>
            </p:extLst>
          </p:nvPr>
        </p:nvGraphicFramePr>
        <p:xfrm>
          <a:off x="1260591" y="1252538"/>
          <a:ext cx="9665005" cy="5289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7133">
                  <a:extLst>
                    <a:ext uri="{9D8B030D-6E8A-4147-A177-3AD203B41FA5}">
                      <a16:colId xmlns:a16="http://schemas.microsoft.com/office/drawing/2014/main" val="3457165354"/>
                    </a:ext>
                  </a:extLst>
                </a:gridCol>
                <a:gridCol w="2430796">
                  <a:extLst>
                    <a:ext uri="{9D8B030D-6E8A-4147-A177-3AD203B41FA5}">
                      <a16:colId xmlns:a16="http://schemas.microsoft.com/office/drawing/2014/main" val="1648790953"/>
                    </a:ext>
                  </a:extLst>
                </a:gridCol>
                <a:gridCol w="2309742">
                  <a:extLst>
                    <a:ext uri="{9D8B030D-6E8A-4147-A177-3AD203B41FA5}">
                      <a16:colId xmlns:a16="http://schemas.microsoft.com/office/drawing/2014/main" val="113011013"/>
                    </a:ext>
                  </a:extLst>
                </a:gridCol>
                <a:gridCol w="2577334">
                  <a:extLst>
                    <a:ext uri="{9D8B030D-6E8A-4147-A177-3AD203B41FA5}">
                      <a16:colId xmlns:a16="http://schemas.microsoft.com/office/drawing/2014/main" val="3232988692"/>
                    </a:ext>
                  </a:extLst>
                </a:gridCol>
              </a:tblGrid>
              <a:tr h="529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Учебная группа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Дисциплина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ФИО преподавателя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Неуд, %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1867"/>
                  </a:ext>
                </a:extLst>
              </a:tr>
              <a:tr h="503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НТИ-С-ГД(ОПИ)-23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 Физика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Кузнецова Наталья Валерьевна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317538"/>
                  </a:ext>
                </a:extLst>
              </a:tr>
              <a:tr h="5115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НТИ-С-ГД(ОПИ)-23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Начертательная геометрия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err="1">
                          <a:effectLst/>
                        </a:rPr>
                        <a:t>Дарамаева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Анисия</a:t>
                      </a:r>
                      <a:r>
                        <a:rPr lang="ru-RU" sz="1000" u="none" strike="noStrike" dirty="0">
                          <a:effectLst/>
                        </a:rPr>
                        <a:t> Анатольевна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100%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025412"/>
                  </a:ext>
                </a:extLst>
              </a:tr>
              <a:tr h="503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НТИ-Б-ЭП-23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Физика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Кузнецова Наталья Валерьевна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65723"/>
                  </a:ext>
                </a:extLst>
              </a:tr>
              <a:tr h="503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НТИ-Б-ЭП-23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Программное обеспечение задач электротехники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 err="1">
                          <a:effectLst/>
                        </a:rPr>
                        <a:t>Дахов</a:t>
                      </a:r>
                      <a:r>
                        <a:rPr lang="ru-RU" sz="1000" u="none" strike="noStrike" dirty="0">
                          <a:effectLst/>
                        </a:rPr>
                        <a:t> Павел Николаевич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87%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090377"/>
                  </a:ext>
                </a:extLst>
              </a:tr>
              <a:tr h="3614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НТИ-Б-ПО-23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Иностранный язык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Зотова Наталья Владимировн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77%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650183"/>
                  </a:ext>
                </a:extLst>
              </a:tr>
              <a:tr h="335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НТИ-Б-ОФ-21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Основной язык (теоретический курс)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Яковлева Любовь Анатольевна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100%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32057"/>
                  </a:ext>
                </a:extLst>
              </a:tr>
              <a:tr h="335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НТИ-Б-ЗФ-22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Основы проектной деятельности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Яковлева Любовь Анатольевна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67%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02789"/>
                  </a:ext>
                </a:extLst>
              </a:tr>
              <a:tr h="503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НТИ-Б-ПГС-22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Технологические процессы в строительстве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Косарев Леонид Владимирович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60%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077246"/>
                  </a:ext>
                </a:extLst>
              </a:tr>
              <a:tr h="3623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НТИ-С-ГД(МД)-22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Материаловедение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err="1">
                          <a:effectLst/>
                        </a:rPr>
                        <a:t>Редлих</a:t>
                      </a:r>
                      <a:r>
                        <a:rPr lang="ru-RU" sz="1000" u="none" strike="noStrike" dirty="0">
                          <a:effectLst/>
                        </a:rPr>
                        <a:t> Элла Федоровна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71%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257705"/>
                  </a:ext>
                </a:extLst>
              </a:tr>
              <a:tr h="50353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НТИ-Б-ПИ-22 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Проектирование информационных систем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err="1">
                          <a:effectLst/>
                        </a:rPr>
                        <a:t>Палкин</a:t>
                      </a:r>
                      <a:r>
                        <a:rPr lang="ru-RU" sz="1000" u="none" strike="noStrike" dirty="0">
                          <a:effectLst/>
                        </a:rPr>
                        <a:t> Георгий Александрович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57%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009871"/>
                  </a:ext>
                </a:extLst>
              </a:tr>
              <a:tr h="335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НТИ-Б-ОФ-23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E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История русской литературы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err="1">
                          <a:effectLst/>
                        </a:rPr>
                        <a:t>Чаунина</a:t>
                      </a:r>
                      <a:r>
                        <a:rPr lang="ru-RU" sz="1000" u="none" strike="noStrike" dirty="0">
                          <a:effectLst/>
                        </a:rPr>
                        <a:t> Наталья Владимировна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45%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93" marR="7693" marT="76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537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85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40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 p14:presetBounceEnd="4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grpId="0" nodeType="withEffect" p14:presetBounceEnd="4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2" fill="hold" grpId="0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9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0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42" grpId="0" animBg="1"/>
          <p:bldP spid="44" grpId="0" animBg="1"/>
          <p:bldP spid="45" grpId="0" animBg="1"/>
          <p:bldP spid="50" grpId="0" animBg="1"/>
          <p:bldP spid="51" grpId="0" animBg="1"/>
          <p:bldP spid="5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2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42" grpId="0" animBg="1"/>
          <p:bldP spid="44" grpId="0" animBg="1"/>
          <p:bldP spid="45" grpId="0" animBg="1"/>
          <p:bldP spid="50" grpId="0" animBg="1"/>
          <p:bldP spid="51" grpId="0" animBg="1"/>
          <p:bldP spid="56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F102-B500-044D-B150-F1882D7D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291" y="484750"/>
            <a:ext cx="9108311" cy="676597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Зимняя экз. сессия 2024/2025</a:t>
            </a:r>
          </a:p>
        </p:txBody>
      </p:sp>
      <p:grpSp>
        <p:nvGrpSpPr>
          <p:cNvPr id="28" name="Group 30">
            <a:extLst>
              <a:ext uri="{FF2B5EF4-FFF2-40B4-BE49-F238E27FC236}">
                <a16:creationId xmlns:a16="http://schemas.microsoft.com/office/drawing/2014/main" id="{466CEC11-56CE-2A41-9A7A-E51575734232}"/>
              </a:ext>
            </a:extLst>
          </p:cNvPr>
          <p:cNvGrpSpPr/>
          <p:nvPr/>
        </p:nvGrpSpPr>
        <p:grpSpPr>
          <a:xfrm>
            <a:off x="11095807" y="799732"/>
            <a:ext cx="1049867" cy="1049867"/>
            <a:chOff x="5759450" y="1689100"/>
            <a:chExt cx="787400" cy="787400"/>
          </a:xfrm>
        </p:grpSpPr>
        <p:grpSp>
          <p:nvGrpSpPr>
            <p:cNvPr id="29" name="Group 31">
              <a:extLst>
                <a:ext uri="{FF2B5EF4-FFF2-40B4-BE49-F238E27FC236}">
                  <a16:creationId xmlns:a16="http://schemas.microsoft.com/office/drawing/2014/main" id="{118E5217-E072-2C4C-AD2C-3D4AB135F5CA}"/>
                </a:ext>
              </a:extLst>
            </p:cNvPr>
            <p:cNvGrpSpPr/>
            <p:nvPr/>
          </p:nvGrpSpPr>
          <p:grpSpPr>
            <a:xfrm>
              <a:off x="5759450" y="1689100"/>
              <a:ext cx="787400" cy="787400"/>
              <a:chOff x="4343400" y="1854885"/>
              <a:chExt cx="457200" cy="457200"/>
            </a:xfrm>
          </p:grpSpPr>
          <p:sp>
            <p:nvSpPr>
              <p:cNvPr id="31" name="Oval 33">
                <a:extLst>
                  <a:ext uri="{FF2B5EF4-FFF2-40B4-BE49-F238E27FC236}">
                    <a16:creationId xmlns:a16="http://schemas.microsoft.com/office/drawing/2014/main" id="{DC91552F-6EE7-7740-9AD6-26F10564EB4A}"/>
                  </a:ext>
                </a:extLst>
              </p:cNvPr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4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2" name="Oval 34">
                <a:extLst>
                  <a:ext uri="{FF2B5EF4-FFF2-40B4-BE49-F238E27FC236}">
                    <a16:creationId xmlns:a16="http://schemas.microsoft.com/office/drawing/2014/main" id="{61BF5840-CEC1-A445-8403-669B37DA9F6B}"/>
                  </a:ext>
                </a:extLst>
              </p:cNvPr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30" name="Freeform: Shape 32">
              <a:extLst>
                <a:ext uri="{FF2B5EF4-FFF2-40B4-BE49-F238E27FC236}">
                  <a16:creationId xmlns:a16="http://schemas.microsoft.com/office/drawing/2014/main" id="{F7424034-6CC0-4246-A1F2-C2B7CDAA9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30661" y="1960311"/>
              <a:ext cx="244978" cy="244978"/>
            </a:xfrm>
            <a:custGeom>
              <a:avLst/>
              <a:gdLst/>
              <a:ahLst/>
              <a:cxnLst>
                <a:cxn ang="0">
                  <a:pos x="55" y="31"/>
                </a:cxn>
                <a:cxn ang="0">
                  <a:pos x="54" y="33"/>
                </a:cxn>
                <a:cxn ang="0">
                  <a:pos x="47" y="34"/>
                </a:cxn>
                <a:cxn ang="0">
                  <a:pos x="46" y="37"/>
                </a:cxn>
                <a:cxn ang="0">
                  <a:pos x="49" y="42"/>
                </a:cxn>
                <a:cxn ang="0">
                  <a:pos x="50" y="43"/>
                </a:cxn>
                <a:cxn ang="0">
                  <a:pos x="49" y="44"/>
                </a:cxn>
                <a:cxn ang="0">
                  <a:pos x="43" y="50"/>
                </a:cxn>
                <a:cxn ang="0">
                  <a:pos x="42" y="50"/>
                </a:cxn>
                <a:cxn ang="0">
                  <a:pos x="37" y="46"/>
                </a:cxn>
                <a:cxn ang="0">
                  <a:pos x="33" y="47"/>
                </a:cxn>
                <a:cxn ang="0">
                  <a:pos x="32" y="54"/>
                </a:cxn>
                <a:cxn ang="0">
                  <a:pos x="31" y="55"/>
                </a:cxn>
                <a:cxn ang="0">
                  <a:pos x="23" y="55"/>
                </a:cxn>
                <a:cxn ang="0">
                  <a:pos x="22" y="54"/>
                </a:cxn>
                <a:cxn ang="0">
                  <a:pos x="21" y="47"/>
                </a:cxn>
                <a:cxn ang="0">
                  <a:pos x="18" y="46"/>
                </a:cxn>
                <a:cxn ang="0">
                  <a:pos x="13" y="50"/>
                </a:cxn>
                <a:cxn ang="0">
                  <a:pos x="12" y="50"/>
                </a:cxn>
                <a:cxn ang="0">
                  <a:pos x="11" y="50"/>
                </a:cxn>
                <a:cxn ang="0">
                  <a:pos x="5" y="44"/>
                </a:cxn>
                <a:cxn ang="0">
                  <a:pos x="5" y="43"/>
                </a:cxn>
                <a:cxn ang="0">
                  <a:pos x="5" y="42"/>
                </a:cxn>
                <a:cxn ang="0">
                  <a:pos x="9" y="37"/>
                </a:cxn>
                <a:cxn ang="0">
                  <a:pos x="7" y="33"/>
                </a:cxn>
                <a:cxn ang="0">
                  <a:pos x="1" y="33"/>
                </a:cxn>
                <a:cxn ang="0">
                  <a:pos x="0" y="31"/>
                </a:cxn>
                <a:cxn ang="0">
                  <a:pos x="0" y="23"/>
                </a:cxn>
                <a:cxn ang="0">
                  <a:pos x="1" y="22"/>
                </a:cxn>
                <a:cxn ang="0">
                  <a:pos x="7" y="21"/>
                </a:cxn>
                <a:cxn ang="0">
                  <a:pos x="9" y="18"/>
                </a:cxn>
                <a:cxn ang="0">
                  <a:pos x="5" y="13"/>
                </a:cxn>
                <a:cxn ang="0">
                  <a:pos x="5" y="12"/>
                </a:cxn>
                <a:cxn ang="0">
                  <a:pos x="5" y="11"/>
                </a:cxn>
                <a:cxn ang="0">
                  <a:pos x="12" y="5"/>
                </a:cxn>
                <a:cxn ang="0">
                  <a:pos x="13" y="5"/>
                </a:cxn>
                <a:cxn ang="0">
                  <a:pos x="18" y="9"/>
                </a:cxn>
                <a:cxn ang="0">
                  <a:pos x="21" y="8"/>
                </a:cxn>
                <a:cxn ang="0">
                  <a:pos x="22" y="1"/>
                </a:cxn>
                <a:cxn ang="0">
                  <a:pos x="23" y="0"/>
                </a:cxn>
                <a:cxn ang="0">
                  <a:pos x="31" y="0"/>
                </a:cxn>
                <a:cxn ang="0">
                  <a:pos x="32" y="1"/>
                </a:cxn>
                <a:cxn ang="0">
                  <a:pos x="33" y="8"/>
                </a:cxn>
                <a:cxn ang="0">
                  <a:pos x="37" y="9"/>
                </a:cxn>
                <a:cxn ang="0">
                  <a:pos x="42" y="5"/>
                </a:cxn>
                <a:cxn ang="0">
                  <a:pos x="43" y="5"/>
                </a:cxn>
                <a:cxn ang="0">
                  <a:pos x="43" y="5"/>
                </a:cxn>
                <a:cxn ang="0">
                  <a:pos x="49" y="11"/>
                </a:cxn>
                <a:cxn ang="0">
                  <a:pos x="50" y="12"/>
                </a:cxn>
                <a:cxn ang="0">
                  <a:pos x="49" y="13"/>
                </a:cxn>
                <a:cxn ang="0">
                  <a:pos x="46" y="18"/>
                </a:cxn>
                <a:cxn ang="0">
                  <a:pos x="47" y="21"/>
                </a:cxn>
                <a:cxn ang="0">
                  <a:pos x="54" y="22"/>
                </a:cxn>
                <a:cxn ang="0">
                  <a:pos x="55" y="23"/>
                </a:cxn>
                <a:cxn ang="0">
                  <a:pos x="55" y="31"/>
                </a:cxn>
                <a:cxn ang="0">
                  <a:pos x="27" y="18"/>
                </a:cxn>
                <a:cxn ang="0">
                  <a:pos x="18" y="27"/>
                </a:cxn>
                <a:cxn ang="0">
                  <a:pos x="27" y="36"/>
                </a:cxn>
                <a:cxn ang="0">
                  <a:pos x="36" y="27"/>
                </a:cxn>
                <a:cxn ang="0">
                  <a:pos x="27" y="18"/>
                </a:cxn>
              </a:cxnLst>
              <a:rect l="0" t="0" r="r" b="b"/>
              <a:pathLst>
                <a:path w="55" h="55">
                  <a:moveTo>
                    <a:pt x="55" y="31"/>
                  </a:moveTo>
                  <a:cubicBezTo>
                    <a:pt x="55" y="32"/>
                    <a:pt x="54" y="33"/>
                    <a:pt x="54" y="33"/>
                  </a:cubicBezTo>
                  <a:cubicBezTo>
                    <a:pt x="47" y="34"/>
                    <a:pt x="47" y="34"/>
                    <a:pt x="47" y="34"/>
                  </a:cubicBezTo>
                  <a:cubicBezTo>
                    <a:pt x="47" y="35"/>
                    <a:pt x="46" y="36"/>
                    <a:pt x="46" y="37"/>
                  </a:cubicBezTo>
                  <a:cubicBezTo>
                    <a:pt x="47" y="39"/>
                    <a:pt x="48" y="40"/>
                    <a:pt x="49" y="42"/>
                  </a:cubicBezTo>
                  <a:cubicBezTo>
                    <a:pt x="50" y="42"/>
                    <a:pt x="50" y="42"/>
                    <a:pt x="50" y="43"/>
                  </a:cubicBezTo>
                  <a:cubicBezTo>
                    <a:pt x="50" y="43"/>
                    <a:pt x="50" y="43"/>
                    <a:pt x="49" y="44"/>
                  </a:cubicBezTo>
                  <a:cubicBezTo>
                    <a:pt x="49" y="45"/>
                    <a:pt x="44" y="50"/>
                    <a:pt x="43" y="50"/>
                  </a:cubicBezTo>
                  <a:cubicBezTo>
                    <a:pt x="42" y="50"/>
                    <a:pt x="42" y="50"/>
                    <a:pt x="42" y="50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36" y="46"/>
                    <a:pt x="35" y="47"/>
                    <a:pt x="33" y="47"/>
                  </a:cubicBezTo>
                  <a:cubicBezTo>
                    <a:pt x="33" y="49"/>
                    <a:pt x="33" y="52"/>
                    <a:pt x="32" y="54"/>
                  </a:cubicBezTo>
                  <a:cubicBezTo>
                    <a:pt x="32" y="54"/>
                    <a:pt x="32" y="55"/>
                    <a:pt x="31" y="55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3" y="55"/>
                    <a:pt x="22" y="54"/>
                    <a:pt x="22" y="54"/>
                  </a:cubicBezTo>
                  <a:cubicBezTo>
                    <a:pt x="21" y="47"/>
                    <a:pt x="21" y="47"/>
                    <a:pt x="21" y="47"/>
                  </a:cubicBezTo>
                  <a:cubicBezTo>
                    <a:pt x="20" y="47"/>
                    <a:pt x="19" y="46"/>
                    <a:pt x="18" y="46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9" y="48"/>
                    <a:pt x="7" y="46"/>
                    <a:pt x="5" y="44"/>
                  </a:cubicBezTo>
                  <a:cubicBezTo>
                    <a:pt x="5" y="43"/>
                    <a:pt x="5" y="43"/>
                    <a:pt x="5" y="43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6" y="40"/>
                    <a:pt x="8" y="39"/>
                    <a:pt x="9" y="37"/>
                  </a:cubicBezTo>
                  <a:cubicBezTo>
                    <a:pt x="8" y="36"/>
                    <a:pt x="8" y="35"/>
                    <a:pt x="7" y="33"/>
                  </a:cubicBezTo>
                  <a:cubicBezTo>
                    <a:pt x="1" y="33"/>
                    <a:pt x="1" y="33"/>
                    <a:pt x="1" y="33"/>
                  </a:cubicBezTo>
                  <a:cubicBezTo>
                    <a:pt x="0" y="32"/>
                    <a:pt x="0" y="32"/>
                    <a:pt x="0" y="3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1" y="22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20"/>
                    <a:pt x="8" y="19"/>
                    <a:pt x="9" y="18"/>
                  </a:cubicBezTo>
                  <a:cubicBezTo>
                    <a:pt x="8" y="16"/>
                    <a:pt x="6" y="14"/>
                    <a:pt x="5" y="13"/>
                  </a:cubicBezTo>
                  <a:cubicBezTo>
                    <a:pt x="5" y="13"/>
                    <a:pt x="5" y="12"/>
                    <a:pt x="5" y="12"/>
                  </a:cubicBezTo>
                  <a:cubicBezTo>
                    <a:pt x="5" y="12"/>
                    <a:pt x="5" y="11"/>
                    <a:pt x="5" y="11"/>
                  </a:cubicBezTo>
                  <a:cubicBezTo>
                    <a:pt x="6" y="10"/>
                    <a:pt x="11" y="5"/>
                    <a:pt x="12" y="5"/>
                  </a:cubicBezTo>
                  <a:cubicBezTo>
                    <a:pt x="12" y="5"/>
                    <a:pt x="12" y="5"/>
                    <a:pt x="13" y="5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9" y="8"/>
                    <a:pt x="20" y="8"/>
                    <a:pt x="21" y="8"/>
                  </a:cubicBezTo>
                  <a:cubicBezTo>
                    <a:pt x="21" y="5"/>
                    <a:pt x="21" y="3"/>
                    <a:pt x="22" y="1"/>
                  </a:cubicBezTo>
                  <a:cubicBezTo>
                    <a:pt x="22" y="0"/>
                    <a:pt x="23" y="0"/>
                    <a:pt x="2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2" y="0"/>
                    <a:pt x="32" y="0"/>
                    <a:pt x="32" y="1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35" y="8"/>
                    <a:pt x="36" y="8"/>
                    <a:pt x="37" y="9"/>
                  </a:cubicBezTo>
                  <a:cubicBezTo>
                    <a:pt x="42" y="5"/>
                    <a:pt x="42" y="5"/>
                    <a:pt x="42" y="5"/>
                  </a:cubicBezTo>
                  <a:cubicBezTo>
                    <a:pt x="42" y="5"/>
                    <a:pt x="42" y="5"/>
                    <a:pt x="43" y="5"/>
                  </a:cubicBezTo>
                  <a:cubicBezTo>
                    <a:pt x="43" y="5"/>
                    <a:pt x="43" y="5"/>
                    <a:pt x="43" y="5"/>
                  </a:cubicBezTo>
                  <a:cubicBezTo>
                    <a:pt x="45" y="7"/>
                    <a:pt x="48" y="9"/>
                    <a:pt x="49" y="11"/>
                  </a:cubicBezTo>
                  <a:cubicBezTo>
                    <a:pt x="50" y="11"/>
                    <a:pt x="50" y="12"/>
                    <a:pt x="50" y="12"/>
                  </a:cubicBezTo>
                  <a:cubicBezTo>
                    <a:pt x="50" y="12"/>
                    <a:pt x="49" y="13"/>
                    <a:pt x="49" y="13"/>
                  </a:cubicBezTo>
                  <a:cubicBezTo>
                    <a:pt x="48" y="14"/>
                    <a:pt x="47" y="16"/>
                    <a:pt x="46" y="18"/>
                  </a:cubicBezTo>
                  <a:cubicBezTo>
                    <a:pt x="46" y="19"/>
                    <a:pt x="47" y="20"/>
                    <a:pt x="47" y="21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5" y="23"/>
                    <a:pt x="55" y="23"/>
                  </a:cubicBezTo>
                  <a:lnTo>
                    <a:pt x="55" y="31"/>
                  </a:lnTo>
                  <a:close/>
                  <a:moveTo>
                    <a:pt x="27" y="18"/>
                  </a:moveTo>
                  <a:cubicBezTo>
                    <a:pt x="22" y="18"/>
                    <a:pt x="18" y="22"/>
                    <a:pt x="18" y="27"/>
                  </a:cubicBezTo>
                  <a:cubicBezTo>
                    <a:pt x="18" y="32"/>
                    <a:pt x="22" y="36"/>
                    <a:pt x="27" y="36"/>
                  </a:cubicBezTo>
                  <a:cubicBezTo>
                    <a:pt x="32" y="36"/>
                    <a:pt x="36" y="32"/>
                    <a:pt x="36" y="27"/>
                  </a:cubicBezTo>
                  <a:cubicBezTo>
                    <a:pt x="36" y="22"/>
                    <a:pt x="32" y="18"/>
                    <a:pt x="27" y="1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sp>
        <p:nvSpPr>
          <p:cNvPr id="45" name="TextBox 49">
            <a:extLst>
              <a:ext uri="{FF2B5EF4-FFF2-40B4-BE49-F238E27FC236}">
                <a16:creationId xmlns:a16="http://schemas.microsoft.com/office/drawing/2014/main" id="{108ECC95-6066-4747-B120-A12EC72C6F10}"/>
              </a:ext>
            </a:extLst>
          </p:cNvPr>
          <p:cNvSpPr txBox="1"/>
          <p:nvPr/>
        </p:nvSpPr>
        <p:spPr>
          <a:xfrm>
            <a:off x="1064335" y="4750295"/>
            <a:ext cx="1632628" cy="467931"/>
          </a:xfrm>
          <a:prstGeom prst="rect">
            <a:avLst/>
          </a:prstGeom>
          <a:noFill/>
        </p:spPr>
        <p:txBody>
          <a:bodyPr wrap="none" lIns="0" tIns="0" rIns="0" bIns="0" anchor="ctr" anchorCtr="1">
            <a:normAutofit/>
          </a:bodyPr>
          <a:lstStyle/>
          <a:p>
            <a:pPr algn="ctr"/>
            <a:endParaRPr lang="zh-CN" altLang="en-US" b="1" dirty="0">
              <a:solidFill>
                <a:schemeClr val="accent1">
                  <a:lumMod val="10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6" name="TextBox 50">
            <a:extLst>
              <a:ext uri="{FF2B5EF4-FFF2-40B4-BE49-F238E27FC236}">
                <a16:creationId xmlns:a16="http://schemas.microsoft.com/office/drawing/2014/main" id="{21FF1077-D325-3143-9932-3FC53AE9DC34}"/>
              </a:ext>
            </a:extLst>
          </p:cNvPr>
          <p:cNvSpPr txBox="1">
            <a:spLocks/>
          </p:cNvSpPr>
          <p:nvPr/>
        </p:nvSpPr>
        <p:spPr>
          <a:xfrm>
            <a:off x="881239" y="5138423"/>
            <a:ext cx="1620033" cy="586008"/>
          </a:xfrm>
          <a:prstGeom prst="rect">
            <a:avLst/>
          </a:prstGeom>
        </p:spPr>
        <p:txBody>
          <a:bodyPr vert="horz" wrap="square" lIns="0" tIns="0" rIns="0" bIns="0" anchor="ctr" anchorCtr="1">
            <a:noAutofit/>
          </a:bodyPr>
          <a:lstStyle/>
          <a:p>
            <a:pPr>
              <a:lnSpc>
                <a:spcPct val="120000"/>
              </a:lnSpc>
            </a:pPr>
            <a:endParaRPr lang="zh-CN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8" name="TextBox 52">
            <a:extLst>
              <a:ext uri="{FF2B5EF4-FFF2-40B4-BE49-F238E27FC236}">
                <a16:creationId xmlns:a16="http://schemas.microsoft.com/office/drawing/2014/main" id="{C7F2AE0E-136B-DB49-981C-B5DAA42D8145}"/>
              </a:ext>
            </a:extLst>
          </p:cNvPr>
          <p:cNvSpPr txBox="1"/>
          <p:nvPr/>
        </p:nvSpPr>
        <p:spPr>
          <a:xfrm>
            <a:off x="3172010" y="4750295"/>
            <a:ext cx="1632628" cy="467931"/>
          </a:xfrm>
          <a:prstGeom prst="rect">
            <a:avLst/>
          </a:prstGeom>
          <a:noFill/>
        </p:spPr>
        <p:txBody>
          <a:bodyPr wrap="none" lIns="0" tIns="0" rIns="0" bIns="0" anchor="ctr" anchorCtr="1">
            <a:normAutofit/>
          </a:bodyPr>
          <a:lstStyle/>
          <a:p>
            <a:pPr algn="ctr"/>
            <a:endParaRPr lang="zh-CN" altLang="en-US" b="1" dirty="0">
              <a:solidFill>
                <a:schemeClr val="accent2">
                  <a:lumMod val="10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9" name="TextBox 53">
            <a:extLst>
              <a:ext uri="{FF2B5EF4-FFF2-40B4-BE49-F238E27FC236}">
                <a16:creationId xmlns:a16="http://schemas.microsoft.com/office/drawing/2014/main" id="{6F5DD0EB-05AA-934E-A5D1-7B81C5B3F078}"/>
              </a:ext>
            </a:extLst>
          </p:cNvPr>
          <p:cNvSpPr txBox="1">
            <a:spLocks/>
          </p:cNvSpPr>
          <p:nvPr/>
        </p:nvSpPr>
        <p:spPr>
          <a:xfrm>
            <a:off x="3172010" y="5218225"/>
            <a:ext cx="1620033" cy="586008"/>
          </a:xfrm>
          <a:prstGeom prst="rect">
            <a:avLst/>
          </a:prstGeom>
        </p:spPr>
        <p:txBody>
          <a:bodyPr vert="horz" wrap="square" lIns="0" tIns="0" rIns="0" bIns="0" anchor="ctr" anchorCtr="1">
            <a:noAutofit/>
          </a:bodyPr>
          <a:lstStyle/>
          <a:p>
            <a:pPr>
              <a:lnSpc>
                <a:spcPct val="120000"/>
              </a:lnSpc>
            </a:pPr>
            <a:endParaRPr lang="zh-CN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1" name="TextBox 55">
            <a:extLst>
              <a:ext uri="{FF2B5EF4-FFF2-40B4-BE49-F238E27FC236}">
                <a16:creationId xmlns:a16="http://schemas.microsoft.com/office/drawing/2014/main" id="{08524556-A9A8-D142-A96A-DAFF189696AF}"/>
              </a:ext>
            </a:extLst>
          </p:cNvPr>
          <p:cNvSpPr txBox="1"/>
          <p:nvPr/>
        </p:nvSpPr>
        <p:spPr>
          <a:xfrm>
            <a:off x="5279685" y="4750295"/>
            <a:ext cx="1632628" cy="467931"/>
          </a:xfrm>
          <a:prstGeom prst="rect">
            <a:avLst/>
          </a:prstGeom>
          <a:noFill/>
        </p:spPr>
        <p:txBody>
          <a:bodyPr wrap="none" lIns="0" tIns="0" rIns="0" bIns="0" anchor="ctr" anchorCtr="1">
            <a:normAutofit/>
          </a:bodyPr>
          <a:lstStyle/>
          <a:p>
            <a:pPr algn="ctr"/>
            <a:endParaRPr lang="zh-CN" altLang="en-US" b="1" dirty="0">
              <a:solidFill>
                <a:schemeClr val="accent3">
                  <a:lumMod val="10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2" name="TextBox 56">
            <a:extLst>
              <a:ext uri="{FF2B5EF4-FFF2-40B4-BE49-F238E27FC236}">
                <a16:creationId xmlns:a16="http://schemas.microsoft.com/office/drawing/2014/main" id="{72C33E5D-0FB5-C34F-8C2B-111D8A825F55}"/>
              </a:ext>
            </a:extLst>
          </p:cNvPr>
          <p:cNvSpPr txBox="1">
            <a:spLocks/>
          </p:cNvSpPr>
          <p:nvPr/>
        </p:nvSpPr>
        <p:spPr>
          <a:xfrm>
            <a:off x="5279685" y="5218225"/>
            <a:ext cx="1620033" cy="586008"/>
          </a:xfrm>
          <a:prstGeom prst="rect">
            <a:avLst/>
          </a:prstGeom>
        </p:spPr>
        <p:txBody>
          <a:bodyPr vert="horz" wrap="square" lIns="0" tIns="0" rIns="0" bIns="0" anchor="ctr" anchorCtr="1">
            <a:noAutofit/>
          </a:bodyPr>
          <a:lstStyle/>
          <a:p>
            <a:pPr>
              <a:lnSpc>
                <a:spcPct val="120000"/>
              </a:lnSpc>
            </a:pPr>
            <a:endParaRPr lang="zh-CN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4" name="TextBox 58">
            <a:extLst>
              <a:ext uri="{FF2B5EF4-FFF2-40B4-BE49-F238E27FC236}">
                <a16:creationId xmlns:a16="http://schemas.microsoft.com/office/drawing/2014/main" id="{6A3C9776-F048-A347-8734-ACABE80368DE}"/>
              </a:ext>
            </a:extLst>
          </p:cNvPr>
          <p:cNvSpPr txBox="1"/>
          <p:nvPr/>
        </p:nvSpPr>
        <p:spPr>
          <a:xfrm>
            <a:off x="7374765" y="4750295"/>
            <a:ext cx="1632628" cy="467931"/>
          </a:xfrm>
          <a:prstGeom prst="rect">
            <a:avLst/>
          </a:prstGeom>
          <a:noFill/>
        </p:spPr>
        <p:txBody>
          <a:bodyPr wrap="none" lIns="0" tIns="0" rIns="0" bIns="0" anchor="ctr" anchorCtr="1">
            <a:normAutofit/>
          </a:bodyPr>
          <a:lstStyle/>
          <a:p>
            <a:pPr algn="ctr"/>
            <a:endParaRPr lang="zh-CN" altLang="en-US" b="1" dirty="0">
              <a:solidFill>
                <a:schemeClr val="accent4">
                  <a:lumMod val="10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5" name="TextBox 59">
            <a:extLst>
              <a:ext uri="{FF2B5EF4-FFF2-40B4-BE49-F238E27FC236}">
                <a16:creationId xmlns:a16="http://schemas.microsoft.com/office/drawing/2014/main" id="{E4BE603C-8EEE-4845-B407-B24440F17CF0}"/>
              </a:ext>
            </a:extLst>
          </p:cNvPr>
          <p:cNvSpPr txBox="1">
            <a:spLocks/>
          </p:cNvSpPr>
          <p:nvPr/>
        </p:nvSpPr>
        <p:spPr>
          <a:xfrm>
            <a:off x="7374765" y="5218225"/>
            <a:ext cx="1620033" cy="586008"/>
          </a:xfrm>
          <a:prstGeom prst="rect">
            <a:avLst/>
          </a:prstGeom>
        </p:spPr>
        <p:txBody>
          <a:bodyPr vert="horz" wrap="square" lIns="0" tIns="0" rIns="0" bIns="0" anchor="ctr" anchorCtr="1">
            <a:noAutofit/>
          </a:bodyPr>
          <a:lstStyle/>
          <a:p>
            <a:pPr>
              <a:lnSpc>
                <a:spcPct val="120000"/>
              </a:lnSpc>
            </a:pPr>
            <a:endParaRPr lang="zh-CN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7" name="TextBox 61">
            <a:extLst>
              <a:ext uri="{FF2B5EF4-FFF2-40B4-BE49-F238E27FC236}">
                <a16:creationId xmlns:a16="http://schemas.microsoft.com/office/drawing/2014/main" id="{6376FAB9-E5FA-8349-B718-276D0FF70620}"/>
              </a:ext>
            </a:extLst>
          </p:cNvPr>
          <p:cNvSpPr txBox="1"/>
          <p:nvPr/>
        </p:nvSpPr>
        <p:spPr>
          <a:xfrm>
            <a:off x="9495034" y="4750295"/>
            <a:ext cx="1632628" cy="467931"/>
          </a:xfrm>
          <a:prstGeom prst="rect">
            <a:avLst/>
          </a:prstGeom>
          <a:noFill/>
        </p:spPr>
        <p:txBody>
          <a:bodyPr wrap="none" lIns="0" tIns="0" rIns="0" bIns="0" anchor="ctr" anchorCtr="1">
            <a:normAutofit/>
          </a:bodyPr>
          <a:lstStyle/>
          <a:p>
            <a:pPr algn="ctr"/>
            <a:endParaRPr lang="zh-CN" altLang="en-US" b="1" dirty="0">
              <a:solidFill>
                <a:schemeClr val="accent5">
                  <a:lumMod val="10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8" name="TextBox 62">
            <a:extLst>
              <a:ext uri="{FF2B5EF4-FFF2-40B4-BE49-F238E27FC236}">
                <a16:creationId xmlns:a16="http://schemas.microsoft.com/office/drawing/2014/main" id="{C2F93BB6-35BE-B24B-BC2B-AD8D7F53E6E7}"/>
              </a:ext>
            </a:extLst>
          </p:cNvPr>
          <p:cNvSpPr txBox="1">
            <a:spLocks/>
          </p:cNvSpPr>
          <p:nvPr/>
        </p:nvSpPr>
        <p:spPr>
          <a:xfrm>
            <a:off x="9495034" y="5218225"/>
            <a:ext cx="1620033" cy="586008"/>
          </a:xfrm>
          <a:prstGeom prst="rect">
            <a:avLst/>
          </a:prstGeom>
        </p:spPr>
        <p:txBody>
          <a:bodyPr vert="horz" wrap="square" lIns="0" tIns="0" rIns="0" bIns="0" anchor="ctr" anchorCtr="1">
            <a:noAutofit/>
          </a:bodyPr>
          <a:lstStyle/>
          <a:p>
            <a:pPr>
              <a:lnSpc>
                <a:spcPct val="120000"/>
              </a:lnSpc>
            </a:pPr>
            <a:endParaRPr lang="zh-CN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8736" y="4750295"/>
            <a:ext cx="1095894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500" b="1" dirty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К сессии приступили 29 групп. Показатель количества студентов, приступивших к сессии, составил 93,95%. 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164645"/>
              </p:ext>
            </p:extLst>
          </p:nvPr>
        </p:nvGraphicFramePr>
        <p:xfrm>
          <a:off x="799574" y="2017139"/>
          <a:ext cx="10848107" cy="2380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656">
                  <a:extLst>
                    <a:ext uri="{9D8B030D-6E8A-4147-A177-3AD203B41FA5}">
                      <a16:colId xmlns:a16="http://schemas.microsoft.com/office/drawing/2014/main" val="2116196455"/>
                    </a:ext>
                  </a:extLst>
                </a:gridCol>
                <a:gridCol w="1385786">
                  <a:extLst>
                    <a:ext uri="{9D8B030D-6E8A-4147-A177-3AD203B41FA5}">
                      <a16:colId xmlns:a16="http://schemas.microsoft.com/office/drawing/2014/main" val="1635038494"/>
                    </a:ext>
                  </a:extLst>
                </a:gridCol>
                <a:gridCol w="1645620">
                  <a:extLst>
                    <a:ext uri="{9D8B030D-6E8A-4147-A177-3AD203B41FA5}">
                      <a16:colId xmlns:a16="http://schemas.microsoft.com/office/drawing/2014/main" val="2456064413"/>
                    </a:ext>
                  </a:extLst>
                </a:gridCol>
                <a:gridCol w="1703362">
                  <a:extLst>
                    <a:ext uri="{9D8B030D-6E8A-4147-A177-3AD203B41FA5}">
                      <a16:colId xmlns:a16="http://schemas.microsoft.com/office/drawing/2014/main" val="3259239743"/>
                    </a:ext>
                  </a:extLst>
                </a:gridCol>
                <a:gridCol w="1688928">
                  <a:extLst>
                    <a:ext uri="{9D8B030D-6E8A-4147-A177-3AD203B41FA5}">
                      <a16:colId xmlns:a16="http://schemas.microsoft.com/office/drawing/2014/main" val="2706583772"/>
                    </a:ext>
                  </a:extLst>
                </a:gridCol>
                <a:gridCol w="1623969">
                  <a:extLst>
                    <a:ext uri="{9D8B030D-6E8A-4147-A177-3AD203B41FA5}">
                      <a16:colId xmlns:a16="http://schemas.microsoft.com/office/drawing/2014/main" val="1127336213"/>
                    </a:ext>
                  </a:extLst>
                </a:gridCol>
                <a:gridCol w="1385786">
                  <a:extLst>
                    <a:ext uri="{9D8B030D-6E8A-4147-A177-3AD203B41FA5}">
                      <a16:colId xmlns:a16="http://schemas.microsoft.com/office/drawing/2014/main" val="1404516483"/>
                    </a:ext>
                  </a:extLst>
                </a:gridCol>
              </a:tblGrid>
              <a:tr h="163794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 начало семестра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Отчислено /АО/ </a:t>
                      </a:r>
                      <a:r>
                        <a:rPr lang="ru-RU" sz="20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восст</a:t>
                      </a:r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Приступили к сессии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Отличников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0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Хорошистов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Троечников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Получили "2"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276467"/>
                  </a:ext>
                </a:extLst>
              </a:tr>
              <a:tr h="7429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5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377</a:t>
                      </a:r>
                      <a:endParaRPr lang="ru-RU" sz="25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500" u="none" strike="noStrike" dirty="0" smtClean="0">
                          <a:effectLst/>
                          <a:latin typeface="+mn-lt"/>
                        </a:rPr>
                        <a:t>29/31/8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500" u="none" strike="noStrike" dirty="0">
                          <a:effectLst/>
                          <a:latin typeface="+mn-lt"/>
                        </a:rPr>
                        <a:t>325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500" u="none" strike="noStrike" dirty="0">
                          <a:effectLst/>
                          <a:latin typeface="+mn-lt"/>
                        </a:rPr>
                        <a:t>43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500" u="none" strike="noStrike" dirty="0">
                          <a:effectLst/>
                          <a:latin typeface="+mn-lt"/>
                        </a:rPr>
                        <a:t>86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500" u="none" strike="noStrike" dirty="0">
                          <a:effectLst/>
                          <a:latin typeface="+mn-lt"/>
                        </a:rPr>
                        <a:t>58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500" u="none" strike="noStrike" dirty="0">
                          <a:effectLst/>
                          <a:latin typeface="+mn-lt"/>
                        </a:rPr>
                        <a:t>138</a:t>
                      </a:r>
                      <a:endParaRPr lang="ru-RU" sz="2500" b="1" i="0" u="none" strike="noStrike" dirty="0">
                        <a:solidFill>
                          <a:srgbClr val="222A3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858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38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Проект постановления:</a:t>
            </a:r>
            <a:endParaRPr lang="en-UA" sz="3000" dirty="0">
              <a:latin typeface="+mn-lt"/>
            </a:endParaRPr>
          </a:p>
        </p:txBody>
      </p:sp>
      <p:sp>
        <p:nvSpPr>
          <p:cNvPr id="41" name="Oval 14">
            <a:extLst>
              <a:ext uri="{FF2B5EF4-FFF2-40B4-BE49-F238E27FC236}">
                <a16:creationId xmlns:a16="http://schemas.microsoft.com/office/drawing/2014/main" id="{1565EF96-D39F-F240-AFF8-91F806F77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84" y="4768176"/>
            <a:ext cx="489671" cy="480687"/>
          </a:xfrm>
          <a:prstGeom prst="ellipse">
            <a:avLst/>
          </a:prstGeom>
          <a:solidFill>
            <a:schemeClr val="accent2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2" name="Oval 15">
            <a:extLst>
              <a:ext uri="{FF2B5EF4-FFF2-40B4-BE49-F238E27FC236}">
                <a16:creationId xmlns:a16="http://schemas.microsoft.com/office/drawing/2014/main" id="{A1891355-814D-E149-AF08-64582717A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755" y="6180669"/>
            <a:ext cx="489671" cy="489671"/>
          </a:xfrm>
          <a:prstGeom prst="ellipse">
            <a:avLst/>
          </a:prstGeom>
          <a:solidFill>
            <a:schemeClr val="accent3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4" name="Oval 17">
            <a:extLst>
              <a:ext uri="{FF2B5EF4-FFF2-40B4-BE49-F238E27FC236}">
                <a16:creationId xmlns:a16="http://schemas.microsoft.com/office/drawing/2014/main" id="{BCB8FD3F-B1CF-7749-8430-D96347297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9749" y="0"/>
            <a:ext cx="485177" cy="480687"/>
          </a:xfrm>
          <a:prstGeom prst="ellipse">
            <a:avLst/>
          </a:prstGeom>
          <a:solidFill>
            <a:schemeClr val="accent4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45" name="Oval 18">
            <a:extLst>
              <a:ext uri="{FF2B5EF4-FFF2-40B4-BE49-F238E27FC236}">
                <a16:creationId xmlns:a16="http://schemas.microsoft.com/office/drawing/2014/main" id="{A4FCA197-1756-F049-99EB-53058FA0D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4985" y="6368329"/>
            <a:ext cx="485177" cy="489671"/>
          </a:xfrm>
          <a:prstGeom prst="ellipse">
            <a:avLst/>
          </a:prstGeom>
          <a:solidFill>
            <a:schemeClr val="accent3"/>
          </a:solidFill>
          <a:ln w="5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0" name="Freeform 26">
            <a:extLst>
              <a:ext uri="{FF2B5EF4-FFF2-40B4-BE49-F238E27FC236}">
                <a16:creationId xmlns:a16="http://schemas.microsoft.com/office/drawing/2014/main" id="{553411D6-665E-EF4B-B7C5-D16B162B6273}"/>
              </a:ext>
            </a:extLst>
          </p:cNvPr>
          <p:cNvSpPr>
            <a:spLocks noEditPoints="1"/>
          </p:cNvSpPr>
          <p:nvPr/>
        </p:nvSpPr>
        <p:spPr bwMode="auto">
          <a:xfrm>
            <a:off x="1260591" y="2324822"/>
            <a:ext cx="272502" cy="326414"/>
          </a:xfrm>
          <a:custGeom>
            <a:avLst/>
            <a:gdLst>
              <a:gd name="T0" fmla="*/ 11 w 118"/>
              <a:gd name="T1" fmla="*/ 90 h 141"/>
              <a:gd name="T2" fmla="*/ 13 w 118"/>
              <a:gd name="T3" fmla="*/ 121 h 141"/>
              <a:gd name="T4" fmla="*/ 13 w 118"/>
              <a:gd name="T5" fmla="*/ 61 h 141"/>
              <a:gd name="T6" fmla="*/ 16 w 118"/>
              <a:gd name="T7" fmla="*/ 130 h 141"/>
              <a:gd name="T8" fmla="*/ 13 w 118"/>
              <a:gd name="T9" fmla="*/ 110 h 141"/>
              <a:gd name="T10" fmla="*/ 101 w 118"/>
              <a:gd name="T11" fmla="*/ 112 h 141"/>
              <a:gd name="T12" fmla="*/ 101 w 118"/>
              <a:gd name="T13" fmla="*/ 55 h 141"/>
              <a:gd name="T14" fmla="*/ 107 w 118"/>
              <a:gd name="T15" fmla="*/ 127 h 141"/>
              <a:gd name="T16" fmla="*/ 0 w 118"/>
              <a:gd name="T17" fmla="*/ 127 h 141"/>
              <a:gd name="T18" fmla="*/ 73 w 118"/>
              <a:gd name="T19" fmla="*/ 3 h 141"/>
              <a:gd name="T20" fmla="*/ 114 w 118"/>
              <a:gd name="T21" fmla="*/ 62 h 141"/>
              <a:gd name="T22" fmla="*/ 69 w 118"/>
              <a:gd name="T23" fmla="*/ 48 h 141"/>
              <a:gd name="T24" fmla="*/ 47 w 118"/>
              <a:gd name="T25" fmla="*/ 48 h 141"/>
              <a:gd name="T26" fmla="*/ 53 w 118"/>
              <a:gd name="T27" fmla="*/ 40 h 141"/>
              <a:gd name="T28" fmla="*/ 60 w 118"/>
              <a:gd name="T29" fmla="*/ 47 h 141"/>
              <a:gd name="T30" fmla="*/ 78 w 118"/>
              <a:gd name="T31" fmla="*/ 28 h 141"/>
              <a:gd name="T32" fmla="*/ 75 w 118"/>
              <a:gd name="T33" fmla="*/ 25 h 141"/>
              <a:gd name="T34" fmla="*/ 74 w 118"/>
              <a:gd name="T35" fmla="*/ 25 h 141"/>
              <a:gd name="T36" fmla="*/ 71 w 118"/>
              <a:gd name="T37" fmla="*/ 25 h 141"/>
              <a:gd name="T38" fmla="*/ 69 w 118"/>
              <a:gd name="T39" fmla="*/ 27 h 141"/>
              <a:gd name="T40" fmla="*/ 68 w 118"/>
              <a:gd name="T41" fmla="*/ 30 h 141"/>
              <a:gd name="T42" fmla="*/ 68 w 118"/>
              <a:gd name="T43" fmla="*/ 32 h 141"/>
              <a:gd name="T44" fmla="*/ 69 w 118"/>
              <a:gd name="T45" fmla="*/ 34 h 141"/>
              <a:gd name="T46" fmla="*/ 71 w 118"/>
              <a:gd name="T47" fmla="*/ 35 h 141"/>
              <a:gd name="T48" fmla="*/ 72 w 118"/>
              <a:gd name="T49" fmla="*/ 35 h 141"/>
              <a:gd name="T50" fmla="*/ 74 w 118"/>
              <a:gd name="T51" fmla="*/ 35 h 141"/>
              <a:gd name="T52" fmla="*/ 75 w 118"/>
              <a:gd name="T53" fmla="*/ 35 h 141"/>
              <a:gd name="T54" fmla="*/ 77 w 118"/>
              <a:gd name="T55" fmla="*/ 34 h 141"/>
              <a:gd name="T56" fmla="*/ 78 w 118"/>
              <a:gd name="T57" fmla="*/ 32 h 141"/>
              <a:gd name="T58" fmla="*/ 93 w 118"/>
              <a:gd name="T59" fmla="*/ 45 h 141"/>
              <a:gd name="T60" fmla="*/ 64 w 118"/>
              <a:gd name="T61" fmla="*/ 6 h 141"/>
              <a:gd name="T62" fmla="*/ 63 w 118"/>
              <a:gd name="T63" fmla="*/ 12 h 141"/>
              <a:gd name="T64" fmla="*/ 72 w 118"/>
              <a:gd name="T65" fmla="*/ 11 h 141"/>
              <a:gd name="T66" fmla="*/ 92 w 118"/>
              <a:gd name="T67" fmla="*/ 41 h 141"/>
              <a:gd name="T68" fmla="*/ 93 w 118"/>
              <a:gd name="T69" fmla="*/ 45 h 141"/>
              <a:gd name="T70" fmla="*/ 111 w 118"/>
              <a:gd name="T71" fmla="*/ 105 h 141"/>
              <a:gd name="T72" fmla="*/ 97 w 118"/>
              <a:gd name="T73" fmla="*/ 128 h 141"/>
              <a:gd name="T74" fmla="*/ 78 w 118"/>
              <a:gd name="T75" fmla="*/ 130 h 141"/>
              <a:gd name="T76" fmla="*/ 11 w 118"/>
              <a:gd name="T77" fmla="*/ 79 h 141"/>
              <a:gd name="T78" fmla="*/ 100 w 118"/>
              <a:gd name="T79" fmla="*/ 126 h 141"/>
              <a:gd name="T80" fmla="*/ 64 w 118"/>
              <a:gd name="T81" fmla="*/ 59 h 141"/>
              <a:gd name="T82" fmla="*/ 78 w 118"/>
              <a:gd name="T83" fmla="*/ 59 h 141"/>
              <a:gd name="T84" fmla="*/ 61 w 118"/>
              <a:gd name="T85" fmla="*/ 130 h 141"/>
              <a:gd name="T86" fmla="*/ 75 w 118"/>
              <a:gd name="T87" fmla="*/ 61 h 141"/>
              <a:gd name="T88" fmla="*/ 101 w 118"/>
              <a:gd name="T89" fmla="*/ 76 h 141"/>
              <a:gd name="T90" fmla="*/ 103 w 118"/>
              <a:gd name="T91" fmla="*/ 65 h 141"/>
              <a:gd name="T92" fmla="*/ 23 w 118"/>
              <a:gd name="T93" fmla="*/ 61 h 141"/>
              <a:gd name="T94" fmla="*/ 23 w 118"/>
              <a:gd name="T95" fmla="*/ 61 h 141"/>
              <a:gd name="T96" fmla="*/ 27 w 118"/>
              <a:gd name="T97" fmla="*/ 128 h 141"/>
              <a:gd name="T98" fmla="*/ 30 w 118"/>
              <a:gd name="T99" fmla="*/ 128 h 141"/>
              <a:gd name="T100" fmla="*/ 36 w 118"/>
              <a:gd name="T101" fmla="*/ 61 h 141"/>
              <a:gd name="T102" fmla="*/ 54 w 118"/>
              <a:gd name="T103" fmla="*/ 61 h 141"/>
              <a:gd name="T104" fmla="*/ 47 w 118"/>
              <a:gd name="T105" fmla="*/ 128 h 141"/>
              <a:gd name="T106" fmla="*/ 84 w 118"/>
              <a:gd name="T107" fmla="*/ 88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18" h="141">
                <a:moveTo>
                  <a:pt x="11" y="93"/>
                </a:moveTo>
                <a:cubicBezTo>
                  <a:pt x="13" y="93"/>
                  <a:pt x="13" y="93"/>
                  <a:pt x="13" y="93"/>
                </a:cubicBezTo>
                <a:cubicBezTo>
                  <a:pt x="13" y="100"/>
                  <a:pt x="13" y="100"/>
                  <a:pt x="13" y="100"/>
                </a:cubicBezTo>
                <a:cubicBezTo>
                  <a:pt x="11" y="100"/>
                  <a:pt x="11" y="100"/>
                  <a:pt x="11" y="100"/>
                </a:cubicBezTo>
                <a:lnTo>
                  <a:pt x="11" y="93"/>
                </a:lnTo>
                <a:close/>
                <a:moveTo>
                  <a:pt x="11" y="90"/>
                </a:moveTo>
                <a:cubicBezTo>
                  <a:pt x="13" y="90"/>
                  <a:pt x="13" y="90"/>
                  <a:pt x="13" y="90"/>
                </a:cubicBezTo>
                <a:cubicBezTo>
                  <a:pt x="13" y="82"/>
                  <a:pt x="13" y="82"/>
                  <a:pt x="13" y="82"/>
                </a:cubicBezTo>
                <a:cubicBezTo>
                  <a:pt x="11" y="82"/>
                  <a:pt x="11" y="82"/>
                  <a:pt x="11" y="82"/>
                </a:cubicBezTo>
                <a:lnTo>
                  <a:pt x="11" y="90"/>
                </a:lnTo>
                <a:close/>
                <a:moveTo>
                  <a:pt x="11" y="121"/>
                </a:moveTo>
                <a:cubicBezTo>
                  <a:pt x="13" y="121"/>
                  <a:pt x="13" y="121"/>
                  <a:pt x="13" y="121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1" y="113"/>
                  <a:pt x="11" y="113"/>
                  <a:pt x="11" y="113"/>
                </a:cubicBezTo>
                <a:lnTo>
                  <a:pt x="11" y="121"/>
                </a:lnTo>
                <a:close/>
                <a:moveTo>
                  <a:pt x="13" y="65"/>
                </a:moveTo>
                <a:cubicBezTo>
                  <a:pt x="13" y="64"/>
                  <a:pt x="14" y="63"/>
                  <a:pt x="14" y="63"/>
                </a:cubicBezTo>
                <a:cubicBezTo>
                  <a:pt x="13" y="61"/>
                  <a:pt x="13" y="61"/>
                  <a:pt x="13" y="61"/>
                </a:cubicBezTo>
                <a:cubicBezTo>
                  <a:pt x="12" y="62"/>
                  <a:pt x="11" y="64"/>
                  <a:pt x="11" y="65"/>
                </a:cubicBezTo>
                <a:cubicBezTo>
                  <a:pt x="11" y="69"/>
                  <a:pt x="11" y="69"/>
                  <a:pt x="11" y="69"/>
                </a:cubicBezTo>
                <a:cubicBezTo>
                  <a:pt x="13" y="69"/>
                  <a:pt x="13" y="69"/>
                  <a:pt x="13" y="69"/>
                </a:cubicBezTo>
                <a:lnTo>
                  <a:pt x="13" y="65"/>
                </a:lnTo>
                <a:close/>
                <a:moveTo>
                  <a:pt x="11" y="124"/>
                </a:moveTo>
                <a:cubicBezTo>
                  <a:pt x="11" y="127"/>
                  <a:pt x="14" y="129"/>
                  <a:pt x="16" y="130"/>
                </a:cubicBezTo>
                <a:cubicBezTo>
                  <a:pt x="17" y="128"/>
                  <a:pt x="17" y="128"/>
                  <a:pt x="17" y="128"/>
                </a:cubicBezTo>
                <a:cubicBezTo>
                  <a:pt x="15" y="127"/>
                  <a:pt x="13" y="126"/>
                  <a:pt x="13" y="124"/>
                </a:cubicBezTo>
                <a:cubicBezTo>
                  <a:pt x="13" y="124"/>
                  <a:pt x="13" y="124"/>
                  <a:pt x="13" y="124"/>
                </a:cubicBezTo>
                <a:cubicBezTo>
                  <a:pt x="11" y="124"/>
                  <a:pt x="11" y="124"/>
                  <a:pt x="11" y="124"/>
                </a:cubicBezTo>
                <a:close/>
                <a:moveTo>
                  <a:pt x="11" y="110"/>
                </a:moveTo>
                <a:cubicBezTo>
                  <a:pt x="13" y="110"/>
                  <a:pt x="13" y="110"/>
                  <a:pt x="13" y="110"/>
                </a:cubicBezTo>
                <a:cubicBezTo>
                  <a:pt x="13" y="103"/>
                  <a:pt x="13" y="103"/>
                  <a:pt x="13" y="103"/>
                </a:cubicBezTo>
                <a:cubicBezTo>
                  <a:pt x="11" y="103"/>
                  <a:pt x="11" y="103"/>
                  <a:pt x="11" y="103"/>
                </a:cubicBezTo>
                <a:lnTo>
                  <a:pt x="11" y="110"/>
                </a:lnTo>
                <a:close/>
                <a:moveTo>
                  <a:pt x="103" y="116"/>
                </a:moveTo>
                <a:cubicBezTo>
                  <a:pt x="101" y="116"/>
                  <a:pt x="101" y="116"/>
                  <a:pt x="101" y="116"/>
                </a:cubicBezTo>
                <a:cubicBezTo>
                  <a:pt x="101" y="112"/>
                  <a:pt x="101" y="112"/>
                  <a:pt x="101" y="112"/>
                </a:cubicBezTo>
                <a:cubicBezTo>
                  <a:pt x="83" y="112"/>
                  <a:pt x="83" y="112"/>
                  <a:pt x="83" y="112"/>
                </a:cubicBezTo>
                <a:cubicBezTo>
                  <a:pt x="73" y="112"/>
                  <a:pt x="65" y="104"/>
                  <a:pt x="65" y="94"/>
                </a:cubicBezTo>
                <a:cubicBezTo>
                  <a:pt x="65" y="84"/>
                  <a:pt x="73" y="76"/>
                  <a:pt x="83" y="76"/>
                </a:cubicBezTo>
                <a:cubicBezTo>
                  <a:pt x="107" y="76"/>
                  <a:pt x="107" y="76"/>
                  <a:pt x="107" y="76"/>
                </a:cubicBezTo>
                <a:cubicBezTo>
                  <a:pt x="107" y="62"/>
                  <a:pt x="107" y="62"/>
                  <a:pt x="107" y="62"/>
                </a:cubicBezTo>
                <a:cubicBezTo>
                  <a:pt x="107" y="58"/>
                  <a:pt x="104" y="55"/>
                  <a:pt x="101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0" y="55"/>
                  <a:pt x="7" y="58"/>
                  <a:pt x="7" y="62"/>
                </a:cubicBezTo>
                <a:cubicBezTo>
                  <a:pt x="7" y="127"/>
                  <a:pt x="7" y="127"/>
                  <a:pt x="7" y="127"/>
                </a:cubicBezTo>
                <a:cubicBezTo>
                  <a:pt x="7" y="131"/>
                  <a:pt x="10" y="134"/>
                  <a:pt x="14" y="134"/>
                </a:cubicBezTo>
                <a:cubicBezTo>
                  <a:pt x="101" y="134"/>
                  <a:pt x="101" y="134"/>
                  <a:pt x="101" y="134"/>
                </a:cubicBezTo>
                <a:cubicBezTo>
                  <a:pt x="104" y="134"/>
                  <a:pt x="107" y="131"/>
                  <a:pt x="107" y="127"/>
                </a:cubicBezTo>
                <a:cubicBezTo>
                  <a:pt x="107" y="113"/>
                  <a:pt x="107" y="113"/>
                  <a:pt x="107" y="113"/>
                </a:cubicBezTo>
                <a:cubicBezTo>
                  <a:pt x="114" y="113"/>
                  <a:pt x="114" y="113"/>
                  <a:pt x="114" y="113"/>
                </a:cubicBezTo>
                <a:cubicBezTo>
                  <a:pt x="114" y="127"/>
                  <a:pt x="114" y="127"/>
                  <a:pt x="114" y="127"/>
                </a:cubicBezTo>
                <a:cubicBezTo>
                  <a:pt x="114" y="135"/>
                  <a:pt x="108" y="141"/>
                  <a:pt x="101" y="141"/>
                </a:cubicBezTo>
                <a:cubicBezTo>
                  <a:pt x="14" y="141"/>
                  <a:pt x="14" y="141"/>
                  <a:pt x="14" y="141"/>
                </a:cubicBezTo>
                <a:cubicBezTo>
                  <a:pt x="6" y="141"/>
                  <a:pt x="0" y="135"/>
                  <a:pt x="0" y="127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54"/>
                  <a:pt x="6" y="48"/>
                  <a:pt x="14" y="48"/>
                </a:cubicBezTo>
                <a:cubicBezTo>
                  <a:pt x="19" y="48"/>
                  <a:pt x="19" y="48"/>
                  <a:pt x="19" y="48"/>
                </a:cubicBezTo>
                <a:cubicBezTo>
                  <a:pt x="22" y="45"/>
                  <a:pt x="22" y="45"/>
                  <a:pt x="22" y="45"/>
                </a:cubicBezTo>
                <a:cubicBezTo>
                  <a:pt x="64" y="3"/>
                  <a:pt x="64" y="3"/>
                  <a:pt x="64" y="3"/>
                </a:cubicBezTo>
                <a:cubicBezTo>
                  <a:pt x="66" y="0"/>
                  <a:pt x="70" y="0"/>
                  <a:pt x="73" y="3"/>
                </a:cubicBezTo>
                <a:cubicBezTo>
                  <a:pt x="101" y="32"/>
                  <a:pt x="101" y="32"/>
                  <a:pt x="101" y="32"/>
                </a:cubicBezTo>
                <a:cubicBezTo>
                  <a:pt x="104" y="34"/>
                  <a:pt x="104" y="38"/>
                  <a:pt x="101" y="41"/>
                </a:cubicBezTo>
                <a:cubicBezTo>
                  <a:pt x="96" y="46"/>
                  <a:pt x="96" y="46"/>
                  <a:pt x="96" y="46"/>
                </a:cubicBezTo>
                <a:cubicBezTo>
                  <a:pt x="94" y="48"/>
                  <a:pt x="94" y="48"/>
                  <a:pt x="94" y="48"/>
                </a:cubicBezTo>
                <a:cubicBezTo>
                  <a:pt x="101" y="48"/>
                  <a:pt x="101" y="48"/>
                  <a:pt x="101" y="48"/>
                </a:cubicBezTo>
                <a:cubicBezTo>
                  <a:pt x="108" y="48"/>
                  <a:pt x="114" y="54"/>
                  <a:pt x="114" y="62"/>
                </a:cubicBezTo>
                <a:cubicBezTo>
                  <a:pt x="114" y="76"/>
                  <a:pt x="114" y="76"/>
                  <a:pt x="114" y="76"/>
                </a:cubicBezTo>
                <a:cubicBezTo>
                  <a:pt x="118" y="76"/>
                  <a:pt x="118" y="76"/>
                  <a:pt x="118" y="76"/>
                </a:cubicBezTo>
                <a:cubicBezTo>
                  <a:pt x="118" y="112"/>
                  <a:pt x="118" y="112"/>
                  <a:pt x="118" y="112"/>
                </a:cubicBezTo>
                <a:cubicBezTo>
                  <a:pt x="103" y="112"/>
                  <a:pt x="103" y="112"/>
                  <a:pt x="103" y="112"/>
                </a:cubicBezTo>
                <a:lnTo>
                  <a:pt x="103" y="116"/>
                </a:lnTo>
                <a:close/>
                <a:moveTo>
                  <a:pt x="69" y="48"/>
                </a:moveTo>
                <a:cubicBezTo>
                  <a:pt x="69" y="47"/>
                  <a:pt x="69" y="46"/>
                  <a:pt x="69" y="45"/>
                </a:cubicBezTo>
                <a:cubicBezTo>
                  <a:pt x="69" y="42"/>
                  <a:pt x="68" y="40"/>
                  <a:pt x="66" y="38"/>
                </a:cubicBezTo>
                <a:cubicBezTo>
                  <a:pt x="60" y="32"/>
                  <a:pt x="50" y="33"/>
                  <a:pt x="44" y="39"/>
                </a:cubicBezTo>
                <a:cubicBezTo>
                  <a:pt x="42" y="41"/>
                  <a:pt x="41" y="43"/>
                  <a:pt x="40" y="45"/>
                </a:cubicBezTo>
                <a:cubicBezTo>
                  <a:pt x="40" y="46"/>
                  <a:pt x="39" y="47"/>
                  <a:pt x="39" y="48"/>
                </a:cubicBezTo>
                <a:cubicBezTo>
                  <a:pt x="47" y="48"/>
                  <a:pt x="47" y="48"/>
                  <a:pt x="47" y="48"/>
                </a:cubicBezTo>
                <a:cubicBezTo>
                  <a:pt x="47" y="47"/>
                  <a:pt x="47" y="46"/>
                  <a:pt x="48" y="45"/>
                </a:cubicBezTo>
                <a:cubicBezTo>
                  <a:pt x="48" y="45"/>
                  <a:pt x="48" y="44"/>
                  <a:pt x="48" y="44"/>
                </a:cubicBezTo>
                <a:cubicBezTo>
                  <a:pt x="46" y="42"/>
                  <a:pt x="46" y="42"/>
                  <a:pt x="46" y="42"/>
                </a:cubicBezTo>
                <a:cubicBezTo>
                  <a:pt x="48" y="41"/>
                  <a:pt x="48" y="41"/>
                  <a:pt x="48" y="41"/>
                </a:cubicBezTo>
                <a:cubicBezTo>
                  <a:pt x="50" y="42"/>
                  <a:pt x="50" y="42"/>
                  <a:pt x="50" y="42"/>
                </a:cubicBezTo>
                <a:cubicBezTo>
                  <a:pt x="51" y="41"/>
                  <a:pt x="52" y="41"/>
                  <a:pt x="53" y="40"/>
                </a:cubicBezTo>
                <a:cubicBezTo>
                  <a:pt x="54" y="43"/>
                  <a:pt x="54" y="43"/>
                  <a:pt x="54" y="43"/>
                </a:cubicBezTo>
                <a:cubicBezTo>
                  <a:pt x="54" y="43"/>
                  <a:pt x="52" y="43"/>
                  <a:pt x="51" y="45"/>
                </a:cubicBezTo>
                <a:cubicBezTo>
                  <a:pt x="51" y="45"/>
                  <a:pt x="51" y="45"/>
                  <a:pt x="51" y="45"/>
                </a:cubicBezTo>
                <a:cubicBezTo>
                  <a:pt x="50" y="46"/>
                  <a:pt x="50" y="47"/>
                  <a:pt x="50" y="47"/>
                </a:cubicBezTo>
                <a:cubicBezTo>
                  <a:pt x="51" y="48"/>
                  <a:pt x="52" y="48"/>
                  <a:pt x="54" y="47"/>
                </a:cubicBezTo>
                <a:cubicBezTo>
                  <a:pt x="57" y="45"/>
                  <a:pt x="59" y="45"/>
                  <a:pt x="60" y="47"/>
                </a:cubicBezTo>
                <a:cubicBezTo>
                  <a:pt x="61" y="47"/>
                  <a:pt x="61" y="48"/>
                  <a:pt x="61" y="48"/>
                </a:cubicBezTo>
                <a:lnTo>
                  <a:pt x="69" y="48"/>
                </a:lnTo>
                <a:close/>
                <a:moveTo>
                  <a:pt x="79" y="30"/>
                </a:moveTo>
                <a:cubicBezTo>
                  <a:pt x="79" y="30"/>
                  <a:pt x="79" y="29"/>
                  <a:pt x="79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8"/>
                  <a:pt x="78" y="28"/>
                  <a:pt x="78" y="28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8" y="27"/>
                  <a:pt x="78" y="27"/>
                  <a:pt x="78" y="27"/>
                </a:cubicBezTo>
                <a:cubicBezTo>
                  <a:pt x="77" y="27"/>
                  <a:pt x="77" y="26"/>
                  <a:pt x="77" y="26"/>
                </a:cubicBezTo>
                <a:cubicBezTo>
                  <a:pt x="77" y="26"/>
                  <a:pt x="76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4" y="25"/>
                  <a:pt x="74" y="25"/>
                  <a:pt x="74" y="25"/>
                </a:cubicBezTo>
                <a:cubicBezTo>
                  <a:pt x="73" y="24"/>
                  <a:pt x="73" y="24"/>
                  <a:pt x="73" y="25"/>
                </a:cubicBezTo>
                <a:cubicBezTo>
                  <a:pt x="73" y="25"/>
                  <a:pt x="73" y="25"/>
                  <a:pt x="73" y="25"/>
                </a:cubicBezTo>
                <a:cubicBezTo>
                  <a:pt x="73" y="25"/>
                  <a:pt x="72" y="25"/>
                  <a:pt x="72" y="25"/>
                </a:cubicBezTo>
                <a:cubicBezTo>
                  <a:pt x="72" y="25"/>
                  <a:pt x="72" y="25"/>
                  <a:pt x="72" y="25"/>
                </a:cubicBezTo>
                <a:cubicBezTo>
                  <a:pt x="72" y="25"/>
                  <a:pt x="72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25"/>
                  <a:pt x="71" y="25"/>
                  <a:pt x="71" y="25"/>
                </a:cubicBezTo>
                <a:cubicBezTo>
                  <a:pt x="70" y="25"/>
                  <a:pt x="70" y="25"/>
                  <a:pt x="70" y="26"/>
                </a:cubicBezTo>
                <a:cubicBezTo>
                  <a:pt x="70" y="26"/>
                  <a:pt x="70" y="26"/>
                  <a:pt x="70" y="26"/>
                </a:cubicBezTo>
                <a:cubicBezTo>
                  <a:pt x="70" y="26"/>
                  <a:pt x="69" y="26"/>
                  <a:pt x="69" y="26"/>
                </a:cubicBezTo>
                <a:cubicBezTo>
                  <a:pt x="69" y="26"/>
                  <a:pt x="69" y="27"/>
                  <a:pt x="69" y="27"/>
                </a:cubicBezTo>
                <a:cubicBezTo>
                  <a:pt x="69" y="27"/>
                  <a:pt x="69" y="27"/>
                  <a:pt x="69" y="27"/>
                </a:cubicBezTo>
                <a:cubicBezTo>
                  <a:pt x="68" y="27"/>
                  <a:pt x="68" y="27"/>
                  <a:pt x="68" y="28"/>
                </a:cubicBezTo>
                <a:cubicBezTo>
                  <a:pt x="68" y="28"/>
                  <a:pt x="68" y="28"/>
                  <a:pt x="68" y="28"/>
                </a:cubicBezTo>
                <a:cubicBezTo>
                  <a:pt x="68" y="28"/>
                  <a:pt x="68" y="28"/>
                  <a:pt x="68" y="29"/>
                </a:cubicBezTo>
                <a:cubicBezTo>
                  <a:pt x="68" y="29"/>
                  <a:pt x="68" y="29"/>
                  <a:pt x="68" y="29"/>
                </a:cubicBezTo>
                <a:cubicBezTo>
                  <a:pt x="68" y="29"/>
                  <a:pt x="68" y="29"/>
                  <a:pt x="68" y="30"/>
                </a:cubicBezTo>
                <a:cubicBezTo>
                  <a:pt x="68" y="30"/>
                  <a:pt x="68" y="30"/>
                  <a:pt x="68" y="30"/>
                </a:cubicBezTo>
                <a:cubicBezTo>
                  <a:pt x="68" y="30"/>
                  <a:pt x="68" y="30"/>
                  <a:pt x="68" y="31"/>
                </a:cubicBezTo>
                <a:cubicBezTo>
                  <a:pt x="68" y="31"/>
                  <a:pt x="68" y="31"/>
                  <a:pt x="68" y="31"/>
                </a:cubicBezTo>
                <a:cubicBezTo>
                  <a:pt x="68" y="31"/>
                  <a:pt x="68" y="31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2"/>
                  <a:pt x="68" y="32"/>
                </a:cubicBezTo>
                <a:cubicBezTo>
                  <a:pt x="68" y="32"/>
                  <a:pt x="68" y="33"/>
                  <a:pt x="68" y="33"/>
                </a:cubicBezTo>
                <a:cubicBezTo>
                  <a:pt x="68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3"/>
                  <a:pt x="69" y="33"/>
                  <a:pt x="69" y="33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69" y="34"/>
                  <a:pt x="69" y="34"/>
                </a:cubicBezTo>
                <a:cubicBezTo>
                  <a:pt x="69" y="34"/>
                  <a:pt x="70" y="34"/>
                  <a:pt x="70" y="34"/>
                </a:cubicBezTo>
                <a:cubicBezTo>
                  <a:pt x="70" y="34"/>
                  <a:pt x="70" y="34"/>
                  <a:pt x="70" y="34"/>
                </a:cubicBezTo>
                <a:cubicBezTo>
                  <a:pt x="70" y="34"/>
                  <a:pt x="70" y="35"/>
                  <a:pt x="70" y="35"/>
                </a:cubicBezTo>
                <a:cubicBezTo>
                  <a:pt x="70" y="35"/>
                  <a:pt x="70" y="35"/>
                  <a:pt x="70" y="35"/>
                </a:cubicBezTo>
                <a:cubicBezTo>
                  <a:pt x="70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1" y="35"/>
                </a:cubicBezTo>
                <a:cubicBezTo>
                  <a:pt x="71" y="35"/>
                  <a:pt x="71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2" y="35"/>
                  <a:pt x="72" y="35"/>
                </a:cubicBezTo>
                <a:cubicBezTo>
                  <a:pt x="72" y="35"/>
                  <a:pt x="73" y="35"/>
                  <a:pt x="73" y="35"/>
                </a:cubicBezTo>
                <a:cubicBezTo>
                  <a:pt x="73" y="35"/>
                  <a:pt x="73" y="35"/>
                  <a:pt x="73" y="35"/>
                </a:cubicBezTo>
                <a:cubicBezTo>
                  <a:pt x="73" y="35"/>
                  <a:pt x="73" y="36"/>
                  <a:pt x="73" y="36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6"/>
                  <a:pt x="73" y="36"/>
                  <a:pt x="73" y="35"/>
                </a:cubicBezTo>
                <a:cubicBezTo>
                  <a:pt x="73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4" y="35"/>
                  <a:pt x="74" y="35"/>
                  <a:pt x="74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5" y="35"/>
                  <a:pt x="75" y="35"/>
                  <a:pt x="75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5"/>
                </a:cubicBezTo>
                <a:cubicBezTo>
                  <a:pt x="76" y="35"/>
                  <a:pt x="76" y="35"/>
                  <a:pt x="76" y="34"/>
                </a:cubicBezTo>
                <a:cubicBezTo>
                  <a:pt x="76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7" y="34"/>
                  <a:pt x="77" y="34"/>
                </a:cubicBezTo>
                <a:cubicBezTo>
                  <a:pt x="77" y="34"/>
                  <a:pt x="78" y="33"/>
                  <a:pt x="78" y="33"/>
                </a:cubicBezTo>
                <a:cubicBezTo>
                  <a:pt x="78" y="33"/>
                  <a:pt x="78" y="33"/>
                  <a:pt x="78" y="33"/>
                </a:cubicBezTo>
                <a:cubicBezTo>
                  <a:pt x="78" y="33"/>
                  <a:pt x="78" y="33"/>
                  <a:pt x="78" y="32"/>
                </a:cubicBezTo>
                <a:cubicBezTo>
                  <a:pt x="78" y="32"/>
                  <a:pt x="78" y="32"/>
                  <a:pt x="78" y="32"/>
                </a:cubicBezTo>
                <a:cubicBezTo>
                  <a:pt x="78" y="32"/>
                  <a:pt x="78" y="32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79" y="31"/>
                  <a:pt x="79" y="31"/>
                  <a:pt x="79" y="30"/>
                </a:cubicBezTo>
                <a:cubicBezTo>
                  <a:pt x="79" y="30"/>
                  <a:pt x="79" y="30"/>
                  <a:pt x="79" y="30"/>
                </a:cubicBezTo>
                <a:close/>
                <a:moveTo>
                  <a:pt x="93" y="45"/>
                </a:moveTo>
                <a:cubicBezTo>
                  <a:pt x="99" y="39"/>
                  <a:pt x="99" y="39"/>
                  <a:pt x="99" y="39"/>
                </a:cubicBezTo>
                <a:cubicBezTo>
                  <a:pt x="99" y="39"/>
                  <a:pt x="99" y="39"/>
                  <a:pt x="99" y="39"/>
                </a:cubicBezTo>
                <a:cubicBezTo>
                  <a:pt x="100" y="38"/>
                  <a:pt x="100" y="35"/>
                  <a:pt x="99" y="34"/>
                </a:cubicBezTo>
                <a:cubicBezTo>
                  <a:pt x="71" y="6"/>
                  <a:pt x="71" y="6"/>
                  <a:pt x="71" y="6"/>
                </a:cubicBezTo>
                <a:cubicBezTo>
                  <a:pt x="69" y="4"/>
                  <a:pt x="67" y="4"/>
                  <a:pt x="65" y="6"/>
                </a:cubicBezTo>
                <a:cubicBezTo>
                  <a:pt x="64" y="6"/>
                  <a:pt x="64" y="6"/>
                  <a:pt x="64" y="6"/>
                </a:cubicBezTo>
                <a:cubicBezTo>
                  <a:pt x="26" y="45"/>
                  <a:pt x="26" y="45"/>
                  <a:pt x="26" y="45"/>
                </a:cubicBezTo>
                <a:cubicBezTo>
                  <a:pt x="23" y="48"/>
                  <a:pt x="23" y="48"/>
                  <a:pt x="23" y="48"/>
                </a:cubicBezTo>
                <a:cubicBezTo>
                  <a:pt x="27" y="48"/>
                  <a:pt x="27" y="48"/>
                  <a:pt x="27" y="48"/>
                </a:cubicBezTo>
                <a:cubicBezTo>
                  <a:pt x="30" y="45"/>
                  <a:pt x="30" y="45"/>
                  <a:pt x="30" y="45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3" y="12"/>
                  <a:pt x="63" y="12"/>
                </a:cubicBezTo>
                <a:cubicBezTo>
                  <a:pt x="63" y="12"/>
                  <a:pt x="64" y="12"/>
                  <a:pt x="64" y="12"/>
                </a:cubicBezTo>
                <a:cubicBezTo>
                  <a:pt x="64" y="12"/>
                  <a:pt x="64" y="13"/>
                  <a:pt x="64" y="13"/>
                </a:cubicBezTo>
                <a:cubicBezTo>
                  <a:pt x="66" y="14"/>
                  <a:pt x="69" y="14"/>
                  <a:pt x="71" y="12"/>
                </a:cubicBezTo>
                <a:cubicBezTo>
                  <a:pt x="71" y="12"/>
                  <a:pt x="71" y="12"/>
                  <a:pt x="71" y="12"/>
                </a:cubicBezTo>
                <a:cubicBezTo>
                  <a:pt x="71" y="11"/>
                  <a:pt x="72" y="11"/>
                  <a:pt x="72" y="11"/>
                </a:cubicBezTo>
                <a:cubicBezTo>
                  <a:pt x="72" y="11"/>
                  <a:pt x="72" y="11"/>
                  <a:pt x="72" y="11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2"/>
                  <a:pt x="93" y="32"/>
                  <a:pt x="93" y="32"/>
                </a:cubicBezTo>
                <a:cubicBezTo>
                  <a:pt x="93" y="33"/>
                  <a:pt x="93" y="33"/>
                  <a:pt x="93" y="33"/>
                </a:cubicBezTo>
                <a:cubicBezTo>
                  <a:pt x="92" y="33"/>
                  <a:pt x="92" y="33"/>
                  <a:pt x="92" y="34"/>
                </a:cubicBezTo>
                <a:cubicBezTo>
                  <a:pt x="90" y="35"/>
                  <a:pt x="90" y="38"/>
                  <a:pt x="91" y="40"/>
                </a:cubicBezTo>
                <a:cubicBezTo>
                  <a:pt x="92" y="40"/>
                  <a:pt x="92" y="40"/>
                  <a:pt x="92" y="41"/>
                </a:cubicBezTo>
                <a:cubicBezTo>
                  <a:pt x="92" y="41"/>
                  <a:pt x="93" y="41"/>
                  <a:pt x="93" y="41"/>
                </a:cubicBezTo>
                <a:cubicBezTo>
                  <a:pt x="93" y="41"/>
                  <a:pt x="93" y="41"/>
                  <a:pt x="92" y="41"/>
                </a:cubicBezTo>
                <a:cubicBezTo>
                  <a:pt x="89" y="45"/>
                  <a:pt x="89" y="45"/>
                  <a:pt x="89" y="45"/>
                </a:cubicBezTo>
                <a:cubicBezTo>
                  <a:pt x="86" y="48"/>
                  <a:pt x="86" y="48"/>
                  <a:pt x="86" y="48"/>
                </a:cubicBezTo>
                <a:cubicBezTo>
                  <a:pt x="90" y="48"/>
                  <a:pt x="90" y="48"/>
                  <a:pt x="90" y="48"/>
                </a:cubicBezTo>
                <a:lnTo>
                  <a:pt x="93" y="45"/>
                </a:lnTo>
                <a:close/>
                <a:moveTo>
                  <a:pt x="111" y="105"/>
                </a:moveTo>
                <a:cubicBezTo>
                  <a:pt x="111" y="84"/>
                  <a:pt x="111" y="84"/>
                  <a:pt x="111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77" y="84"/>
                  <a:pt x="72" y="88"/>
                  <a:pt x="72" y="94"/>
                </a:cubicBezTo>
                <a:cubicBezTo>
                  <a:pt x="72" y="100"/>
                  <a:pt x="77" y="105"/>
                  <a:pt x="83" y="105"/>
                </a:cubicBezTo>
                <a:lnTo>
                  <a:pt x="111" y="105"/>
                </a:lnTo>
                <a:close/>
                <a:moveTo>
                  <a:pt x="92" y="128"/>
                </a:moveTo>
                <a:cubicBezTo>
                  <a:pt x="92" y="130"/>
                  <a:pt x="92" y="130"/>
                  <a:pt x="92" y="130"/>
                </a:cubicBezTo>
                <a:cubicBezTo>
                  <a:pt x="97" y="130"/>
                  <a:pt x="97" y="130"/>
                  <a:pt x="97" y="130"/>
                </a:cubicBezTo>
                <a:cubicBezTo>
                  <a:pt x="98" y="130"/>
                  <a:pt x="99" y="130"/>
                  <a:pt x="99" y="129"/>
                </a:cubicBezTo>
                <a:cubicBezTo>
                  <a:pt x="99" y="128"/>
                  <a:pt x="99" y="128"/>
                  <a:pt x="99" y="128"/>
                </a:cubicBezTo>
                <a:cubicBezTo>
                  <a:pt x="98" y="128"/>
                  <a:pt x="97" y="128"/>
                  <a:pt x="97" y="128"/>
                </a:cubicBezTo>
                <a:lnTo>
                  <a:pt x="92" y="128"/>
                </a:lnTo>
                <a:close/>
                <a:moveTo>
                  <a:pt x="78" y="130"/>
                </a:moveTo>
                <a:cubicBezTo>
                  <a:pt x="78" y="128"/>
                  <a:pt x="78" y="128"/>
                  <a:pt x="78" y="128"/>
                </a:cubicBezTo>
                <a:cubicBezTo>
                  <a:pt x="71" y="128"/>
                  <a:pt x="71" y="128"/>
                  <a:pt x="71" y="128"/>
                </a:cubicBezTo>
                <a:cubicBezTo>
                  <a:pt x="71" y="130"/>
                  <a:pt x="71" y="130"/>
                  <a:pt x="71" y="130"/>
                </a:cubicBezTo>
                <a:lnTo>
                  <a:pt x="78" y="130"/>
                </a:lnTo>
                <a:close/>
                <a:moveTo>
                  <a:pt x="82" y="130"/>
                </a:moveTo>
                <a:cubicBezTo>
                  <a:pt x="89" y="130"/>
                  <a:pt x="89" y="130"/>
                  <a:pt x="89" y="130"/>
                </a:cubicBezTo>
                <a:cubicBezTo>
                  <a:pt x="89" y="128"/>
                  <a:pt x="89" y="128"/>
                  <a:pt x="89" y="128"/>
                </a:cubicBezTo>
                <a:cubicBezTo>
                  <a:pt x="82" y="128"/>
                  <a:pt x="82" y="128"/>
                  <a:pt x="82" y="128"/>
                </a:cubicBezTo>
                <a:lnTo>
                  <a:pt x="82" y="130"/>
                </a:lnTo>
                <a:close/>
                <a:moveTo>
                  <a:pt x="11" y="79"/>
                </a:moveTo>
                <a:cubicBezTo>
                  <a:pt x="13" y="79"/>
                  <a:pt x="13" y="79"/>
                  <a:pt x="13" y="79"/>
                </a:cubicBezTo>
                <a:cubicBezTo>
                  <a:pt x="13" y="72"/>
                  <a:pt x="13" y="72"/>
                  <a:pt x="13" y="72"/>
                </a:cubicBezTo>
                <a:cubicBezTo>
                  <a:pt x="11" y="72"/>
                  <a:pt x="11" y="72"/>
                  <a:pt x="11" y="72"/>
                </a:cubicBezTo>
                <a:lnTo>
                  <a:pt x="11" y="79"/>
                </a:lnTo>
                <a:close/>
                <a:moveTo>
                  <a:pt x="101" y="124"/>
                </a:moveTo>
                <a:cubicBezTo>
                  <a:pt x="101" y="125"/>
                  <a:pt x="101" y="125"/>
                  <a:pt x="100" y="126"/>
                </a:cubicBezTo>
                <a:cubicBezTo>
                  <a:pt x="102" y="127"/>
                  <a:pt x="102" y="127"/>
                  <a:pt x="102" y="127"/>
                </a:cubicBezTo>
                <a:cubicBezTo>
                  <a:pt x="103" y="126"/>
                  <a:pt x="103" y="125"/>
                  <a:pt x="103" y="124"/>
                </a:cubicBezTo>
                <a:cubicBezTo>
                  <a:pt x="103" y="119"/>
                  <a:pt x="103" y="119"/>
                  <a:pt x="103" y="119"/>
                </a:cubicBezTo>
                <a:cubicBezTo>
                  <a:pt x="101" y="119"/>
                  <a:pt x="101" y="119"/>
                  <a:pt x="101" y="119"/>
                </a:cubicBezTo>
                <a:lnTo>
                  <a:pt x="101" y="124"/>
                </a:lnTo>
                <a:close/>
                <a:moveTo>
                  <a:pt x="64" y="59"/>
                </a:moveTo>
                <a:cubicBezTo>
                  <a:pt x="57" y="59"/>
                  <a:pt x="57" y="59"/>
                  <a:pt x="57" y="59"/>
                </a:cubicBezTo>
                <a:cubicBezTo>
                  <a:pt x="57" y="61"/>
                  <a:pt x="57" y="61"/>
                  <a:pt x="57" y="61"/>
                </a:cubicBezTo>
                <a:cubicBezTo>
                  <a:pt x="64" y="61"/>
                  <a:pt x="64" y="61"/>
                  <a:pt x="64" y="61"/>
                </a:cubicBezTo>
                <a:lnTo>
                  <a:pt x="64" y="59"/>
                </a:lnTo>
                <a:close/>
                <a:moveTo>
                  <a:pt x="85" y="59"/>
                </a:moveTo>
                <a:cubicBezTo>
                  <a:pt x="78" y="59"/>
                  <a:pt x="78" y="59"/>
                  <a:pt x="78" y="59"/>
                </a:cubicBezTo>
                <a:cubicBezTo>
                  <a:pt x="78" y="61"/>
                  <a:pt x="78" y="61"/>
                  <a:pt x="78" y="61"/>
                </a:cubicBezTo>
                <a:cubicBezTo>
                  <a:pt x="85" y="61"/>
                  <a:pt x="85" y="61"/>
                  <a:pt x="85" y="61"/>
                </a:cubicBezTo>
                <a:lnTo>
                  <a:pt x="85" y="59"/>
                </a:lnTo>
                <a:close/>
                <a:moveTo>
                  <a:pt x="68" y="128"/>
                </a:moveTo>
                <a:cubicBezTo>
                  <a:pt x="61" y="128"/>
                  <a:pt x="61" y="128"/>
                  <a:pt x="61" y="128"/>
                </a:cubicBezTo>
                <a:cubicBezTo>
                  <a:pt x="61" y="130"/>
                  <a:pt x="61" y="130"/>
                  <a:pt x="61" y="130"/>
                </a:cubicBezTo>
                <a:cubicBezTo>
                  <a:pt x="68" y="130"/>
                  <a:pt x="68" y="130"/>
                  <a:pt x="68" y="130"/>
                </a:cubicBezTo>
                <a:lnTo>
                  <a:pt x="68" y="128"/>
                </a:lnTo>
                <a:close/>
                <a:moveTo>
                  <a:pt x="75" y="59"/>
                </a:moveTo>
                <a:cubicBezTo>
                  <a:pt x="67" y="59"/>
                  <a:pt x="67" y="59"/>
                  <a:pt x="67" y="59"/>
                </a:cubicBezTo>
                <a:cubicBezTo>
                  <a:pt x="67" y="61"/>
                  <a:pt x="67" y="61"/>
                  <a:pt x="67" y="61"/>
                </a:cubicBezTo>
                <a:cubicBezTo>
                  <a:pt x="75" y="61"/>
                  <a:pt x="75" y="61"/>
                  <a:pt x="75" y="61"/>
                </a:cubicBezTo>
                <a:lnTo>
                  <a:pt x="75" y="59"/>
                </a:lnTo>
                <a:close/>
                <a:moveTo>
                  <a:pt x="101" y="76"/>
                </a:moveTo>
                <a:cubicBezTo>
                  <a:pt x="103" y="76"/>
                  <a:pt x="103" y="76"/>
                  <a:pt x="103" y="76"/>
                </a:cubicBezTo>
                <a:cubicBezTo>
                  <a:pt x="103" y="69"/>
                  <a:pt x="103" y="69"/>
                  <a:pt x="103" y="69"/>
                </a:cubicBezTo>
                <a:cubicBezTo>
                  <a:pt x="101" y="69"/>
                  <a:pt x="101" y="69"/>
                  <a:pt x="101" y="69"/>
                </a:cubicBezTo>
                <a:lnTo>
                  <a:pt x="101" y="76"/>
                </a:lnTo>
                <a:close/>
                <a:moveTo>
                  <a:pt x="88" y="59"/>
                </a:moveTo>
                <a:cubicBezTo>
                  <a:pt x="88" y="61"/>
                  <a:pt x="88" y="61"/>
                  <a:pt x="88" y="61"/>
                </a:cubicBezTo>
                <a:cubicBezTo>
                  <a:pt x="95" y="61"/>
                  <a:pt x="95" y="61"/>
                  <a:pt x="95" y="61"/>
                </a:cubicBezTo>
                <a:cubicBezTo>
                  <a:pt x="95" y="59"/>
                  <a:pt x="95" y="59"/>
                  <a:pt x="95" y="59"/>
                </a:cubicBezTo>
                <a:lnTo>
                  <a:pt x="88" y="59"/>
                </a:lnTo>
                <a:close/>
                <a:moveTo>
                  <a:pt x="103" y="65"/>
                </a:moveTo>
                <a:cubicBezTo>
                  <a:pt x="103" y="62"/>
                  <a:pt x="101" y="60"/>
                  <a:pt x="98" y="5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1" y="63"/>
                  <a:pt x="101" y="65"/>
                </a:cubicBezTo>
                <a:cubicBezTo>
                  <a:pt x="101" y="65"/>
                  <a:pt x="101" y="65"/>
                  <a:pt x="101" y="65"/>
                </a:cubicBezTo>
                <a:cubicBezTo>
                  <a:pt x="103" y="65"/>
                  <a:pt x="103" y="65"/>
                  <a:pt x="103" y="65"/>
                </a:cubicBezTo>
                <a:close/>
                <a:moveTo>
                  <a:pt x="23" y="61"/>
                </a:moveTo>
                <a:cubicBezTo>
                  <a:pt x="23" y="59"/>
                  <a:pt x="23" y="59"/>
                  <a:pt x="23" y="59"/>
                </a:cubicBezTo>
                <a:cubicBezTo>
                  <a:pt x="18" y="59"/>
                  <a:pt x="18" y="59"/>
                  <a:pt x="18" y="59"/>
                </a:cubicBezTo>
                <a:cubicBezTo>
                  <a:pt x="17" y="59"/>
                  <a:pt x="16" y="59"/>
                  <a:pt x="15" y="59"/>
                </a:cubicBezTo>
                <a:cubicBezTo>
                  <a:pt x="16" y="61"/>
                  <a:pt x="16" y="61"/>
                  <a:pt x="16" y="61"/>
                </a:cubicBezTo>
                <a:cubicBezTo>
                  <a:pt x="17" y="61"/>
                  <a:pt x="17" y="61"/>
                  <a:pt x="18" y="61"/>
                </a:cubicBezTo>
                <a:lnTo>
                  <a:pt x="23" y="61"/>
                </a:lnTo>
                <a:close/>
                <a:moveTo>
                  <a:pt x="33" y="59"/>
                </a:moveTo>
                <a:cubicBezTo>
                  <a:pt x="26" y="59"/>
                  <a:pt x="26" y="59"/>
                  <a:pt x="26" y="59"/>
                </a:cubicBezTo>
                <a:cubicBezTo>
                  <a:pt x="26" y="61"/>
                  <a:pt x="26" y="61"/>
                  <a:pt x="26" y="61"/>
                </a:cubicBezTo>
                <a:cubicBezTo>
                  <a:pt x="33" y="61"/>
                  <a:pt x="33" y="61"/>
                  <a:pt x="33" y="61"/>
                </a:cubicBezTo>
                <a:lnTo>
                  <a:pt x="33" y="59"/>
                </a:lnTo>
                <a:close/>
                <a:moveTo>
                  <a:pt x="27" y="128"/>
                </a:moveTo>
                <a:cubicBezTo>
                  <a:pt x="20" y="128"/>
                  <a:pt x="20" y="128"/>
                  <a:pt x="20" y="128"/>
                </a:cubicBezTo>
                <a:cubicBezTo>
                  <a:pt x="20" y="130"/>
                  <a:pt x="20" y="130"/>
                  <a:pt x="20" y="130"/>
                </a:cubicBezTo>
                <a:cubicBezTo>
                  <a:pt x="27" y="130"/>
                  <a:pt x="27" y="130"/>
                  <a:pt x="27" y="130"/>
                </a:cubicBezTo>
                <a:lnTo>
                  <a:pt x="27" y="128"/>
                </a:lnTo>
                <a:close/>
                <a:moveTo>
                  <a:pt x="37" y="128"/>
                </a:moveTo>
                <a:cubicBezTo>
                  <a:pt x="30" y="128"/>
                  <a:pt x="30" y="128"/>
                  <a:pt x="30" y="128"/>
                </a:cubicBezTo>
                <a:cubicBezTo>
                  <a:pt x="30" y="130"/>
                  <a:pt x="30" y="130"/>
                  <a:pt x="30" y="130"/>
                </a:cubicBezTo>
                <a:cubicBezTo>
                  <a:pt x="37" y="130"/>
                  <a:pt x="37" y="130"/>
                  <a:pt x="37" y="130"/>
                </a:cubicBezTo>
                <a:lnTo>
                  <a:pt x="37" y="128"/>
                </a:lnTo>
                <a:close/>
                <a:moveTo>
                  <a:pt x="44" y="59"/>
                </a:moveTo>
                <a:cubicBezTo>
                  <a:pt x="36" y="59"/>
                  <a:pt x="36" y="59"/>
                  <a:pt x="36" y="59"/>
                </a:cubicBezTo>
                <a:cubicBezTo>
                  <a:pt x="36" y="61"/>
                  <a:pt x="36" y="61"/>
                  <a:pt x="36" y="61"/>
                </a:cubicBezTo>
                <a:cubicBezTo>
                  <a:pt x="44" y="61"/>
                  <a:pt x="44" y="61"/>
                  <a:pt x="44" y="61"/>
                </a:cubicBezTo>
                <a:lnTo>
                  <a:pt x="44" y="59"/>
                </a:lnTo>
                <a:close/>
                <a:moveTo>
                  <a:pt x="54" y="59"/>
                </a:moveTo>
                <a:cubicBezTo>
                  <a:pt x="47" y="59"/>
                  <a:pt x="47" y="59"/>
                  <a:pt x="47" y="59"/>
                </a:cubicBezTo>
                <a:cubicBezTo>
                  <a:pt x="47" y="61"/>
                  <a:pt x="47" y="61"/>
                  <a:pt x="47" y="61"/>
                </a:cubicBezTo>
                <a:cubicBezTo>
                  <a:pt x="54" y="61"/>
                  <a:pt x="54" y="61"/>
                  <a:pt x="54" y="61"/>
                </a:cubicBezTo>
                <a:lnTo>
                  <a:pt x="54" y="59"/>
                </a:lnTo>
                <a:close/>
                <a:moveTo>
                  <a:pt x="47" y="128"/>
                </a:moveTo>
                <a:cubicBezTo>
                  <a:pt x="40" y="128"/>
                  <a:pt x="40" y="128"/>
                  <a:pt x="40" y="128"/>
                </a:cubicBezTo>
                <a:cubicBezTo>
                  <a:pt x="40" y="130"/>
                  <a:pt x="40" y="130"/>
                  <a:pt x="40" y="130"/>
                </a:cubicBezTo>
                <a:cubicBezTo>
                  <a:pt x="47" y="130"/>
                  <a:pt x="47" y="130"/>
                  <a:pt x="47" y="130"/>
                </a:cubicBezTo>
                <a:lnTo>
                  <a:pt x="47" y="128"/>
                </a:lnTo>
                <a:close/>
                <a:moveTo>
                  <a:pt x="58" y="128"/>
                </a:moveTo>
                <a:cubicBezTo>
                  <a:pt x="51" y="128"/>
                  <a:pt x="51" y="128"/>
                  <a:pt x="51" y="128"/>
                </a:cubicBezTo>
                <a:cubicBezTo>
                  <a:pt x="51" y="130"/>
                  <a:pt x="51" y="130"/>
                  <a:pt x="51" y="130"/>
                </a:cubicBezTo>
                <a:cubicBezTo>
                  <a:pt x="58" y="130"/>
                  <a:pt x="58" y="130"/>
                  <a:pt x="58" y="130"/>
                </a:cubicBezTo>
                <a:lnTo>
                  <a:pt x="58" y="128"/>
                </a:lnTo>
                <a:close/>
                <a:moveTo>
                  <a:pt x="84" y="88"/>
                </a:moveTo>
                <a:cubicBezTo>
                  <a:pt x="81" y="88"/>
                  <a:pt x="78" y="91"/>
                  <a:pt x="78" y="94"/>
                </a:cubicBezTo>
                <a:cubicBezTo>
                  <a:pt x="78" y="98"/>
                  <a:pt x="81" y="100"/>
                  <a:pt x="84" y="100"/>
                </a:cubicBezTo>
                <a:cubicBezTo>
                  <a:pt x="88" y="100"/>
                  <a:pt x="91" y="98"/>
                  <a:pt x="91" y="94"/>
                </a:cubicBezTo>
                <a:cubicBezTo>
                  <a:pt x="91" y="91"/>
                  <a:pt x="88" y="88"/>
                  <a:pt x="84" y="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1" name="Freeform 30">
            <a:extLst>
              <a:ext uri="{FF2B5EF4-FFF2-40B4-BE49-F238E27FC236}">
                <a16:creationId xmlns:a16="http://schemas.microsoft.com/office/drawing/2014/main" id="{2AE85B7A-7321-3849-B88D-AF0956C2F643}"/>
              </a:ext>
            </a:extLst>
          </p:cNvPr>
          <p:cNvSpPr>
            <a:spLocks noEditPoints="1"/>
          </p:cNvSpPr>
          <p:nvPr/>
        </p:nvSpPr>
        <p:spPr bwMode="auto">
          <a:xfrm>
            <a:off x="10601141" y="2370174"/>
            <a:ext cx="324456" cy="236234"/>
          </a:xfrm>
          <a:custGeom>
            <a:avLst/>
            <a:gdLst>
              <a:gd name="T0" fmla="*/ 9 w 140"/>
              <a:gd name="T1" fmla="*/ 0 h 102"/>
              <a:gd name="T2" fmla="*/ 0 w 140"/>
              <a:gd name="T3" fmla="*/ 93 h 102"/>
              <a:gd name="T4" fmla="*/ 131 w 140"/>
              <a:gd name="T5" fmla="*/ 102 h 102"/>
              <a:gd name="T6" fmla="*/ 140 w 140"/>
              <a:gd name="T7" fmla="*/ 9 h 102"/>
              <a:gd name="T8" fmla="*/ 136 w 140"/>
              <a:gd name="T9" fmla="*/ 93 h 102"/>
              <a:gd name="T10" fmla="*/ 9 w 140"/>
              <a:gd name="T11" fmla="*/ 98 h 102"/>
              <a:gd name="T12" fmla="*/ 4 w 140"/>
              <a:gd name="T13" fmla="*/ 9 h 102"/>
              <a:gd name="T14" fmla="*/ 131 w 140"/>
              <a:gd name="T15" fmla="*/ 4 h 102"/>
              <a:gd name="T16" fmla="*/ 136 w 140"/>
              <a:gd name="T17" fmla="*/ 93 h 102"/>
              <a:gd name="T18" fmla="*/ 129 w 140"/>
              <a:gd name="T19" fmla="*/ 11 h 102"/>
              <a:gd name="T20" fmla="*/ 11 w 140"/>
              <a:gd name="T21" fmla="*/ 32 h 102"/>
              <a:gd name="T22" fmla="*/ 11 w 140"/>
              <a:gd name="T23" fmla="*/ 70 h 102"/>
              <a:gd name="T24" fmla="*/ 129 w 140"/>
              <a:gd name="T25" fmla="*/ 91 h 102"/>
              <a:gd name="T26" fmla="*/ 11 w 140"/>
              <a:gd name="T27" fmla="*/ 70 h 102"/>
              <a:gd name="T28" fmla="*/ 51 w 140"/>
              <a:gd name="T29" fmla="*/ 65 h 102"/>
              <a:gd name="T30" fmla="*/ 62 w 140"/>
              <a:gd name="T31" fmla="*/ 37 h 102"/>
              <a:gd name="T32" fmla="*/ 49 w 140"/>
              <a:gd name="T33" fmla="*/ 37 h 102"/>
              <a:gd name="T34" fmla="*/ 39 w 140"/>
              <a:gd name="T35" fmla="*/ 65 h 102"/>
              <a:gd name="T36" fmla="*/ 28 w 140"/>
              <a:gd name="T37" fmla="*/ 37 h 102"/>
              <a:gd name="T38" fmla="*/ 38 w 140"/>
              <a:gd name="T39" fmla="*/ 58 h 102"/>
              <a:gd name="T40" fmla="*/ 95 w 140"/>
              <a:gd name="T41" fmla="*/ 59 h 102"/>
              <a:gd name="T42" fmla="*/ 106 w 140"/>
              <a:gd name="T43" fmla="*/ 65 h 102"/>
              <a:gd name="T44" fmla="*/ 107 w 140"/>
              <a:gd name="T45" fmla="*/ 37 h 102"/>
              <a:gd name="T46" fmla="*/ 86 w 140"/>
              <a:gd name="T47" fmla="*/ 65 h 102"/>
              <a:gd name="T48" fmla="*/ 95 w 140"/>
              <a:gd name="T49" fmla="*/ 59 h 102"/>
              <a:gd name="T50" fmla="*/ 105 w 140"/>
              <a:gd name="T51" fmla="*/ 54 h 102"/>
              <a:gd name="T52" fmla="*/ 103 w 140"/>
              <a:gd name="T53" fmla="*/ 43 h 102"/>
              <a:gd name="T54" fmla="*/ 79 w 140"/>
              <a:gd name="T55" fmla="*/ 57 h 102"/>
              <a:gd name="T56" fmla="*/ 74 w 140"/>
              <a:gd name="T57" fmla="*/ 53 h 102"/>
              <a:gd name="T58" fmla="*/ 67 w 140"/>
              <a:gd name="T59" fmla="*/ 48 h 102"/>
              <a:gd name="T60" fmla="*/ 69 w 140"/>
              <a:gd name="T61" fmla="*/ 39 h 102"/>
              <a:gd name="T62" fmla="*/ 83 w 140"/>
              <a:gd name="T63" fmla="*/ 39 h 102"/>
              <a:gd name="T64" fmla="*/ 81 w 140"/>
              <a:gd name="T65" fmla="*/ 45 h 102"/>
              <a:gd name="T66" fmla="*/ 76 w 140"/>
              <a:gd name="T67" fmla="*/ 41 h 102"/>
              <a:gd name="T68" fmla="*/ 72 w 140"/>
              <a:gd name="T69" fmla="*/ 44 h 102"/>
              <a:gd name="T70" fmla="*/ 77 w 140"/>
              <a:gd name="T71" fmla="*/ 48 h 102"/>
              <a:gd name="T72" fmla="*/ 84 w 140"/>
              <a:gd name="T73" fmla="*/ 56 h 102"/>
              <a:gd name="T74" fmla="*/ 74 w 140"/>
              <a:gd name="T75" fmla="*/ 65 h 102"/>
              <a:gd name="T76" fmla="*/ 64 w 140"/>
              <a:gd name="T77" fmla="*/ 61 h 102"/>
              <a:gd name="T78" fmla="*/ 68 w 140"/>
              <a:gd name="T79" fmla="*/ 56 h 102"/>
              <a:gd name="T80" fmla="*/ 74 w 140"/>
              <a:gd name="T81" fmla="*/ 60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40" h="102">
                <a:moveTo>
                  <a:pt x="131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98"/>
                  <a:pt x="4" y="102"/>
                  <a:pt x="9" y="102"/>
                </a:cubicBezTo>
                <a:cubicBezTo>
                  <a:pt x="131" y="102"/>
                  <a:pt x="131" y="102"/>
                  <a:pt x="131" y="102"/>
                </a:cubicBezTo>
                <a:cubicBezTo>
                  <a:pt x="136" y="102"/>
                  <a:pt x="140" y="98"/>
                  <a:pt x="140" y="93"/>
                </a:cubicBezTo>
                <a:cubicBezTo>
                  <a:pt x="140" y="9"/>
                  <a:pt x="140" y="9"/>
                  <a:pt x="140" y="9"/>
                </a:cubicBezTo>
                <a:cubicBezTo>
                  <a:pt x="140" y="4"/>
                  <a:pt x="136" y="0"/>
                  <a:pt x="131" y="0"/>
                </a:cubicBezTo>
                <a:close/>
                <a:moveTo>
                  <a:pt x="136" y="93"/>
                </a:moveTo>
                <a:cubicBezTo>
                  <a:pt x="136" y="96"/>
                  <a:pt x="134" y="98"/>
                  <a:pt x="131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6" y="98"/>
                  <a:pt x="4" y="96"/>
                  <a:pt x="4" y="93"/>
                </a:cubicBezTo>
                <a:cubicBezTo>
                  <a:pt x="4" y="9"/>
                  <a:pt x="4" y="9"/>
                  <a:pt x="4" y="9"/>
                </a:cubicBezTo>
                <a:cubicBezTo>
                  <a:pt x="4" y="6"/>
                  <a:pt x="6" y="4"/>
                  <a:pt x="9" y="4"/>
                </a:cubicBezTo>
                <a:cubicBezTo>
                  <a:pt x="131" y="4"/>
                  <a:pt x="131" y="4"/>
                  <a:pt x="131" y="4"/>
                </a:cubicBezTo>
                <a:cubicBezTo>
                  <a:pt x="134" y="4"/>
                  <a:pt x="136" y="6"/>
                  <a:pt x="136" y="9"/>
                </a:cubicBezTo>
                <a:lnTo>
                  <a:pt x="136" y="93"/>
                </a:lnTo>
                <a:close/>
                <a:moveTo>
                  <a:pt x="11" y="11"/>
                </a:moveTo>
                <a:cubicBezTo>
                  <a:pt x="129" y="11"/>
                  <a:pt x="129" y="11"/>
                  <a:pt x="129" y="11"/>
                </a:cubicBezTo>
                <a:cubicBezTo>
                  <a:pt x="129" y="32"/>
                  <a:pt x="129" y="32"/>
                  <a:pt x="129" y="32"/>
                </a:cubicBezTo>
                <a:cubicBezTo>
                  <a:pt x="11" y="32"/>
                  <a:pt x="11" y="32"/>
                  <a:pt x="11" y="32"/>
                </a:cubicBezTo>
                <a:lnTo>
                  <a:pt x="11" y="11"/>
                </a:lnTo>
                <a:close/>
                <a:moveTo>
                  <a:pt x="11" y="70"/>
                </a:moveTo>
                <a:cubicBezTo>
                  <a:pt x="129" y="70"/>
                  <a:pt x="129" y="70"/>
                  <a:pt x="129" y="70"/>
                </a:cubicBezTo>
                <a:cubicBezTo>
                  <a:pt x="129" y="91"/>
                  <a:pt x="129" y="91"/>
                  <a:pt x="129" y="91"/>
                </a:cubicBezTo>
                <a:cubicBezTo>
                  <a:pt x="11" y="91"/>
                  <a:pt x="11" y="91"/>
                  <a:pt x="11" y="91"/>
                </a:cubicBezTo>
                <a:lnTo>
                  <a:pt x="11" y="70"/>
                </a:lnTo>
                <a:close/>
                <a:moveTo>
                  <a:pt x="57" y="65"/>
                </a:moveTo>
                <a:cubicBezTo>
                  <a:pt x="51" y="65"/>
                  <a:pt x="51" y="65"/>
                  <a:pt x="51" y="65"/>
                </a:cubicBezTo>
                <a:cubicBezTo>
                  <a:pt x="57" y="37"/>
                  <a:pt x="57" y="37"/>
                  <a:pt x="57" y="37"/>
                </a:cubicBezTo>
                <a:cubicBezTo>
                  <a:pt x="62" y="37"/>
                  <a:pt x="62" y="37"/>
                  <a:pt x="62" y="37"/>
                </a:cubicBezTo>
                <a:lnTo>
                  <a:pt x="57" y="65"/>
                </a:lnTo>
                <a:close/>
                <a:moveTo>
                  <a:pt x="49" y="37"/>
                </a:moveTo>
                <a:cubicBezTo>
                  <a:pt x="55" y="37"/>
                  <a:pt x="55" y="37"/>
                  <a:pt x="55" y="37"/>
                </a:cubicBezTo>
                <a:cubicBezTo>
                  <a:pt x="39" y="65"/>
                  <a:pt x="39" y="65"/>
                  <a:pt x="39" y="65"/>
                </a:cubicBezTo>
                <a:cubicBezTo>
                  <a:pt x="33" y="65"/>
                  <a:pt x="33" y="65"/>
                  <a:pt x="33" y="65"/>
                </a:cubicBezTo>
                <a:cubicBezTo>
                  <a:pt x="28" y="37"/>
                  <a:pt x="28" y="37"/>
                  <a:pt x="28" y="37"/>
                </a:cubicBezTo>
                <a:cubicBezTo>
                  <a:pt x="34" y="37"/>
                  <a:pt x="34" y="37"/>
                  <a:pt x="34" y="37"/>
                </a:cubicBezTo>
                <a:cubicBezTo>
                  <a:pt x="38" y="58"/>
                  <a:pt x="38" y="58"/>
                  <a:pt x="38" y="58"/>
                </a:cubicBezTo>
                <a:lnTo>
                  <a:pt x="49" y="37"/>
                </a:lnTo>
                <a:close/>
                <a:moveTo>
                  <a:pt x="95" y="59"/>
                </a:moveTo>
                <a:cubicBezTo>
                  <a:pt x="106" y="59"/>
                  <a:pt x="106" y="59"/>
                  <a:pt x="106" y="59"/>
                </a:cubicBezTo>
                <a:cubicBezTo>
                  <a:pt x="106" y="65"/>
                  <a:pt x="106" y="65"/>
                  <a:pt x="106" y="65"/>
                </a:cubicBezTo>
                <a:cubicBezTo>
                  <a:pt x="112" y="65"/>
                  <a:pt x="112" y="65"/>
                  <a:pt x="112" y="65"/>
                </a:cubicBezTo>
                <a:cubicBezTo>
                  <a:pt x="107" y="37"/>
                  <a:pt x="107" y="37"/>
                  <a:pt x="107" y="37"/>
                </a:cubicBezTo>
                <a:cubicBezTo>
                  <a:pt x="101" y="37"/>
                  <a:pt x="101" y="37"/>
                  <a:pt x="101" y="37"/>
                </a:cubicBezTo>
                <a:cubicBezTo>
                  <a:pt x="86" y="65"/>
                  <a:pt x="86" y="65"/>
                  <a:pt x="86" y="65"/>
                </a:cubicBezTo>
                <a:cubicBezTo>
                  <a:pt x="91" y="65"/>
                  <a:pt x="91" y="65"/>
                  <a:pt x="91" y="65"/>
                </a:cubicBezTo>
                <a:lnTo>
                  <a:pt x="95" y="59"/>
                </a:lnTo>
                <a:close/>
                <a:moveTo>
                  <a:pt x="103" y="43"/>
                </a:moveTo>
                <a:cubicBezTo>
                  <a:pt x="105" y="54"/>
                  <a:pt x="105" y="54"/>
                  <a:pt x="105" y="54"/>
                </a:cubicBezTo>
                <a:cubicBezTo>
                  <a:pt x="97" y="54"/>
                  <a:pt x="97" y="54"/>
                  <a:pt x="97" y="54"/>
                </a:cubicBezTo>
                <a:lnTo>
                  <a:pt x="103" y="43"/>
                </a:lnTo>
                <a:close/>
                <a:moveTo>
                  <a:pt x="78" y="59"/>
                </a:moveTo>
                <a:cubicBezTo>
                  <a:pt x="78" y="59"/>
                  <a:pt x="79" y="58"/>
                  <a:pt x="79" y="57"/>
                </a:cubicBezTo>
                <a:cubicBezTo>
                  <a:pt x="79" y="56"/>
                  <a:pt x="79" y="56"/>
                  <a:pt x="78" y="55"/>
                </a:cubicBezTo>
                <a:cubicBezTo>
                  <a:pt x="77" y="55"/>
                  <a:pt x="76" y="54"/>
                  <a:pt x="74" y="53"/>
                </a:cubicBezTo>
                <a:cubicBezTo>
                  <a:pt x="72" y="52"/>
                  <a:pt x="70" y="51"/>
                  <a:pt x="69" y="51"/>
                </a:cubicBezTo>
                <a:cubicBezTo>
                  <a:pt x="68" y="50"/>
                  <a:pt x="68" y="49"/>
                  <a:pt x="67" y="48"/>
                </a:cubicBezTo>
                <a:cubicBezTo>
                  <a:pt x="66" y="47"/>
                  <a:pt x="66" y="46"/>
                  <a:pt x="66" y="45"/>
                </a:cubicBezTo>
                <a:cubicBezTo>
                  <a:pt x="66" y="43"/>
                  <a:pt x="67" y="41"/>
                  <a:pt x="69" y="39"/>
                </a:cubicBezTo>
                <a:cubicBezTo>
                  <a:pt x="70" y="38"/>
                  <a:pt x="73" y="37"/>
                  <a:pt x="76" y="37"/>
                </a:cubicBezTo>
                <a:cubicBezTo>
                  <a:pt x="79" y="37"/>
                  <a:pt x="82" y="38"/>
                  <a:pt x="83" y="39"/>
                </a:cubicBezTo>
                <a:cubicBezTo>
                  <a:pt x="85" y="41"/>
                  <a:pt x="86" y="43"/>
                  <a:pt x="86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81" y="44"/>
                  <a:pt x="80" y="43"/>
                  <a:pt x="79" y="42"/>
                </a:cubicBezTo>
                <a:cubicBezTo>
                  <a:pt x="79" y="42"/>
                  <a:pt x="77" y="41"/>
                  <a:pt x="76" y="41"/>
                </a:cubicBezTo>
                <a:cubicBezTo>
                  <a:pt x="74" y="41"/>
                  <a:pt x="73" y="42"/>
                  <a:pt x="73" y="42"/>
                </a:cubicBezTo>
                <a:cubicBezTo>
                  <a:pt x="72" y="43"/>
                  <a:pt x="72" y="43"/>
                  <a:pt x="72" y="44"/>
                </a:cubicBezTo>
                <a:cubicBezTo>
                  <a:pt x="72" y="45"/>
                  <a:pt x="72" y="46"/>
                  <a:pt x="72" y="46"/>
                </a:cubicBezTo>
                <a:cubicBezTo>
                  <a:pt x="73" y="47"/>
                  <a:pt x="74" y="47"/>
                  <a:pt x="77" y="48"/>
                </a:cubicBezTo>
                <a:cubicBezTo>
                  <a:pt x="80" y="50"/>
                  <a:pt x="82" y="51"/>
                  <a:pt x="83" y="52"/>
                </a:cubicBezTo>
                <a:cubicBezTo>
                  <a:pt x="84" y="53"/>
                  <a:pt x="84" y="54"/>
                  <a:pt x="84" y="56"/>
                </a:cubicBezTo>
                <a:cubicBezTo>
                  <a:pt x="84" y="59"/>
                  <a:pt x="84" y="61"/>
                  <a:pt x="82" y="63"/>
                </a:cubicBezTo>
                <a:cubicBezTo>
                  <a:pt x="80" y="64"/>
                  <a:pt x="77" y="65"/>
                  <a:pt x="74" y="65"/>
                </a:cubicBezTo>
                <a:cubicBezTo>
                  <a:pt x="71" y="65"/>
                  <a:pt x="69" y="65"/>
                  <a:pt x="67" y="64"/>
                </a:cubicBezTo>
                <a:cubicBezTo>
                  <a:pt x="66" y="63"/>
                  <a:pt x="64" y="62"/>
                  <a:pt x="64" y="61"/>
                </a:cubicBezTo>
                <a:cubicBezTo>
                  <a:pt x="63" y="59"/>
                  <a:pt x="63" y="58"/>
                  <a:pt x="63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7"/>
                  <a:pt x="69" y="58"/>
                  <a:pt x="69" y="59"/>
                </a:cubicBezTo>
                <a:cubicBezTo>
                  <a:pt x="70" y="60"/>
                  <a:pt x="71" y="60"/>
                  <a:pt x="74" y="60"/>
                </a:cubicBezTo>
                <a:cubicBezTo>
                  <a:pt x="75" y="60"/>
                  <a:pt x="77" y="60"/>
                  <a:pt x="78" y="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7249123-3DB8-FA4A-9A0E-391329E8BA7B}"/>
              </a:ext>
            </a:extLst>
          </p:cNvPr>
          <p:cNvSpPr txBox="1"/>
          <p:nvPr/>
        </p:nvSpPr>
        <p:spPr>
          <a:xfrm>
            <a:off x="7730058" y="3494063"/>
            <a:ext cx="2664296" cy="35625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lnSpc>
                <a:spcPct val="13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npin heiti" panose="00000500000000000000" pitchFamily="2" charset="-122"/>
                <a:ea typeface="inpin heiti" panose="00000500000000000000" pitchFamily="2" charset="-122"/>
                <a:sym typeface="inpin heiti" panose="00000500000000000000" pitchFamily="2" charset="-122"/>
              </a:rPr>
              <a:t> 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inpin heiti" panose="00000500000000000000" pitchFamily="2" charset="-122"/>
              <a:ea typeface="inpin heiti" panose="00000500000000000000" pitchFamily="2" charset="-122"/>
              <a:sym typeface="inpin heiti" panose="00000500000000000000" pitchFamily="2" charset="-12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8855" y="1522125"/>
            <a:ext cx="10876083" cy="424731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altLang="ru-RU" sz="2000" dirty="0"/>
              <a:t>1. Информацию принять к сведению.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2000" dirty="0"/>
              <a:t>2. Выпускающим кафедрам провести корректирующие мероприятия и принять соответствующие меры педагогического, методического и организационного воздействия.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2000" dirty="0"/>
              <a:t>3. Зав. кафедрами, ППС организовать обучение студентов, оформивших индивидуальный график учебных занятий, по индивидуальной образовательной траектории с применением ЭО и ДОТ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2000" dirty="0"/>
              <a:t>4. Кураторам и наставникам провести работу по повышению учебной дисциплины у слабоуспевающих студентов.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ru-RU" altLang="ru-RU" sz="2000" dirty="0"/>
              <a:t> 5. Рекомендовать ППС разработку онлайн-курсов по дисциплинам, формирующим универсальные и общепрофессиональные компетенции.</a:t>
            </a:r>
          </a:p>
        </p:txBody>
      </p:sp>
    </p:spTree>
    <p:extLst>
      <p:ext uri="{BB962C8B-B14F-4D97-AF65-F5344CB8AC3E}">
        <p14:creationId xmlns:p14="http://schemas.microsoft.com/office/powerpoint/2010/main" val="56420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40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 p14:presetBounceEnd="4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grpId="0" nodeType="withEffect" p14:presetBounceEnd="4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2" fill="hold" grpId="0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9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0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42" grpId="0" animBg="1"/>
          <p:bldP spid="44" grpId="0" animBg="1"/>
          <p:bldP spid="45" grpId="0" animBg="1"/>
          <p:bldP spid="50" grpId="0" animBg="1"/>
          <p:bldP spid="51" grpId="0" animBg="1"/>
          <p:bldP spid="5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2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2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500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31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42" grpId="0" animBg="1"/>
          <p:bldP spid="44" grpId="0" animBg="1"/>
          <p:bldP spid="45" grpId="0" animBg="1"/>
          <p:bldP spid="50" grpId="0" animBg="1"/>
          <p:bldP spid="51" grpId="0" animBg="1"/>
          <p:bldP spid="56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C9C45-5498-884F-B1E1-489210D4F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73" y="0"/>
            <a:ext cx="11651672" cy="2057503"/>
          </a:xfrm>
        </p:spPr>
        <p:txBody>
          <a:bodyPr>
            <a:normAutofit/>
          </a:bodyPr>
          <a:lstStyle/>
          <a:p>
            <a:pPr algn="ctr"/>
            <a:r>
              <a:rPr lang="ru-RU" altLang="ru-RU" sz="25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Успеваемость </a:t>
            </a:r>
            <a: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студентов по учебному подразделению</a:t>
            </a:r>
            <a:b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за три последние </a:t>
            </a:r>
            <a:r>
              <a:rPr lang="ru-RU" altLang="ru-RU" sz="25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сессии </a:t>
            </a:r>
            <a: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/>
            </a:r>
            <a:b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sz="25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(до пересдач</a:t>
            </a:r>
            <a:r>
              <a:rPr lang="ru-RU" altLang="ru-RU" sz="2500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)</a:t>
            </a:r>
            <a:endParaRPr lang="en-UA" sz="2500" b="1" dirty="0">
              <a:latin typeface="+mn-lt"/>
            </a:endParaRPr>
          </a:p>
        </p:txBody>
      </p:sp>
      <p:grpSp>
        <p:nvGrpSpPr>
          <p:cNvPr id="69" name="组合 49">
            <a:extLst>
              <a:ext uri="{FF2B5EF4-FFF2-40B4-BE49-F238E27FC236}">
                <a16:creationId xmlns:a16="http://schemas.microsoft.com/office/drawing/2014/main" id="{6295011B-D86F-7246-9606-05CFAC330370}"/>
              </a:ext>
            </a:extLst>
          </p:cNvPr>
          <p:cNvGrpSpPr/>
          <p:nvPr/>
        </p:nvGrpSpPr>
        <p:grpSpPr>
          <a:xfrm rot="19037596">
            <a:off x="10370689" y="-133950"/>
            <a:ext cx="1461003" cy="3656552"/>
            <a:chOff x="4094716" y="2370026"/>
            <a:chExt cx="1169006" cy="2925357"/>
          </a:xfrm>
          <a:solidFill>
            <a:schemeClr val="bg1">
              <a:lumMod val="95000"/>
            </a:schemeClr>
          </a:solidFill>
        </p:grpSpPr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60DDDB96-D0E4-784E-BA45-7297C52B3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1834" y="4163496"/>
              <a:ext cx="1131888" cy="1131887"/>
            </a:xfrm>
            <a:custGeom>
              <a:avLst/>
              <a:gdLst>
                <a:gd name="T0" fmla="*/ 91 w 419"/>
                <a:gd name="T1" fmla="*/ 419 h 419"/>
                <a:gd name="T2" fmla="*/ 91 w 419"/>
                <a:gd name="T3" fmla="*/ 91 h 419"/>
                <a:gd name="T4" fmla="*/ 419 w 419"/>
                <a:gd name="T5" fmla="*/ 91 h 419"/>
                <a:gd name="T6" fmla="*/ 344 w 419"/>
                <a:gd name="T7" fmla="*/ 166 h 419"/>
                <a:gd name="T8" fmla="*/ 167 w 419"/>
                <a:gd name="T9" fmla="*/ 166 h 419"/>
                <a:gd name="T10" fmla="*/ 167 w 419"/>
                <a:gd name="T11" fmla="*/ 343 h 419"/>
                <a:gd name="T12" fmla="*/ 91 w 419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9" h="419">
                  <a:moveTo>
                    <a:pt x="91" y="419"/>
                  </a:moveTo>
                  <a:cubicBezTo>
                    <a:pt x="0" y="329"/>
                    <a:pt x="0" y="181"/>
                    <a:pt x="91" y="91"/>
                  </a:cubicBezTo>
                  <a:cubicBezTo>
                    <a:pt x="181" y="0"/>
                    <a:pt x="329" y="0"/>
                    <a:pt x="419" y="91"/>
                  </a:cubicBezTo>
                  <a:cubicBezTo>
                    <a:pt x="344" y="166"/>
                    <a:pt x="344" y="166"/>
                    <a:pt x="344" y="166"/>
                  </a:cubicBezTo>
                  <a:cubicBezTo>
                    <a:pt x="295" y="117"/>
                    <a:pt x="215" y="117"/>
                    <a:pt x="167" y="166"/>
                  </a:cubicBezTo>
                  <a:cubicBezTo>
                    <a:pt x="118" y="215"/>
                    <a:pt x="118" y="295"/>
                    <a:pt x="167" y="343"/>
                  </a:cubicBezTo>
                  <a:lnTo>
                    <a:pt x="91" y="41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121883" tIns="60941" rIns="121883" bIns="60941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399" dirty="0">
                <a:ea typeface="华文新魏" panose="02010800040101010101" pitchFamily="2" charset="-122"/>
              </a:endParaRPr>
            </a:p>
          </p:txBody>
        </p:sp>
        <p:sp>
          <p:nvSpPr>
            <p:cNvPr id="71" name="TextBox 150">
              <a:extLst>
                <a:ext uri="{FF2B5EF4-FFF2-40B4-BE49-F238E27FC236}">
                  <a16:creationId xmlns:a16="http://schemas.microsoft.com/office/drawing/2014/main" id="{AD9AF58B-7D31-7449-9000-D39005200554}"/>
                </a:ext>
              </a:extLst>
            </p:cNvPr>
            <p:cNvSpPr txBox="1"/>
            <p:nvPr/>
          </p:nvSpPr>
          <p:spPr>
            <a:xfrm>
              <a:off x="4094716" y="2370026"/>
              <a:ext cx="147811" cy="369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zh-CN" altLang="en-US" sz="2399" dirty="0">
                <a:ea typeface="华文新魏" panose="02010800040101010101" pitchFamily="2" charset="-122"/>
              </a:endParaRPr>
            </a:p>
          </p:txBody>
        </p:sp>
      </p:grp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817124"/>
              </p:ext>
            </p:extLst>
          </p:nvPr>
        </p:nvGraphicFramePr>
        <p:xfrm>
          <a:off x="789709" y="1662545"/>
          <a:ext cx="10449097" cy="5079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869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165" y="1454727"/>
            <a:ext cx="11194472" cy="437249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Как показал анализ результатов,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сравнению с результатами летней экзаменационной сессии в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2023-2024 </a:t>
            </a:r>
            <a:r>
              <a:rPr lang="ru-RU" sz="3500" dirty="0" err="1">
                <a:solidFill>
                  <a:schemeClr val="tx2">
                    <a:lumMod val="50000"/>
                  </a:schemeClr>
                </a:solidFill>
              </a:rPr>
              <a:t>уч.г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., показатели </a:t>
            </a: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абсолютной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успеваемости </a:t>
            </a: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зимней экзаменационной сессии в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2024-2025 </a:t>
            </a: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уч. году (до пересдач) увеличились на </a:t>
            </a:r>
            <a:r>
              <a:rPr lang="ru-RU" sz="3500" dirty="0" smtClean="0">
                <a:solidFill>
                  <a:schemeClr val="tx2">
                    <a:lumMod val="50000"/>
                  </a:schemeClr>
                </a:solidFill>
              </a:rPr>
              <a:t>4,7%, </a:t>
            </a:r>
            <a:r>
              <a:rPr lang="ru-RU" sz="3500" dirty="0">
                <a:solidFill>
                  <a:schemeClr val="tx2">
                    <a:lumMod val="50000"/>
                  </a:schemeClr>
                </a:solidFill>
              </a:rPr>
              <a:t>качественная успеваемость снизилась на 3,4%. </a:t>
            </a:r>
          </a:p>
          <a:p>
            <a:endParaRPr lang="ru-RU" dirty="0"/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8252284" y="6228770"/>
            <a:ext cx="1100234" cy="629230"/>
          </a:xfrm>
          <a:prstGeom prst="rtTriangle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19604148">
            <a:off x="10754342" y="-353231"/>
            <a:ext cx="1227856" cy="823815"/>
          </a:xfrm>
          <a:prstGeom prst="rtTriangle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7116211" y="6349680"/>
            <a:ext cx="647875" cy="368765"/>
          </a:xfrm>
          <a:prstGeom prst="rtTriangle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84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6804" y="356812"/>
            <a:ext cx="8694061" cy="915035"/>
          </a:xfrm>
        </p:spPr>
        <p:txBody>
          <a:bodyPr>
            <a:normAutofit fontScale="90000"/>
          </a:bodyPr>
          <a:lstStyle/>
          <a:p>
            <a:r>
              <a:rPr lang="ru-RU" altLang="ru-RU" sz="42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Успеваемость по ОПОП (до пересдач)</a:t>
            </a:r>
            <a: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ru-RU" alt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3066"/>
              </p:ext>
            </p:extLst>
          </p:nvPr>
        </p:nvGraphicFramePr>
        <p:xfrm>
          <a:off x="881150" y="814329"/>
          <a:ext cx="10199716" cy="5863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3643">
                  <a:extLst>
                    <a:ext uri="{9D8B030D-6E8A-4147-A177-3AD203B41FA5}">
                      <a16:colId xmlns:a16="http://schemas.microsoft.com/office/drawing/2014/main" val="2042288654"/>
                    </a:ext>
                  </a:extLst>
                </a:gridCol>
                <a:gridCol w="1727647">
                  <a:extLst>
                    <a:ext uri="{9D8B030D-6E8A-4147-A177-3AD203B41FA5}">
                      <a16:colId xmlns:a16="http://schemas.microsoft.com/office/drawing/2014/main" val="1303574878"/>
                    </a:ext>
                  </a:extLst>
                </a:gridCol>
                <a:gridCol w="1927417">
                  <a:extLst>
                    <a:ext uri="{9D8B030D-6E8A-4147-A177-3AD203B41FA5}">
                      <a16:colId xmlns:a16="http://schemas.microsoft.com/office/drawing/2014/main" val="1033930665"/>
                    </a:ext>
                  </a:extLst>
                </a:gridCol>
                <a:gridCol w="1778271">
                  <a:extLst>
                    <a:ext uri="{9D8B030D-6E8A-4147-A177-3AD203B41FA5}">
                      <a16:colId xmlns:a16="http://schemas.microsoft.com/office/drawing/2014/main" val="301234346"/>
                    </a:ext>
                  </a:extLst>
                </a:gridCol>
                <a:gridCol w="2212738">
                  <a:extLst>
                    <a:ext uri="{9D8B030D-6E8A-4147-A177-3AD203B41FA5}">
                      <a16:colId xmlns:a16="http://schemas.microsoft.com/office/drawing/2014/main" val="3277355778"/>
                    </a:ext>
                  </a:extLst>
                </a:gridCol>
              </a:tblGrid>
              <a:tr h="69024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  <a:latin typeface="+mn-lt"/>
                        </a:rPr>
                        <a:t>НП/С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  <a:latin typeface="+mn-lt"/>
                        </a:rPr>
                        <a:t>Лето 2023-2024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  <a:latin typeface="+mn-lt"/>
                        </a:rPr>
                        <a:t>Зима 2024-2025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616302"/>
                  </a:ext>
                </a:extLst>
              </a:tr>
              <a:tr h="5808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общая успеваемость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качественная успеваемость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общая успеваемость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качественная успеваемость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49441"/>
                  </a:ext>
                </a:extLst>
              </a:tr>
              <a:tr h="3647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Строительство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27,3%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25,0%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233160"/>
                  </a:ext>
                </a:extLst>
              </a:tr>
              <a:tr h="58082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Прикладная информатика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69,8%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51,2%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217638"/>
                  </a:ext>
                </a:extLst>
              </a:tr>
              <a:tr h="3647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Филология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69,4%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44,4%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813597"/>
                  </a:ext>
                </a:extLst>
              </a:tr>
              <a:tr h="58082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Прикладная математика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69,8%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51,2%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062113"/>
                  </a:ext>
                </a:extLst>
              </a:tr>
              <a:tr h="6286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Электроэнергетика и электротехника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  <a:latin typeface="+mn-lt"/>
                        </a:rPr>
                        <a:t>31,6%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effectLst/>
                          <a:latin typeface="+mn-lt"/>
                        </a:rPr>
                        <a:t>23,7%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39035"/>
                  </a:ext>
                </a:extLst>
              </a:tr>
              <a:tr h="3647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Горное дело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60,0%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35,7%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573747"/>
                  </a:ext>
                </a:extLst>
              </a:tr>
              <a:tr h="11527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Педагогическое образование (с двумя профилями подготовки)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79,6%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61,2%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048792"/>
                  </a:ext>
                </a:extLst>
              </a:tr>
              <a:tr h="3647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НТИ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 smtClean="0">
                          <a:effectLst/>
                          <a:latin typeface="+mn-lt"/>
                        </a:rPr>
                        <a:t>52,8%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 smtClean="0">
                          <a:effectLst/>
                          <a:latin typeface="+mn-lt"/>
                        </a:rPr>
                        <a:t>43,1%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57,5%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39,7%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4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23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</a:rPr>
              <a:t>Распределение студентов ТИ (ф) СВФУ по статусам успеваемости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0764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087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5488" y="91440"/>
            <a:ext cx="9108311" cy="989215"/>
          </a:xfrm>
        </p:spPr>
        <p:txBody>
          <a:bodyPr>
            <a:noAutofit/>
          </a:bodyPr>
          <a:lstStyle/>
          <a:p>
            <a:pPr algn="ctr"/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за 3 последние экзаменационные сессии</a:t>
            </a:r>
            <a:b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3000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по НП/С (до пересдач)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9913"/>
            <a:ext cx="10515600" cy="479705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700" b="1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«Педагогическое </a:t>
            </a:r>
            <a:r>
              <a:rPr lang="ru-RU" altLang="ru-RU" sz="2700" b="1" dirty="0" smtClean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образование</a:t>
            </a:r>
          </a:p>
          <a:p>
            <a:pPr marL="0" indent="0" algn="ctr">
              <a:buNone/>
            </a:pPr>
            <a:r>
              <a:rPr lang="ru-RU" altLang="ru-RU" sz="2700" b="1" dirty="0" smtClean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700" b="1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(с двумя профилями подготовки)»</a:t>
            </a:r>
          </a:p>
          <a:p>
            <a:pPr algn="ctr"/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042810"/>
              </p:ext>
            </p:extLst>
          </p:nvPr>
        </p:nvGraphicFramePr>
        <p:xfrm>
          <a:off x="838200" y="2394065"/>
          <a:ext cx="9843655" cy="4463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272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581891"/>
            <a:ext cx="9108311" cy="1022465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Направление подготовки «Филология»</a:t>
            </a:r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A" b="1" dirty="0">
              <a:latin typeface="+mn-lt"/>
            </a:endParaRPr>
          </a:p>
        </p:txBody>
      </p:sp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647423"/>
              </p:ext>
            </p:extLst>
          </p:nvPr>
        </p:nvGraphicFramePr>
        <p:xfrm>
          <a:off x="1238596" y="1496291"/>
          <a:ext cx="10115203" cy="4987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453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4D46C-1D23-8547-BB33-F0756F889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488" y="739833"/>
            <a:ext cx="9108311" cy="773083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Направление подготовки </a:t>
            </a: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/>
            </a:r>
            <a:b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  <a:latin typeface="+mn-lt"/>
              </a:rPr>
              <a:t>«</a:t>
            </a:r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Прикладная информатика»</a:t>
            </a:r>
            <a:b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</a:br>
            <a:endParaRPr lang="en-UA" b="1" dirty="0">
              <a:latin typeface="+mn-lt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660225"/>
              </p:ext>
            </p:extLst>
          </p:nvPr>
        </p:nvGraphicFramePr>
        <p:xfrm>
          <a:off x="1330036" y="1512916"/>
          <a:ext cx="9684328" cy="4854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142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99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A396B"/>
      </a:accent1>
      <a:accent2>
        <a:srgbClr val="FBAD87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668</Words>
  <Application>Microsoft Office PowerPoint</Application>
  <PresentationFormat>Широкоэкранный</PresentationFormat>
  <Paragraphs>205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Corbel</vt:lpstr>
      <vt:lpstr>等线</vt:lpstr>
      <vt:lpstr>inpin heiti</vt:lpstr>
      <vt:lpstr>华文新魏</vt:lpstr>
      <vt:lpstr>Times New Roman</vt:lpstr>
      <vt:lpstr>Office Theme</vt:lpstr>
      <vt:lpstr>Итоги зимней экзаменационной сессии 2024/2025  учебный год </vt:lpstr>
      <vt:lpstr>Зимняя экз. сессия 2024/2025</vt:lpstr>
      <vt:lpstr>Успеваемость студентов по учебному подразделению за три последние сессии  (до пересдач)</vt:lpstr>
      <vt:lpstr>Презентация PowerPoint</vt:lpstr>
      <vt:lpstr>Успеваемость по ОПОП (до пересдач) </vt:lpstr>
      <vt:lpstr>Распределение студентов ТИ (ф) СВФУ по статусам успеваемости </vt:lpstr>
      <vt:lpstr>Результаты за 3 последние экзаменационные сессии по НП/С (до пересдач)</vt:lpstr>
      <vt:lpstr>Направление подготовки «Филология» </vt:lpstr>
      <vt:lpstr>Направление подготовки  «Прикладная информатика» </vt:lpstr>
      <vt:lpstr>Направление подготовки  «Прикладная математика и информатика» </vt:lpstr>
      <vt:lpstr>Направление подготовки «Строительство»</vt:lpstr>
      <vt:lpstr>Направление подготовки «Электроэнергетика и электротехника»</vt:lpstr>
      <vt:lpstr>Специальность «Горное дело» </vt:lpstr>
      <vt:lpstr>Успеваемость студентов (до пересдач) по курсам и в целом по институту  по результатам зимней сессии в 2024/2025 уч.году </vt:lpstr>
      <vt:lpstr>Успеваемость  студентов 1 курса по группам  за зимнюю сессию 2024-2025 уч. года</vt:lpstr>
      <vt:lpstr>Результаты зимней экзаменационной сессии 1 курса </vt:lpstr>
      <vt:lpstr>Распределение студентов 1 курса по статусам успеваемости</vt:lpstr>
      <vt:lpstr>Отчисление студентов</vt:lpstr>
      <vt:lpstr>Список дисциплин, по которым получено  наибольшее количество неудовлетворительных оценок по институту</vt:lpstr>
      <vt:lpstr>Проект постановления: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Ольга Тимофеевна Кондрацова</cp:lastModifiedBy>
  <cp:revision>45</cp:revision>
  <dcterms:created xsi:type="dcterms:W3CDTF">2024-09-26T10:33:42Z</dcterms:created>
  <dcterms:modified xsi:type="dcterms:W3CDTF">2025-03-13T03:51:16Z</dcterms:modified>
</cp:coreProperties>
</file>