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2" r:id="rId6"/>
    <p:sldId id="273" r:id="rId7"/>
    <p:sldId id="278" r:id="rId8"/>
    <p:sldId id="279" r:id="rId9"/>
    <p:sldId id="262" r:id="rId10"/>
    <p:sldId id="271" r:id="rId11"/>
    <p:sldId id="280" r:id="rId12"/>
    <p:sldId id="28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3897" userDrawn="1">
          <p15:clr>
            <a:srgbClr val="A4A3A4"/>
          </p15:clr>
        </p15:guide>
        <p15:guide id="3" pos="40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6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98" y="330"/>
      </p:cViewPr>
      <p:guideLst>
        <p:guide orient="horz" pos="1933"/>
        <p:guide pos="3897"/>
        <p:guide pos="40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hugina\Desktop\&#1059;&#1052;&#1057;\&#1059;&#1052;&#1057;_2025_2026%20&#1091;&#1095;.&#1075;\&#1059;&#1052;&#1057;%20&#8470;3%20&#1086;&#1090;%2023.10.2025%20&#1075;\NTI_Uspevaemost_studentov_2024-2025_vygruzka_ot_16_10_2025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Распределение студентов ТИ (ф) СВФУ по статусам успеваемости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444444444444445E-2"/>
          <c:y val="0.27754629629629629"/>
          <c:w val="0.93888888888888888"/>
          <c:h val="0.5471059346748322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47FC-45FE-91E6-7BF8C0E5DD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47FC-45FE-91E6-7BF8C0E5DD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47FC-45FE-91E6-7BF8C0E5DD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47FC-45FE-91E6-7BF8C0E5DD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'[NTI_Uspevaemost_studentov_2024-2025_vygruzka_ot_16_10_2025.xlsx]Успеваемость'!$W$284:$W$287</c:f>
              <c:strCache>
                <c:ptCount val="4"/>
                <c:pt idx="0">
                  <c:v>Троечники</c:v>
                </c:pt>
                <c:pt idx="1">
                  <c:v>Должниики</c:v>
                </c:pt>
                <c:pt idx="2">
                  <c:v>Отличники</c:v>
                </c:pt>
                <c:pt idx="3">
                  <c:v>Хорошисты</c:v>
                </c:pt>
              </c:strCache>
            </c:strRef>
          </c:cat>
          <c:val>
            <c:numRef>
              <c:f>'[NTI_Uspevaemost_studentov_2024-2025_vygruzka_ot_16_10_2025.xlsx]Успеваемость'!$X$284:$X$287</c:f>
              <c:numCache>
                <c:formatCode>General</c:formatCode>
                <c:ptCount val="4"/>
                <c:pt idx="0">
                  <c:v>18</c:v>
                </c:pt>
                <c:pt idx="1">
                  <c:v>143</c:v>
                </c:pt>
                <c:pt idx="2">
                  <c:v>36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FC-45FE-91E6-7BF8C0E5DD7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21.05.04 Горное дело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нпс'!$D$63:$D$64</c:f>
              <c:strCache>
                <c:ptCount val="2"/>
                <c:pt idx="0">
                  <c:v>Горное дело</c:v>
                </c:pt>
                <c:pt idx="1">
                  <c:v>общая успеваемость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6185567010309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F5-4D3B-BE80-2AF1644B1D8E}"/>
                </c:ext>
              </c:extLst>
            </c:dLbl>
            <c:dLbl>
              <c:idx val="1"/>
              <c:layout>
                <c:manualLayout>
                  <c:x val="1.8142857142857068E-2"/>
                  <c:y val="-4.3642611683848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BF5-4D3B-BE80-2AF1644B1D8E}"/>
                </c:ext>
              </c:extLst>
            </c:dLbl>
            <c:dLbl>
              <c:idx val="2"/>
              <c:layout>
                <c:manualLayout>
                  <c:x val="1.6126984126984129E-2"/>
                  <c:y val="-3.2004581901489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BF5-4D3B-BE80-2AF1644B1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нпс'!$C$65:$C$67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нпс'!$D$65:$D$67</c:f>
              <c:numCache>
                <c:formatCode>0.0%</c:formatCode>
                <c:ptCount val="3"/>
                <c:pt idx="0">
                  <c:v>0.45240000000000002</c:v>
                </c:pt>
                <c:pt idx="1">
                  <c:v>0.6</c:v>
                </c:pt>
                <c:pt idx="2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5-4D3B-BE80-2AF1644B1D8E}"/>
            </c:ext>
          </c:extLst>
        </c:ser>
        <c:ser>
          <c:idx val="1"/>
          <c:order val="1"/>
          <c:tx>
            <c:strRef>
              <c:f>'по нпс'!$E$63:$E$64</c:f>
              <c:strCache>
                <c:ptCount val="2"/>
                <c:pt idx="0">
                  <c:v>Горное дело</c:v>
                </c:pt>
                <c:pt idx="1">
                  <c:v>качественная успеваемость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238095238095203E-2"/>
                  <c:y val="-4.6552119129438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F5-4D3B-BE80-2AF1644B1D8E}"/>
                </c:ext>
              </c:extLst>
            </c:dLbl>
            <c:dLbl>
              <c:idx val="1"/>
              <c:layout>
                <c:manualLayout>
                  <c:x val="4.2333333333333258E-2"/>
                  <c:y val="-3.782359679266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F5-4D3B-BE80-2AF1644B1D8E}"/>
                </c:ext>
              </c:extLst>
            </c:dLbl>
            <c:dLbl>
              <c:idx val="2"/>
              <c:layout>
                <c:manualLayout>
                  <c:x val="2.4190476190476044E-2"/>
                  <c:y val="-2.036655211912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F5-4D3B-BE80-2AF1644B1D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нпс'!$C$65:$C$67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нпс'!$E$65:$E$67</c:f>
              <c:numCache>
                <c:formatCode>0.0%</c:formatCode>
                <c:ptCount val="3"/>
                <c:pt idx="0">
                  <c:v>0.40479999999999999</c:v>
                </c:pt>
                <c:pt idx="1">
                  <c:v>0.35699999999999998</c:v>
                </c:pt>
                <c:pt idx="2">
                  <c:v>0.26262626262626265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5-4D3B-BE80-2AF1644B1D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552607488"/>
        <c:axId val="552621216"/>
        <c:axId val="0"/>
      </c:bar3DChart>
      <c:catAx>
        <c:axId val="5526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621216"/>
        <c:crosses val="autoZero"/>
        <c:auto val="1"/>
        <c:lblAlgn val="ctr"/>
        <c:lblOffset val="100"/>
        <c:noMultiLvlLbl val="0"/>
      </c:catAx>
      <c:valAx>
        <c:axId val="55262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26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курсам'!$C$2</c:f>
              <c:strCache>
                <c:ptCount val="1"/>
                <c:pt idx="0">
                  <c:v>обшая 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3.6337625178826894E-3"/>
                  <c:y val="-3.3698175787728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B9-4BDB-B3DE-AFBD2F4351D1}"/>
                </c:ext>
              </c:extLst>
            </c:dLbl>
            <c:dLbl>
              <c:idx val="1"/>
              <c:layout>
                <c:manualLayout>
                  <c:x val="3.6337625178826894E-3"/>
                  <c:y val="-2.1061359867330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B9-4BDB-B3DE-AFBD2F4351D1}"/>
                </c:ext>
              </c:extLst>
            </c:dLbl>
            <c:dLbl>
              <c:idx val="2"/>
              <c:layout>
                <c:manualLayout>
                  <c:x val="6.056270863137727E-3"/>
                  <c:y val="-1.6849087893864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B9-4BDB-B3DE-AFBD2F4351D1}"/>
                </c:ext>
              </c:extLst>
            </c:dLbl>
            <c:dLbl>
              <c:idx val="3"/>
              <c:layout>
                <c:manualLayout>
                  <c:x val="8.4787792083929423E-3"/>
                  <c:y val="-1.263681592039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3B9-4BDB-B3DE-AFBD2F4351D1}"/>
                </c:ext>
              </c:extLst>
            </c:dLbl>
            <c:dLbl>
              <c:idx val="4"/>
              <c:layout>
                <c:manualLayout>
                  <c:x val="7.2675250357652904E-3"/>
                  <c:y val="-2.316749585406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3B9-4BDB-B3DE-AFBD2F4351D1}"/>
                </c:ext>
              </c:extLst>
            </c:dLbl>
            <c:dLbl>
              <c:idx val="5"/>
              <c:layout>
                <c:manualLayout>
                  <c:x val="6.0562708631378163E-3"/>
                  <c:y val="-3.5804311774461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3B9-4BDB-B3DE-AFBD2F435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курсам'!$B$3:$B$8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НТИ</c:v>
                </c:pt>
              </c:strCache>
            </c:strRef>
          </c:cat>
          <c:val>
            <c:numRef>
              <c:f>'по курсам'!$C$3:$C$8</c:f>
              <c:numCache>
                <c:formatCode>0.0%</c:formatCode>
                <c:ptCount val="6"/>
                <c:pt idx="0">
                  <c:v>0.34408602150537637</c:v>
                </c:pt>
                <c:pt idx="1">
                  <c:v>0.45200000000000001</c:v>
                </c:pt>
                <c:pt idx="2">
                  <c:v>0.41399999999999998</c:v>
                </c:pt>
                <c:pt idx="3">
                  <c:v>0.72599999999999998</c:v>
                </c:pt>
                <c:pt idx="4">
                  <c:v>0.82599999999999996</c:v>
                </c:pt>
                <c:pt idx="5">
                  <c:v>0.48561151079136688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B9-4BDB-B3DE-AFBD2F4351D1}"/>
            </c:ext>
          </c:extLst>
        </c:ser>
        <c:ser>
          <c:idx val="1"/>
          <c:order val="1"/>
          <c:tx>
            <c:strRef>
              <c:f>'по курсам'!$D$2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4999999999999977E-2"/>
                  <c:y val="-3.7493034825870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3B9-4BDB-B3DE-AFBD2F4351D1}"/>
                </c:ext>
              </c:extLst>
            </c:dLbl>
            <c:dLbl>
              <c:idx val="1"/>
              <c:layout>
                <c:manualLayout>
                  <c:x val="3.6466380543633721E-2"/>
                  <c:y val="-3.9162520729684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3B9-4BDB-B3DE-AFBD2F4351D1}"/>
                </c:ext>
              </c:extLst>
            </c:dLbl>
            <c:dLbl>
              <c:idx val="2"/>
              <c:layout>
                <c:manualLayout>
                  <c:x val="2.898903195040534E-2"/>
                  <c:y val="-1.6849087893864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3B9-4BDB-B3DE-AFBD2F4351D1}"/>
                </c:ext>
              </c:extLst>
            </c:dLbl>
            <c:dLbl>
              <c:idx val="3"/>
              <c:layout>
                <c:manualLayout>
                  <c:x val="3.5965665236051506E-2"/>
                  <c:y val="-3.580431177446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3B9-4BDB-B3DE-AFBD2F4351D1}"/>
                </c:ext>
              </c:extLst>
            </c:dLbl>
            <c:dLbl>
              <c:idx val="4"/>
              <c:layout>
                <c:manualLayout>
                  <c:x val="3.6466380543633672E-2"/>
                  <c:y val="-2.316749585406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3B9-4BDB-B3DE-AFBD2F4351D1}"/>
                </c:ext>
              </c:extLst>
            </c:dLbl>
            <c:dLbl>
              <c:idx val="5"/>
              <c:layout>
                <c:manualLayout>
                  <c:x val="3.0410109680495945E-2"/>
                  <c:y val="-3.3678772802653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3B9-4BDB-B3DE-AFBD2F435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'по курсам'!$B$3:$B$8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НТИ</c:v>
                </c:pt>
              </c:strCache>
            </c:strRef>
          </c:cat>
          <c:val>
            <c:numRef>
              <c:f>'по курсам'!$D$3:$D$8</c:f>
              <c:numCache>
                <c:formatCode>0.0%</c:formatCode>
                <c:ptCount val="6"/>
                <c:pt idx="0">
                  <c:v>0.31182795698924731</c:v>
                </c:pt>
                <c:pt idx="1">
                  <c:v>0.39600000000000002</c:v>
                </c:pt>
                <c:pt idx="2">
                  <c:v>0.379</c:v>
                </c:pt>
                <c:pt idx="3">
                  <c:v>0.58799999999999997</c:v>
                </c:pt>
                <c:pt idx="4">
                  <c:v>0.69599999999999995</c:v>
                </c:pt>
                <c:pt idx="5">
                  <c:v>0.42086330935251798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3B9-4BDB-B3DE-AFBD2F4351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50998048"/>
        <c:axId val="1650994304"/>
        <c:axId val="0"/>
      </c:bar3DChart>
      <c:catAx>
        <c:axId val="16509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0994304"/>
        <c:crosses val="autoZero"/>
        <c:auto val="1"/>
        <c:lblAlgn val="ctr"/>
        <c:lblOffset val="100"/>
        <c:noMultiLvlLbl val="0"/>
      </c:catAx>
      <c:valAx>
        <c:axId val="165099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509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Распределение 1-курсников по статусам успеваемости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496663376869123E-2"/>
          <c:y val="0.223474902416577"/>
          <c:w val="0.9001927380393373"/>
          <c:h val="0.7046317154988486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D7-4B13-9D7E-E7948C1D1ABF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D7-4B13-9D7E-E7948C1D1ABF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D7-4B13-9D7E-E7948C1D1ABF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6D7-4B13-9D7E-E7948C1D1ABF}"/>
              </c:ext>
            </c:extLst>
          </c:dPt>
          <c:dLbls>
            <c:dLbl>
              <c:idx val="0"/>
              <c:layout>
                <c:manualLayout>
                  <c:x val="6.0427053705781206E-2"/>
                  <c:y val="1.2916377538874715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D7-4B13-9D7E-E7948C1D1ABF}"/>
                </c:ext>
              </c:extLst>
            </c:dLbl>
            <c:dLbl>
              <c:idx val="1"/>
              <c:layout>
                <c:manualLayout>
                  <c:x val="-1.6535543047738268E-2"/>
                  <c:y val="1.723127572016448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D7-4B13-9D7E-E7948C1D1ABF}"/>
                </c:ext>
              </c:extLst>
            </c:dLbl>
            <c:dLbl>
              <c:idx val="2"/>
              <c:layout>
                <c:manualLayout>
                  <c:x val="-7.1125703564728074E-3"/>
                  <c:y val="-9.299691358024692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D7-4B13-9D7E-E7948C1D1ABF}"/>
                </c:ext>
              </c:extLst>
            </c:dLbl>
            <c:dLbl>
              <c:idx val="3"/>
              <c:layout>
                <c:manualLayout>
                  <c:x val="-3.1665624348553605E-4"/>
                  <c:y val="-2.3589197530864234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D7-4B13-9D7E-E7948C1D1ABF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5B9BD5"/>
                </a:solidFill>
                <a:round/>
              </a:ln>
              <a:effectLst>
                <a:outerShdw blurRad="50800" dist="38100" dir="2700000" algn="tl" rotWithShape="0">
                  <a:srgbClr val="5B9BD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данные!$N$31:$N$34</c:f>
              <c:strCache>
                <c:ptCount val="4"/>
                <c:pt idx="0">
                  <c:v>Троечники</c:v>
                </c:pt>
                <c:pt idx="1">
                  <c:v>Должниики</c:v>
                </c:pt>
                <c:pt idx="2">
                  <c:v>Отличники</c:v>
                </c:pt>
                <c:pt idx="3">
                  <c:v>Хорошисты</c:v>
                </c:pt>
              </c:strCache>
            </c:strRef>
          </c:cat>
          <c:val>
            <c:numRef>
              <c:f>данные!$O$31:$O$34</c:f>
              <c:numCache>
                <c:formatCode>General</c:formatCode>
                <c:ptCount val="4"/>
                <c:pt idx="0">
                  <c:v>3</c:v>
                </c:pt>
                <c:pt idx="1">
                  <c:v>61</c:v>
                </c:pt>
                <c:pt idx="2">
                  <c:v>3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D7-4B13-9D7E-E7948C1D1A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данные!$N$11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данные!$O$10:$R$10</c:f>
              <c:strCache>
                <c:ptCount val="4"/>
                <c:pt idx="0">
                  <c:v>Зима 23/24</c:v>
                </c:pt>
                <c:pt idx="1">
                  <c:v>Лето 23/24</c:v>
                </c:pt>
                <c:pt idx="2">
                  <c:v>Зима 24/25</c:v>
                </c:pt>
                <c:pt idx="3">
                  <c:v>Лето 24/25</c:v>
                </c:pt>
              </c:strCache>
            </c:strRef>
          </c:cat>
          <c:val>
            <c:numRef>
              <c:f>данные!$O$11:$R$11</c:f>
              <c:numCache>
                <c:formatCode>0.00%</c:formatCode>
                <c:ptCount val="4"/>
                <c:pt idx="0" formatCode="0.0%">
                  <c:v>0.46600000000000003</c:v>
                </c:pt>
                <c:pt idx="1">
                  <c:v>0.52800000000000002</c:v>
                </c:pt>
                <c:pt idx="2" formatCode="0.0%">
                  <c:v>0.57499999999999996</c:v>
                </c:pt>
                <c:pt idx="3" formatCode="0.0%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F-451C-8FAF-6FC9655BE7DE}"/>
            </c:ext>
          </c:extLst>
        </c:ser>
        <c:ser>
          <c:idx val="1"/>
          <c:order val="1"/>
          <c:tx>
            <c:strRef>
              <c:f>данные!$N$12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данные!$O$10:$R$10</c:f>
              <c:strCache>
                <c:ptCount val="4"/>
                <c:pt idx="0">
                  <c:v>Зима 23/24</c:v>
                </c:pt>
                <c:pt idx="1">
                  <c:v>Лето 23/24</c:v>
                </c:pt>
                <c:pt idx="2">
                  <c:v>Зима 24/25</c:v>
                </c:pt>
                <c:pt idx="3">
                  <c:v>Лето 24/25</c:v>
                </c:pt>
              </c:strCache>
            </c:strRef>
          </c:cat>
          <c:val>
            <c:numRef>
              <c:f>данные!$O$12:$R$12</c:f>
              <c:numCache>
                <c:formatCode>0.00%</c:formatCode>
                <c:ptCount val="4"/>
                <c:pt idx="0" formatCode="0.0%">
                  <c:v>0.42</c:v>
                </c:pt>
                <c:pt idx="1">
                  <c:v>0.43099999999999999</c:v>
                </c:pt>
                <c:pt idx="2" formatCode="0.0%">
                  <c:v>0.39700000000000002</c:v>
                </c:pt>
                <c:pt idx="3" formatCode="0.0%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1F-451C-8FAF-6FC9655BE7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61278016"/>
        <c:axId val="1861261376"/>
      </c:barChart>
      <c:catAx>
        <c:axId val="186127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61376"/>
        <c:crosses val="autoZero"/>
        <c:auto val="1"/>
        <c:lblAlgn val="ctr"/>
        <c:lblOffset val="100"/>
        <c:noMultiLvlLbl val="0"/>
      </c:catAx>
      <c:valAx>
        <c:axId val="1861261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7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'по нпс'!$D$2:$D$3</c:f>
              <c:strCache>
                <c:ptCount val="2"/>
                <c:pt idx="0">
                  <c:v>до пересдач</c:v>
                </c:pt>
                <c:pt idx="1">
                  <c:v>общая успеваемость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нпс'!$C$4:$C$11</c:f>
              <c:strCache>
                <c:ptCount val="8"/>
                <c:pt idx="0">
                  <c:v>Строительство</c:v>
                </c:pt>
                <c:pt idx="1">
                  <c:v>Прикладная информатика</c:v>
                </c:pt>
                <c:pt idx="2">
                  <c:v>Филология</c:v>
                </c:pt>
                <c:pt idx="3">
                  <c:v>Прикладная математика</c:v>
                </c:pt>
                <c:pt idx="4">
                  <c:v>Электроэнергетика и электротехника</c:v>
                </c:pt>
                <c:pt idx="5">
                  <c:v>Горное дело</c:v>
                </c:pt>
                <c:pt idx="6">
                  <c:v>Педагогическое образование (с двумя профилями подготовки)</c:v>
                </c:pt>
                <c:pt idx="7">
                  <c:v>НТИ</c:v>
                </c:pt>
              </c:strCache>
            </c:strRef>
          </c:cat>
          <c:val>
            <c:numRef>
              <c:f>'по нпс'!$D$4:$D$11</c:f>
              <c:numCache>
                <c:formatCode>0.0%</c:formatCode>
                <c:ptCount val="8"/>
                <c:pt idx="0">
                  <c:v>0.45714285714285713</c:v>
                </c:pt>
                <c:pt idx="1">
                  <c:v>0.44444444444444442</c:v>
                </c:pt>
                <c:pt idx="2">
                  <c:v>0.59375</c:v>
                </c:pt>
                <c:pt idx="3">
                  <c:v>0.84615384615384615</c:v>
                </c:pt>
                <c:pt idx="4">
                  <c:v>0.39285714285714285</c:v>
                </c:pt>
                <c:pt idx="5">
                  <c:v>0.33333333333333331</c:v>
                </c:pt>
                <c:pt idx="6">
                  <c:v>0.75</c:v>
                </c:pt>
                <c:pt idx="7">
                  <c:v>0.48561151079136688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8-4876-B544-2F2EF3464DA4}"/>
            </c:ext>
          </c:extLst>
        </c:ser>
        <c:ser>
          <c:idx val="1"/>
          <c:order val="1"/>
          <c:tx>
            <c:strRef>
              <c:f>'по нпс'!$E$2:$E$3</c:f>
              <c:strCache>
                <c:ptCount val="2"/>
                <c:pt idx="0">
                  <c:v>до пересдач</c:v>
                </c:pt>
                <c:pt idx="1">
                  <c:v>качественная успеваемость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нпс'!$C$4:$C$11</c:f>
              <c:strCache>
                <c:ptCount val="8"/>
                <c:pt idx="0">
                  <c:v>Строительство</c:v>
                </c:pt>
                <c:pt idx="1">
                  <c:v>Прикладная информатика</c:v>
                </c:pt>
                <c:pt idx="2">
                  <c:v>Филология</c:v>
                </c:pt>
                <c:pt idx="3">
                  <c:v>Прикладная математика</c:v>
                </c:pt>
                <c:pt idx="4">
                  <c:v>Электроэнергетика и электротехника</c:v>
                </c:pt>
                <c:pt idx="5">
                  <c:v>Горное дело</c:v>
                </c:pt>
                <c:pt idx="6">
                  <c:v>Педагогическое образование (с двумя профилями подготовки)</c:v>
                </c:pt>
                <c:pt idx="7">
                  <c:v>НТИ</c:v>
                </c:pt>
              </c:strCache>
            </c:strRef>
          </c:cat>
          <c:val>
            <c:numRef>
              <c:f>'по нпс'!$E$4:$E$11</c:f>
              <c:numCache>
                <c:formatCode>0.0%</c:formatCode>
                <c:ptCount val="8"/>
                <c:pt idx="0">
                  <c:v>0.34285714285714286</c:v>
                </c:pt>
                <c:pt idx="1">
                  <c:v>0.40740740740740738</c:v>
                </c:pt>
                <c:pt idx="2">
                  <c:v>0.53125</c:v>
                </c:pt>
                <c:pt idx="3">
                  <c:v>0.69230769230769229</c:v>
                </c:pt>
                <c:pt idx="4">
                  <c:v>0.35714285714285715</c:v>
                </c:pt>
                <c:pt idx="5">
                  <c:v>0.26262626262626265</c:v>
                </c:pt>
                <c:pt idx="6">
                  <c:v>0.72727272727272729</c:v>
                </c:pt>
                <c:pt idx="7">
                  <c:v>0.42086330935251798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08-4876-B544-2F2EF3464D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61273856"/>
        <c:axId val="1861270944"/>
      </c:barChart>
      <c:catAx>
        <c:axId val="186127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70944"/>
        <c:crosses val="autoZero"/>
        <c:auto val="1"/>
        <c:lblAlgn val="ctr"/>
        <c:lblOffset val="100"/>
        <c:noMultiLvlLbl val="0"/>
      </c:catAx>
      <c:valAx>
        <c:axId val="186127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7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82648809523809"/>
          <c:y val="0.94715816993464041"/>
          <c:w val="0.61182718253968249"/>
          <c:h val="4.2466013071895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44.03.05 Педагогическое образование (с двумя профилями подготовки)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нпс'!$D$35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78167641325537E-2"/>
                  <c:y val="-3.527777777777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715-40A1-AE97-2E3F1B12E84B}"/>
                </c:ext>
              </c:extLst>
            </c:dLbl>
            <c:dLbl>
              <c:idx val="1"/>
              <c:layout>
                <c:manualLayout>
                  <c:x val="1.4853801169590643E-2"/>
                  <c:y val="-5.879629629629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715-40A1-AE97-2E3F1B12E84B}"/>
                </c:ext>
              </c:extLst>
            </c:dLbl>
            <c:dLbl>
              <c:idx val="2"/>
              <c:layout>
                <c:manualLayout>
                  <c:x val="1.2378167641325445E-2"/>
                  <c:y val="-2.7438271604938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715-40A1-AE97-2E3F1B12E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нпс'!$C$36:$C$38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нпс'!$D$36:$D$38</c:f>
              <c:numCache>
                <c:formatCode>0.0%</c:formatCode>
                <c:ptCount val="3"/>
                <c:pt idx="0">
                  <c:v>0.80900000000000005</c:v>
                </c:pt>
                <c:pt idx="1">
                  <c:v>0.79600000000000004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5-40A1-AE97-2E3F1B12E84B}"/>
            </c:ext>
          </c:extLst>
        </c:ser>
        <c:ser>
          <c:idx val="1"/>
          <c:order val="1"/>
          <c:tx>
            <c:strRef>
              <c:f>'по нпс'!$E$35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13450292397661E-2"/>
                  <c:y val="-4.3117283950617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715-40A1-AE97-2E3F1B12E84B}"/>
                </c:ext>
              </c:extLst>
            </c:dLbl>
            <c:dLbl>
              <c:idx val="1"/>
              <c:layout>
                <c:manualLayout>
                  <c:x val="2.2280701754385873E-2"/>
                  <c:y val="-3.919753086419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715-40A1-AE97-2E3F1B12E84B}"/>
                </c:ext>
              </c:extLst>
            </c:dLbl>
            <c:dLbl>
              <c:idx val="2"/>
              <c:layout>
                <c:manualLayout>
                  <c:x val="2.723196881091618E-2"/>
                  <c:y val="-2.7438271604938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715-40A1-AE97-2E3F1B12E8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нпс'!$C$36:$C$38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нпс'!$E$36:$E$38</c:f>
              <c:numCache>
                <c:formatCode>0.0%</c:formatCode>
                <c:ptCount val="3"/>
                <c:pt idx="0">
                  <c:v>0.70199999999999996</c:v>
                </c:pt>
                <c:pt idx="1">
                  <c:v>0.61199999999999999</c:v>
                </c:pt>
                <c:pt idx="2">
                  <c:v>0.72727272727272729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5-40A1-AE97-2E3F1B12E8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3034224"/>
        <c:axId val="443032144"/>
        <c:axId val="0"/>
      </c:bar3DChart>
      <c:catAx>
        <c:axId val="44303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032144"/>
        <c:crosses val="autoZero"/>
        <c:auto val="1"/>
        <c:lblAlgn val="ctr"/>
        <c:lblOffset val="100"/>
        <c:noMultiLvlLbl val="0"/>
      </c:catAx>
      <c:valAx>
        <c:axId val="44303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03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45.03.01 Филология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127174931184049"/>
          <c:y val="0.12694220946241433"/>
          <c:w val="0.88872825068815953"/>
          <c:h val="0.707482850007602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 нпс'!$D$28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495714362692719E-17"/>
                  <c:y val="-1.871163194603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F5E-4A97-9313-A27C07D493C5}"/>
                </c:ext>
              </c:extLst>
            </c:dLbl>
            <c:dLbl>
              <c:idx val="1"/>
              <c:layout>
                <c:manualLayout>
                  <c:x val="-6.380676328502416E-2"/>
                  <c:y val="3.74232638920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F5E-4A97-9313-A27C07D493C5}"/>
                </c:ext>
              </c:extLst>
            </c:dLbl>
            <c:dLbl>
              <c:idx val="2"/>
              <c:layout>
                <c:manualLayout>
                  <c:x val="-8.9982857450770877E-17"/>
                  <c:y val="-4.1165590281266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F5E-4A97-9313-A27C07D49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нпс'!$C$29:$C$31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нпс'!$D$29:$D$31</c:f>
              <c:numCache>
                <c:formatCode>0.0%</c:formatCode>
                <c:ptCount val="3"/>
                <c:pt idx="0">
                  <c:v>0.54100000000000004</c:v>
                </c:pt>
                <c:pt idx="1">
                  <c:v>0.69399999999999995</c:v>
                </c:pt>
                <c:pt idx="2">
                  <c:v>0.59375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E-4A97-9313-A27C07D493C5}"/>
            </c:ext>
          </c:extLst>
        </c:ser>
        <c:ser>
          <c:idx val="1"/>
          <c:order val="1"/>
          <c:tx>
            <c:strRef>
              <c:f>'по нпс'!$E$28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086956521739129E-2"/>
                  <c:y val="-2.2453958335236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F5E-4A97-9313-A27C07D493C5}"/>
                </c:ext>
              </c:extLst>
            </c:dLbl>
            <c:dLbl>
              <c:idx val="1"/>
              <c:layout>
                <c:manualLayout>
                  <c:x val="3.4357487922705224E-2"/>
                  <c:y val="-3.368093750285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F5E-4A97-9313-A27C07D493C5}"/>
                </c:ext>
              </c:extLst>
            </c:dLbl>
            <c:dLbl>
              <c:idx val="2"/>
              <c:layout>
                <c:manualLayout>
                  <c:x val="3.190338164251208E-2"/>
                  <c:y val="-1.49693055568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F5E-4A97-9313-A27C07D49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нпс'!$C$29:$C$31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нпс'!$E$29:$E$31</c:f>
              <c:numCache>
                <c:formatCode>0.0%</c:formatCode>
                <c:ptCount val="3"/>
                <c:pt idx="0">
                  <c:v>0.35099999999999998</c:v>
                </c:pt>
                <c:pt idx="1">
                  <c:v>0.44400000000000001</c:v>
                </c:pt>
                <c:pt idx="2">
                  <c:v>0.53125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5E-4A97-9313-A27C07D493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550921632"/>
        <c:axId val="550923296"/>
        <c:axId val="0"/>
      </c:bar3DChart>
      <c:catAx>
        <c:axId val="5509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923296"/>
        <c:crosses val="autoZero"/>
        <c:auto val="1"/>
        <c:lblAlgn val="ctr"/>
        <c:lblOffset val="100"/>
        <c:noMultiLvlLbl val="0"/>
      </c:catAx>
      <c:valAx>
        <c:axId val="55092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092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01.03.02 Прикладная математика и информатика</a:t>
            </a:r>
          </a:p>
        </c:rich>
      </c:tx>
      <c:layout>
        <c:manualLayout>
          <c:xMode val="edge"/>
          <c:yMode val="edge"/>
          <c:x val="0.18851342483369829"/>
          <c:y val="3.34753948434463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нпс'!$D$50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08798461380558E-3"/>
                  <c:y val="-2.065462139021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02-4DB1-B9A3-9E2AF0389EF1}"/>
                </c:ext>
              </c:extLst>
            </c:dLbl>
            <c:dLbl>
              <c:idx val="1"/>
              <c:layout>
                <c:manualLayout>
                  <c:x val="0"/>
                  <c:y val="-2.7539495186958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02-4DB1-B9A3-9E2AF0389EF1}"/>
                </c:ext>
              </c:extLst>
            </c:dLbl>
            <c:dLbl>
              <c:idx val="2"/>
              <c:layout>
                <c:manualLayout>
                  <c:x val="2.2708798461379726E-3"/>
                  <c:y val="-3.0981932085327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02-4DB1-B9A3-9E2AF0389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нпс'!$C$51:$C$53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нпс'!$D$51:$D$53</c:f>
              <c:numCache>
                <c:formatCode>0.0%</c:formatCode>
                <c:ptCount val="3"/>
                <c:pt idx="0">
                  <c:v>0.47370000000000001</c:v>
                </c:pt>
                <c:pt idx="1">
                  <c:v>0.64300000000000002</c:v>
                </c:pt>
                <c:pt idx="2">
                  <c:v>0.84615384615384615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02-4DB1-B9A3-9E2AF0389EF1}"/>
            </c:ext>
          </c:extLst>
        </c:ser>
        <c:ser>
          <c:idx val="1"/>
          <c:order val="1"/>
          <c:tx>
            <c:strRef>
              <c:f>'по нпс'!$E$50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708798461380516E-2"/>
                  <c:y val="-2.0654621390218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02-4DB1-B9A3-9E2AF0389EF1}"/>
                </c:ext>
              </c:extLst>
            </c:dLbl>
            <c:dLbl>
              <c:idx val="1"/>
              <c:layout>
                <c:manualLayout>
                  <c:x val="6.812639538414168E-3"/>
                  <c:y val="-2.7539495186958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02-4DB1-B9A3-9E2AF0389EF1}"/>
                </c:ext>
              </c:extLst>
            </c:dLbl>
            <c:dLbl>
              <c:idx val="2"/>
              <c:layout>
                <c:manualLayout>
                  <c:x val="3.4063197692070842E-2"/>
                  <c:y val="-2.7539495186958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02-4DB1-B9A3-9E2AF0389E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нпс'!$C$51:$C$53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нпс'!$E$51:$E$53</c:f>
              <c:numCache>
                <c:formatCode>0.0%</c:formatCode>
                <c:ptCount val="3"/>
                <c:pt idx="0">
                  <c:v>0.47370000000000001</c:v>
                </c:pt>
                <c:pt idx="1">
                  <c:v>0.64300000000000002</c:v>
                </c:pt>
                <c:pt idx="2">
                  <c:v>0.69230769230769229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02-4DB1-B9A3-9E2AF0389E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2805680"/>
        <c:axId val="442806928"/>
        <c:axId val="0"/>
      </c:bar3DChart>
      <c:catAx>
        <c:axId val="44280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806928"/>
        <c:crosses val="autoZero"/>
        <c:auto val="1"/>
        <c:lblAlgn val="ctr"/>
        <c:lblOffset val="100"/>
        <c:noMultiLvlLbl val="0"/>
      </c:catAx>
      <c:valAx>
        <c:axId val="44280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280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09.03.03 Прикладная информатика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нпс'!$D$43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30178579060054E-17"/>
                  <c:y val="-3.692524904917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9F-4579-A984-887978A581B8}"/>
                </c:ext>
              </c:extLst>
            </c:dLbl>
            <c:dLbl>
              <c:idx val="1"/>
              <c:layout>
                <c:manualLayout>
                  <c:x val="7.2988505747126438E-3"/>
                  <c:y val="-2.95401992393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09F-4579-A984-887978A581B8}"/>
                </c:ext>
              </c:extLst>
            </c:dLbl>
            <c:dLbl>
              <c:idx val="2"/>
              <c:layout>
                <c:manualLayout>
                  <c:x val="2.4329501915708813E-3"/>
                  <c:y val="-2.5847674334422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09F-4579-A984-887978A58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нпс'!$C$44:$C$46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нпс'!$D$44:$D$46</c:f>
              <c:numCache>
                <c:formatCode>0.0%</c:formatCode>
                <c:ptCount val="3"/>
                <c:pt idx="0">
                  <c:v>0.73329999999999995</c:v>
                </c:pt>
                <c:pt idx="1">
                  <c:v>0.72399999999999998</c:v>
                </c:pt>
                <c:pt idx="2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9F-4579-A984-887978A581B8}"/>
            </c:ext>
          </c:extLst>
        </c:ser>
        <c:ser>
          <c:idx val="1"/>
          <c:order val="1"/>
          <c:tx>
            <c:strRef>
              <c:f>'по нпс'!$E$43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8659003831417183E-3"/>
                  <c:y val="-2.2155149429504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9F-4579-A984-887978A581B8}"/>
                </c:ext>
              </c:extLst>
            </c:dLbl>
            <c:dLbl>
              <c:idx val="1"/>
              <c:layout>
                <c:manualLayout>
                  <c:x val="3.1628352490421459E-2"/>
                  <c:y val="-2.2155149429504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9F-4579-A984-887978A581B8}"/>
                </c:ext>
              </c:extLst>
            </c:dLbl>
            <c:dLbl>
              <c:idx val="2"/>
              <c:layout>
                <c:manualLayout>
                  <c:x val="4.136015325670498E-2"/>
                  <c:y val="-2.584767433442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9F-4579-A984-887978A58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нпс'!$C$44:$C$46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нпс'!$E$44:$E$46</c:f>
              <c:numCache>
                <c:formatCode>0.0%</c:formatCode>
                <c:ptCount val="3"/>
                <c:pt idx="0">
                  <c:v>0.73329999999999995</c:v>
                </c:pt>
                <c:pt idx="1">
                  <c:v>0.44800000000000001</c:v>
                </c:pt>
                <c:pt idx="2">
                  <c:v>0.40740740740740738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9F-4579-A984-887978A581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554315104"/>
        <c:axId val="554318016"/>
        <c:axId val="0"/>
      </c:bar3DChart>
      <c:catAx>
        <c:axId val="55431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318016"/>
        <c:crosses val="autoZero"/>
        <c:auto val="1"/>
        <c:lblAlgn val="ctr"/>
        <c:lblOffset val="100"/>
        <c:noMultiLvlLbl val="0"/>
      </c:catAx>
      <c:valAx>
        <c:axId val="5543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31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08.03.</a:t>
            </a:r>
            <a:r>
              <a:rPr lang="ru-RU"/>
              <a:t>01 Строительство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нпс'!$D$21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189533108455905E-17"/>
                  <c:y val="-2.5007032348804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A2-40A5-91EB-ED0FF057D15A}"/>
                </c:ext>
              </c:extLst>
            </c:dLbl>
            <c:dLbl>
              <c:idx val="1"/>
              <c:layout>
                <c:manualLayout>
                  <c:x val="4.841408605927828E-3"/>
                  <c:y val="-1.7862165963431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A2-40A5-91EB-ED0FF057D15A}"/>
                </c:ext>
              </c:extLst>
            </c:dLbl>
            <c:dLbl>
              <c:idx val="2"/>
              <c:layout>
                <c:manualLayout>
                  <c:x val="1.4524225817783485E-2"/>
                  <c:y val="-4.286919831223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A2-40A5-91EB-ED0FF057D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нпс'!$C$22:$C$24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нпс'!$D$22:$D$24</c:f>
              <c:numCache>
                <c:formatCode>0.0%</c:formatCode>
                <c:ptCount val="3"/>
                <c:pt idx="0">
                  <c:v>0.41899999999999998</c:v>
                </c:pt>
                <c:pt idx="1">
                  <c:v>0.27300000000000002</c:v>
                </c:pt>
                <c:pt idx="2">
                  <c:v>0.45714285714285713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2-40A5-91EB-ED0FF057D15A}"/>
            </c:ext>
          </c:extLst>
        </c:ser>
        <c:ser>
          <c:idx val="1"/>
          <c:order val="1"/>
          <c:tx>
            <c:strRef>
              <c:f>'по нпс'!$E$21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048451635566925E-2"/>
                  <c:y val="-2.1434599156118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A2-40A5-91EB-ED0FF057D15A}"/>
                </c:ext>
              </c:extLst>
            </c:dLbl>
            <c:dLbl>
              <c:idx val="1"/>
              <c:layout>
                <c:manualLayout>
                  <c:x val="2.6627747332602966E-2"/>
                  <c:y val="-3.2151898734177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A2-40A5-91EB-ED0FF057D15A}"/>
                </c:ext>
              </c:extLst>
            </c:dLbl>
            <c:dLbl>
              <c:idx val="2"/>
              <c:layout>
                <c:manualLayout>
                  <c:x val="1.9365634423711225E-2"/>
                  <c:y val="-3.2151898734177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A2-40A5-91EB-ED0FF057D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нпс'!$C$22:$C$24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нпс'!$E$22:$E$24</c:f>
              <c:numCache>
                <c:formatCode>0.0%</c:formatCode>
                <c:ptCount val="3"/>
                <c:pt idx="0">
                  <c:v>0.28999999999999998</c:v>
                </c:pt>
                <c:pt idx="1">
                  <c:v>0.25</c:v>
                </c:pt>
                <c:pt idx="2">
                  <c:v>0.34285714285714286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A2-40A5-91EB-ED0FF057D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448198720"/>
        <c:axId val="448197472"/>
        <c:axId val="0"/>
      </c:bar3DChart>
      <c:catAx>
        <c:axId val="44819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197472"/>
        <c:crosses val="autoZero"/>
        <c:auto val="1"/>
        <c:lblAlgn val="ctr"/>
        <c:lblOffset val="100"/>
        <c:noMultiLvlLbl val="0"/>
      </c:catAx>
      <c:valAx>
        <c:axId val="4481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19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13.03.02 Электроэнергетика и электротехника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нпс'!$D$57</c:f>
              <c:strCache>
                <c:ptCount val="1"/>
                <c:pt idx="0">
                  <c:v>общая успеваемость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32969034608378E-2"/>
                  <c:y val="-2.2387804111498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66-4AAC-BC1D-9A37A2E9EB6C}"/>
                </c:ext>
              </c:extLst>
            </c:dLbl>
            <c:dLbl>
              <c:idx val="1"/>
              <c:layout>
                <c:manualLayout>
                  <c:x val="1.8506375227686705E-2"/>
                  <c:y val="-4.7973865953211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66-4AAC-BC1D-9A37A2E9EB6C}"/>
                </c:ext>
              </c:extLst>
            </c:dLbl>
            <c:dLbl>
              <c:idx val="2"/>
              <c:layout>
                <c:manualLayout>
                  <c:x val="3.0072859744990892E-2"/>
                  <c:y val="-2.23878041114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66-4AAC-BC1D-9A37A2E9E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нпс'!$C$58:$C$60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нпс'!$D$58:$D$60</c:f>
              <c:numCache>
                <c:formatCode>0.0%</c:formatCode>
                <c:ptCount val="3"/>
                <c:pt idx="0">
                  <c:v>0.35289999999999999</c:v>
                </c:pt>
                <c:pt idx="1">
                  <c:v>0.316</c:v>
                </c:pt>
                <c:pt idx="2">
                  <c:v>0.39285714285714285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6-4AAC-BC1D-9A37A2E9EB6C}"/>
            </c:ext>
          </c:extLst>
        </c:ser>
        <c:ser>
          <c:idx val="1"/>
          <c:order val="1"/>
          <c:tx>
            <c:strRef>
              <c:f>'по нпс'!$E$57</c:f>
              <c:strCache>
                <c:ptCount val="1"/>
                <c:pt idx="0">
                  <c:v>качественная успеваемость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326047358834285E-2"/>
                  <c:y val="-1.9189546381284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66-4AAC-BC1D-9A37A2E9EB6C}"/>
                </c:ext>
              </c:extLst>
            </c:dLbl>
            <c:dLbl>
              <c:idx val="1"/>
              <c:layout>
                <c:manualLayout>
                  <c:x val="2.7759562841530055E-2"/>
                  <c:y val="-2.8784319571927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66-4AAC-BC1D-9A37A2E9EB6C}"/>
                </c:ext>
              </c:extLst>
            </c:dLbl>
            <c:dLbl>
              <c:idx val="2"/>
              <c:layout>
                <c:manualLayout>
                  <c:x val="3.701275045537341E-2"/>
                  <c:y val="-2.5586061841712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66-4AAC-BC1D-9A37A2E9EB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'по нпс'!$C$58:$C$60</c:f>
              <c:strCache>
                <c:ptCount val="3"/>
                <c:pt idx="0">
                  <c:v>Лето 23/24 </c:v>
                </c:pt>
                <c:pt idx="1">
                  <c:v>Зима 24/25</c:v>
                </c:pt>
                <c:pt idx="2">
                  <c:v>Лето 24/25</c:v>
                </c:pt>
              </c:strCache>
            </c:strRef>
          </c:cat>
          <c:val>
            <c:numRef>
              <c:f>'по нпс'!$E$58:$E$60</c:f>
              <c:numCache>
                <c:formatCode>0.0%</c:formatCode>
                <c:ptCount val="3"/>
                <c:pt idx="0">
                  <c:v>0.17649999999999999</c:v>
                </c:pt>
                <c:pt idx="1">
                  <c:v>0.23699999999999999</c:v>
                </c:pt>
                <c:pt idx="2">
                  <c:v>0.35714285714285715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6-4AAC-BC1D-9A37A2E9EB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564057424"/>
        <c:axId val="564055760"/>
        <c:axId val="0"/>
      </c:bar3DChart>
      <c:catAx>
        <c:axId val="56405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055760"/>
        <c:crosses val="autoZero"/>
        <c:auto val="1"/>
        <c:lblAlgn val="ctr"/>
        <c:lblOffset val="100"/>
        <c:noMultiLvlLbl val="0"/>
      </c:catAx>
      <c:valAx>
        <c:axId val="56405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05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4BAC6-7679-42B8-9ED0-D470C25E25C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D30144D-3231-4150-81A4-66B81BA2E328}">
      <dgm:prSet phldrT="[Текст]"/>
      <dgm:spPr/>
      <dgm:t>
        <a:bodyPr/>
        <a:lstStyle/>
        <a:p>
          <a:r>
            <a:rPr lang="ru-RU" dirty="0" smtClean="0"/>
            <a:t>Студентов на начало семестра - 328</a:t>
          </a:r>
          <a:endParaRPr lang="ru-RU" dirty="0"/>
        </a:p>
      </dgm:t>
    </dgm:pt>
    <dgm:pt modelId="{EF343DF1-608D-4F3D-BD6D-6F3F4194FCC2}" type="parTrans" cxnId="{9CC63194-0D8A-4AF0-BB18-8E8C5473B013}">
      <dgm:prSet/>
      <dgm:spPr/>
      <dgm:t>
        <a:bodyPr/>
        <a:lstStyle/>
        <a:p>
          <a:endParaRPr lang="ru-RU"/>
        </a:p>
      </dgm:t>
    </dgm:pt>
    <dgm:pt modelId="{8FFCF95F-6AD6-4F8C-BAF0-E06B11822851}" type="sibTrans" cxnId="{9CC63194-0D8A-4AF0-BB18-8E8C5473B013}">
      <dgm:prSet/>
      <dgm:spPr/>
      <dgm:t>
        <a:bodyPr/>
        <a:lstStyle/>
        <a:p>
          <a:endParaRPr lang="ru-RU"/>
        </a:p>
      </dgm:t>
    </dgm:pt>
    <dgm:pt modelId="{CD922C2E-FC41-45BE-A8C2-9892DF0F3D3A}">
      <dgm:prSet phldrT="[Текст]"/>
      <dgm:spPr/>
      <dgm:t>
        <a:bodyPr/>
        <a:lstStyle/>
        <a:p>
          <a:pPr rtl="0"/>
          <a:r>
            <a:rPr lang="ru-RU" u="none" strike="noStrike" dirty="0" smtClean="0">
              <a:solidFill>
                <a:schemeClr val="tx1"/>
              </a:solidFill>
              <a:effectLst/>
              <a:latin typeface="+mn-lt"/>
            </a:rPr>
            <a:t>Приступили к сессии – 278 студентов</a:t>
          </a:r>
          <a:endParaRPr lang="ru-RU" dirty="0"/>
        </a:p>
      </dgm:t>
    </dgm:pt>
    <dgm:pt modelId="{23FE3C50-E2E4-47C1-BF00-A27CC9D029F5}" type="parTrans" cxnId="{A0F11FDF-7FFE-4553-877D-F1340333A821}">
      <dgm:prSet/>
      <dgm:spPr/>
      <dgm:t>
        <a:bodyPr/>
        <a:lstStyle/>
        <a:p>
          <a:endParaRPr lang="ru-RU"/>
        </a:p>
      </dgm:t>
    </dgm:pt>
    <dgm:pt modelId="{4A8F24EE-3967-442A-BE4D-043F103C9DF7}" type="sibTrans" cxnId="{A0F11FDF-7FFE-4553-877D-F1340333A821}">
      <dgm:prSet/>
      <dgm:spPr/>
      <dgm:t>
        <a:bodyPr/>
        <a:lstStyle/>
        <a:p>
          <a:endParaRPr lang="ru-RU"/>
        </a:p>
      </dgm:t>
    </dgm:pt>
    <dgm:pt modelId="{4842C025-B74D-4F64-A44B-0AE19E25291A}">
      <dgm:prSet phldrT="[Текст]"/>
      <dgm:spPr/>
      <dgm:t>
        <a:bodyPr/>
        <a:lstStyle/>
        <a:p>
          <a:r>
            <a:rPr lang="ru-RU" dirty="0" smtClean="0"/>
            <a:t>Отличников - 36</a:t>
          </a:r>
          <a:endParaRPr lang="ru-RU" dirty="0"/>
        </a:p>
      </dgm:t>
    </dgm:pt>
    <dgm:pt modelId="{A4F82B34-CA09-403E-A69C-5A1C13173906}" type="parTrans" cxnId="{A7D3F55F-4295-4CD3-A36B-1045D23292DF}">
      <dgm:prSet/>
      <dgm:spPr/>
      <dgm:t>
        <a:bodyPr/>
        <a:lstStyle/>
        <a:p>
          <a:endParaRPr lang="ru-RU"/>
        </a:p>
      </dgm:t>
    </dgm:pt>
    <dgm:pt modelId="{134CA01A-E897-4D8C-8C02-7861FAF9D7FC}" type="sibTrans" cxnId="{A7D3F55F-4295-4CD3-A36B-1045D23292DF}">
      <dgm:prSet/>
      <dgm:spPr/>
      <dgm:t>
        <a:bodyPr/>
        <a:lstStyle/>
        <a:p>
          <a:endParaRPr lang="ru-RU"/>
        </a:p>
      </dgm:t>
    </dgm:pt>
    <dgm:pt modelId="{38BE7F75-CE82-4030-BD1E-AFA8B56E0874}">
      <dgm:prSet/>
      <dgm:spPr/>
      <dgm:t>
        <a:bodyPr/>
        <a:lstStyle/>
        <a:p>
          <a:r>
            <a:rPr lang="ru-RU" dirty="0" smtClean="0"/>
            <a:t>Хорошистов - 81</a:t>
          </a:r>
          <a:endParaRPr lang="ru-RU" dirty="0"/>
        </a:p>
      </dgm:t>
    </dgm:pt>
    <dgm:pt modelId="{E18C44EF-E846-4DA6-BB01-8BBFA78DDE97}" type="parTrans" cxnId="{08A5C74F-8955-4703-99EE-6A20C65486F9}">
      <dgm:prSet/>
      <dgm:spPr/>
      <dgm:t>
        <a:bodyPr/>
        <a:lstStyle/>
        <a:p>
          <a:endParaRPr lang="ru-RU"/>
        </a:p>
      </dgm:t>
    </dgm:pt>
    <dgm:pt modelId="{9EB5C4F4-3ADF-4EC7-B3F9-02E713974751}" type="sibTrans" cxnId="{08A5C74F-8955-4703-99EE-6A20C65486F9}">
      <dgm:prSet/>
      <dgm:spPr/>
      <dgm:t>
        <a:bodyPr/>
        <a:lstStyle/>
        <a:p>
          <a:endParaRPr lang="ru-RU"/>
        </a:p>
      </dgm:t>
    </dgm:pt>
    <dgm:pt modelId="{AB2DA199-C7B9-4051-8BB4-08B30A7D5384}">
      <dgm:prSet/>
      <dgm:spPr/>
      <dgm:t>
        <a:bodyPr/>
        <a:lstStyle/>
        <a:p>
          <a:r>
            <a:rPr lang="ru-RU" dirty="0" smtClean="0"/>
            <a:t>Троечников - 18</a:t>
          </a:r>
          <a:endParaRPr lang="ru-RU" dirty="0"/>
        </a:p>
      </dgm:t>
    </dgm:pt>
    <dgm:pt modelId="{347C09DA-22EC-4499-9933-1FD42C30CF26}" type="parTrans" cxnId="{D1762F94-6749-4DA9-99EB-6922E1C77676}">
      <dgm:prSet/>
      <dgm:spPr/>
      <dgm:t>
        <a:bodyPr/>
        <a:lstStyle/>
        <a:p>
          <a:endParaRPr lang="ru-RU"/>
        </a:p>
      </dgm:t>
    </dgm:pt>
    <dgm:pt modelId="{04E86BB9-663C-471E-BFE4-0917733E77F1}" type="sibTrans" cxnId="{D1762F94-6749-4DA9-99EB-6922E1C77676}">
      <dgm:prSet/>
      <dgm:spPr/>
      <dgm:t>
        <a:bodyPr/>
        <a:lstStyle/>
        <a:p>
          <a:endParaRPr lang="ru-RU"/>
        </a:p>
      </dgm:t>
    </dgm:pt>
    <dgm:pt modelId="{EFBDB5E1-52DA-4052-BDCD-2D7A686C8EA8}">
      <dgm:prSet/>
      <dgm:spPr/>
      <dgm:t>
        <a:bodyPr/>
        <a:lstStyle/>
        <a:p>
          <a:r>
            <a:rPr lang="ru-RU" dirty="0" smtClean="0"/>
            <a:t>Получили «2» - 143</a:t>
          </a:r>
          <a:endParaRPr lang="ru-RU" dirty="0"/>
        </a:p>
      </dgm:t>
    </dgm:pt>
    <dgm:pt modelId="{841FB510-2564-4366-994E-B2A0994BF314}" type="parTrans" cxnId="{EDAEA282-14F9-48FB-989E-6D43AA340A86}">
      <dgm:prSet/>
      <dgm:spPr/>
      <dgm:t>
        <a:bodyPr/>
        <a:lstStyle/>
        <a:p>
          <a:endParaRPr lang="ru-RU"/>
        </a:p>
      </dgm:t>
    </dgm:pt>
    <dgm:pt modelId="{FF9D0824-87DD-400B-920D-627EBEBCFA48}" type="sibTrans" cxnId="{EDAEA282-14F9-48FB-989E-6D43AA340A86}">
      <dgm:prSet/>
      <dgm:spPr/>
      <dgm:t>
        <a:bodyPr/>
        <a:lstStyle/>
        <a:p>
          <a:endParaRPr lang="ru-RU"/>
        </a:p>
      </dgm:t>
    </dgm:pt>
    <dgm:pt modelId="{91E78405-33DD-403F-94C3-C457EF89565A}" type="pres">
      <dgm:prSet presAssocID="{E054BAC6-7679-42B8-9ED0-D470C25E25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AEB7C9-2BB7-41C6-9517-3D43EFEF90B4}" type="pres">
      <dgm:prSet presAssocID="{5D30144D-3231-4150-81A4-66B81BA2E328}" presName="parentLin" presStyleCnt="0"/>
      <dgm:spPr/>
    </dgm:pt>
    <dgm:pt modelId="{06C5D363-10E8-495D-8CCA-F17CBE72698D}" type="pres">
      <dgm:prSet presAssocID="{5D30144D-3231-4150-81A4-66B81BA2E32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FCEBBC7F-9AE5-4528-A380-022ECAB87620}" type="pres">
      <dgm:prSet presAssocID="{5D30144D-3231-4150-81A4-66B81BA2E328}" presName="parentText" presStyleLbl="node1" presStyleIdx="0" presStyleCnt="6" custLinFactNeighborX="-5913" custLinFactNeighborY="-3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80ACC-4C01-445A-8251-2BAFC8F6EDEB}" type="pres">
      <dgm:prSet presAssocID="{5D30144D-3231-4150-81A4-66B81BA2E328}" presName="negativeSpace" presStyleCnt="0"/>
      <dgm:spPr/>
    </dgm:pt>
    <dgm:pt modelId="{4881AD98-1588-444E-A57C-204FBCFB200B}" type="pres">
      <dgm:prSet presAssocID="{5D30144D-3231-4150-81A4-66B81BA2E328}" presName="childText" presStyleLbl="conFgAcc1" presStyleIdx="0" presStyleCnt="6">
        <dgm:presLayoutVars>
          <dgm:bulletEnabled val="1"/>
        </dgm:presLayoutVars>
      </dgm:prSet>
      <dgm:spPr/>
    </dgm:pt>
    <dgm:pt modelId="{70C3B812-8BBA-4090-99CA-6D0CF3F18904}" type="pres">
      <dgm:prSet presAssocID="{8FFCF95F-6AD6-4F8C-BAF0-E06B11822851}" presName="spaceBetweenRectangles" presStyleCnt="0"/>
      <dgm:spPr/>
    </dgm:pt>
    <dgm:pt modelId="{BF3A0CB8-3119-45D1-A3CF-EB32A4558631}" type="pres">
      <dgm:prSet presAssocID="{CD922C2E-FC41-45BE-A8C2-9892DF0F3D3A}" presName="parentLin" presStyleCnt="0"/>
      <dgm:spPr/>
    </dgm:pt>
    <dgm:pt modelId="{A77FEFA7-F4E5-48B2-AE45-74E398F3E2A3}" type="pres">
      <dgm:prSet presAssocID="{CD922C2E-FC41-45BE-A8C2-9892DF0F3D3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85FF4EC-454B-4497-BCC9-E3D24969E5E0}" type="pres">
      <dgm:prSet presAssocID="{CD922C2E-FC41-45BE-A8C2-9892DF0F3D3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5FB13-3EC6-4875-A45F-7111D7068B57}" type="pres">
      <dgm:prSet presAssocID="{CD922C2E-FC41-45BE-A8C2-9892DF0F3D3A}" presName="negativeSpace" presStyleCnt="0"/>
      <dgm:spPr/>
    </dgm:pt>
    <dgm:pt modelId="{660FF2EA-DBB3-422F-9D3C-67663B266DA1}" type="pres">
      <dgm:prSet presAssocID="{CD922C2E-FC41-45BE-A8C2-9892DF0F3D3A}" presName="childText" presStyleLbl="conFgAcc1" presStyleIdx="1" presStyleCnt="6">
        <dgm:presLayoutVars>
          <dgm:bulletEnabled val="1"/>
        </dgm:presLayoutVars>
      </dgm:prSet>
      <dgm:spPr/>
    </dgm:pt>
    <dgm:pt modelId="{94D4E61B-96B0-4F79-9B3D-F7EDB5FC60E0}" type="pres">
      <dgm:prSet presAssocID="{4A8F24EE-3967-442A-BE4D-043F103C9DF7}" presName="spaceBetweenRectangles" presStyleCnt="0"/>
      <dgm:spPr/>
    </dgm:pt>
    <dgm:pt modelId="{6FFA2B4C-A82E-4655-AA1D-A6FB609B03DA}" type="pres">
      <dgm:prSet presAssocID="{4842C025-B74D-4F64-A44B-0AE19E25291A}" presName="parentLin" presStyleCnt="0"/>
      <dgm:spPr/>
    </dgm:pt>
    <dgm:pt modelId="{5A525435-2505-4BD1-84FA-0362E99920C1}" type="pres">
      <dgm:prSet presAssocID="{4842C025-B74D-4F64-A44B-0AE19E25291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ACDE1926-ABB9-4935-BFBE-3E97A984976D}" type="pres">
      <dgm:prSet presAssocID="{4842C025-B74D-4F64-A44B-0AE19E25291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F57FB-FCAC-4F97-99DA-B09AAA350B40}" type="pres">
      <dgm:prSet presAssocID="{4842C025-B74D-4F64-A44B-0AE19E25291A}" presName="negativeSpace" presStyleCnt="0"/>
      <dgm:spPr/>
    </dgm:pt>
    <dgm:pt modelId="{4EF05F9E-08F4-4026-88E2-57B4F8C9A51E}" type="pres">
      <dgm:prSet presAssocID="{4842C025-B74D-4F64-A44B-0AE19E25291A}" presName="childText" presStyleLbl="conFgAcc1" presStyleIdx="2" presStyleCnt="6">
        <dgm:presLayoutVars>
          <dgm:bulletEnabled val="1"/>
        </dgm:presLayoutVars>
      </dgm:prSet>
      <dgm:spPr/>
    </dgm:pt>
    <dgm:pt modelId="{E70A8D2B-BF28-4BA7-9353-B07B53F779A6}" type="pres">
      <dgm:prSet presAssocID="{134CA01A-E897-4D8C-8C02-7861FAF9D7FC}" presName="spaceBetweenRectangles" presStyleCnt="0"/>
      <dgm:spPr/>
    </dgm:pt>
    <dgm:pt modelId="{A48F1F49-03EA-4168-B318-87EF60CDF103}" type="pres">
      <dgm:prSet presAssocID="{38BE7F75-CE82-4030-BD1E-AFA8B56E0874}" presName="parentLin" presStyleCnt="0"/>
      <dgm:spPr/>
    </dgm:pt>
    <dgm:pt modelId="{F824C1A5-1C95-455F-A7FF-747803CB059B}" type="pres">
      <dgm:prSet presAssocID="{38BE7F75-CE82-4030-BD1E-AFA8B56E0874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70B56251-CCE0-4A7C-9BED-26AF9950F917}" type="pres">
      <dgm:prSet presAssocID="{38BE7F75-CE82-4030-BD1E-AFA8B56E087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F766-BF67-4B57-906E-6BCA29B8ACD2}" type="pres">
      <dgm:prSet presAssocID="{38BE7F75-CE82-4030-BD1E-AFA8B56E0874}" presName="negativeSpace" presStyleCnt="0"/>
      <dgm:spPr/>
    </dgm:pt>
    <dgm:pt modelId="{7AB85CB5-CE0A-4D8C-8309-6578F53A596F}" type="pres">
      <dgm:prSet presAssocID="{38BE7F75-CE82-4030-BD1E-AFA8B56E0874}" presName="childText" presStyleLbl="conFgAcc1" presStyleIdx="3" presStyleCnt="6">
        <dgm:presLayoutVars>
          <dgm:bulletEnabled val="1"/>
        </dgm:presLayoutVars>
      </dgm:prSet>
      <dgm:spPr/>
    </dgm:pt>
    <dgm:pt modelId="{38D97218-D9BC-4C52-A4C9-1DD68CA27126}" type="pres">
      <dgm:prSet presAssocID="{9EB5C4F4-3ADF-4EC7-B3F9-02E713974751}" presName="spaceBetweenRectangles" presStyleCnt="0"/>
      <dgm:spPr/>
    </dgm:pt>
    <dgm:pt modelId="{67D7FD90-503A-4788-90CA-B4835696F720}" type="pres">
      <dgm:prSet presAssocID="{AB2DA199-C7B9-4051-8BB4-08B30A7D5384}" presName="parentLin" presStyleCnt="0"/>
      <dgm:spPr/>
    </dgm:pt>
    <dgm:pt modelId="{578F84E5-7049-4F17-AA01-AC6EC432D6DE}" type="pres">
      <dgm:prSet presAssocID="{AB2DA199-C7B9-4051-8BB4-08B30A7D538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FEB58F91-EFC5-45BD-B7D7-D6CC8BC3EDF6}" type="pres">
      <dgm:prSet presAssocID="{AB2DA199-C7B9-4051-8BB4-08B30A7D538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82D29-1EAF-4576-839B-DBE992ABF30F}" type="pres">
      <dgm:prSet presAssocID="{AB2DA199-C7B9-4051-8BB4-08B30A7D5384}" presName="negativeSpace" presStyleCnt="0"/>
      <dgm:spPr/>
    </dgm:pt>
    <dgm:pt modelId="{556B8AFA-383E-485F-83B8-84A093F107A7}" type="pres">
      <dgm:prSet presAssocID="{AB2DA199-C7B9-4051-8BB4-08B30A7D5384}" presName="childText" presStyleLbl="conFgAcc1" presStyleIdx="4" presStyleCnt="6">
        <dgm:presLayoutVars>
          <dgm:bulletEnabled val="1"/>
        </dgm:presLayoutVars>
      </dgm:prSet>
      <dgm:spPr/>
    </dgm:pt>
    <dgm:pt modelId="{E6FE7C00-1B77-413A-BFD4-ADFAA719F462}" type="pres">
      <dgm:prSet presAssocID="{04E86BB9-663C-471E-BFE4-0917733E77F1}" presName="spaceBetweenRectangles" presStyleCnt="0"/>
      <dgm:spPr/>
    </dgm:pt>
    <dgm:pt modelId="{8D0993C7-5083-47EB-B224-A92CC44C306D}" type="pres">
      <dgm:prSet presAssocID="{EFBDB5E1-52DA-4052-BDCD-2D7A686C8EA8}" presName="parentLin" presStyleCnt="0"/>
      <dgm:spPr/>
    </dgm:pt>
    <dgm:pt modelId="{734BACD1-06D1-4068-B228-5662742DC518}" type="pres">
      <dgm:prSet presAssocID="{EFBDB5E1-52DA-4052-BDCD-2D7A686C8EA8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1599F5E-644A-4E31-9974-F229346A2CB7}" type="pres">
      <dgm:prSet presAssocID="{EFBDB5E1-52DA-4052-BDCD-2D7A686C8EA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6700E-E8A9-46F3-9828-9D9F2AC69796}" type="pres">
      <dgm:prSet presAssocID="{EFBDB5E1-52DA-4052-BDCD-2D7A686C8EA8}" presName="negativeSpace" presStyleCnt="0"/>
      <dgm:spPr/>
    </dgm:pt>
    <dgm:pt modelId="{64546FC1-B11A-4EA7-AE0D-4B3906C894C0}" type="pres">
      <dgm:prSet presAssocID="{EFBDB5E1-52DA-4052-BDCD-2D7A686C8EA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F3EE7C1B-09CB-4565-8CB2-4142127164B6}" type="presOf" srcId="{5D30144D-3231-4150-81A4-66B81BA2E328}" destId="{FCEBBC7F-9AE5-4528-A380-022ECAB87620}" srcOrd="1" destOrd="0" presId="urn:microsoft.com/office/officeart/2005/8/layout/list1"/>
    <dgm:cxn modelId="{A7D3F55F-4295-4CD3-A36B-1045D23292DF}" srcId="{E054BAC6-7679-42B8-9ED0-D470C25E25CF}" destId="{4842C025-B74D-4F64-A44B-0AE19E25291A}" srcOrd="2" destOrd="0" parTransId="{A4F82B34-CA09-403E-A69C-5A1C13173906}" sibTransId="{134CA01A-E897-4D8C-8C02-7861FAF9D7FC}"/>
    <dgm:cxn modelId="{D5BEE062-4A8F-4268-9993-A51131092791}" type="presOf" srcId="{38BE7F75-CE82-4030-BD1E-AFA8B56E0874}" destId="{70B56251-CCE0-4A7C-9BED-26AF9950F917}" srcOrd="1" destOrd="0" presId="urn:microsoft.com/office/officeart/2005/8/layout/list1"/>
    <dgm:cxn modelId="{D15D8B5A-EF1B-469D-B6F3-52A6C6885E3F}" type="presOf" srcId="{AB2DA199-C7B9-4051-8BB4-08B30A7D5384}" destId="{578F84E5-7049-4F17-AA01-AC6EC432D6DE}" srcOrd="0" destOrd="0" presId="urn:microsoft.com/office/officeart/2005/8/layout/list1"/>
    <dgm:cxn modelId="{08A5C74F-8955-4703-99EE-6A20C65486F9}" srcId="{E054BAC6-7679-42B8-9ED0-D470C25E25CF}" destId="{38BE7F75-CE82-4030-BD1E-AFA8B56E0874}" srcOrd="3" destOrd="0" parTransId="{E18C44EF-E846-4DA6-BB01-8BBFA78DDE97}" sibTransId="{9EB5C4F4-3ADF-4EC7-B3F9-02E713974751}"/>
    <dgm:cxn modelId="{76B2C39B-D0C1-4218-A198-4B4D4750C25C}" type="presOf" srcId="{5D30144D-3231-4150-81A4-66B81BA2E328}" destId="{06C5D363-10E8-495D-8CCA-F17CBE72698D}" srcOrd="0" destOrd="0" presId="urn:microsoft.com/office/officeart/2005/8/layout/list1"/>
    <dgm:cxn modelId="{E9FFC9EF-7721-41A8-BFA1-1ABB66F19DFA}" type="presOf" srcId="{EFBDB5E1-52DA-4052-BDCD-2D7A686C8EA8}" destId="{A1599F5E-644A-4E31-9974-F229346A2CB7}" srcOrd="1" destOrd="0" presId="urn:microsoft.com/office/officeart/2005/8/layout/list1"/>
    <dgm:cxn modelId="{754127EA-2C72-4273-9FBD-B81B87F2719E}" type="presOf" srcId="{38BE7F75-CE82-4030-BD1E-AFA8B56E0874}" destId="{F824C1A5-1C95-455F-A7FF-747803CB059B}" srcOrd="0" destOrd="0" presId="urn:microsoft.com/office/officeart/2005/8/layout/list1"/>
    <dgm:cxn modelId="{D1762F94-6749-4DA9-99EB-6922E1C77676}" srcId="{E054BAC6-7679-42B8-9ED0-D470C25E25CF}" destId="{AB2DA199-C7B9-4051-8BB4-08B30A7D5384}" srcOrd="4" destOrd="0" parTransId="{347C09DA-22EC-4499-9933-1FD42C30CF26}" sibTransId="{04E86BB9-663C-471E-BFE4-0917733E77F1}"/>
    <dgm:cxn modelId="{4A0A15C4-328C-4822-9B26-8C1D8E972A5E}" type="presOf" srcId="{E054BAC6-7679-42B8-9ED0-D470C25E25CF}" destId="{91E78405-33DD-403F-94C3-C457EF89565A}" srcOrd="0" destOrd="0" presId="urn:microsoft.com/office/officeart/2005/8/layout/list1"/>
    <dgm:cxn modelId="{0B73BB16-996C-48E5-9246-9E9AA922E5CD}" type="presOf" srcId="{4842C025-B74D-4F64-A44B-0AE19E25291A}" destId="{ACDE1926-ABB9-4935-BFBE-3E97A984976D}" srcOrd="1" destOrd="0" presId="urn:microsoft.com/office/officeart/2005/8/layout/list1"/>
    <dgm:cxn modelId="{28FF8ED4-FDC6-4B06-8460-F62F3C1F580F}" type="presOf" srcId="{CD922C2E-FC41-45BE-A8C2-9892DF0F3D3A}" destId="{A77FEFA7-F4E5-48B2-AE45-74E398F3E2A3}" srcOrd="0" destOrd="0" presId="urn:microsoft.com/office/officeart/2005/8/layout/list1"/>
    <dgm:cxn modelId="{6A4D929B-6F4B-44FD-B383-EEFE14EAE2C5}" type="presOf" srcId="{4842C025-B74D-4F64-A44B-0AE19E25291A}" destId="{5A525435-2505-4BD1-84FA-0362E99920C1}" srcOrd="0" destOrd="0" presId="urn:microsoft.com/office/officeart/2005/8/layout/list1"/>
    <dgm:cxn modelId="{B490032A-A6E1-4CA9-8441-EF7D5A13EEE1}" type="presOf" srcId="{CD922C2E-FC41-45BE-A8C2-9892DF0F3D3A}" destId="{285FF4EC-454B-4497-BCC9-E3D24969E5E0}" srcOrd="1" destOrd="0" presId="urn:microsoft.com/office/officeart/2005/8/layout/list1"/>
    <dgm:cxn modelId="{9CC63194-0D8A-4AF0-BB18-8E8C5473B013}" srcId="{E054BAC6-7679-42B8-9ED0-D470C25E25CF}" destId="{5D30144D-3231-4150-81A4-66B81BA2E328}" srcOrd="0" destOrd="0" parTransId="{EF343DF1-608D-4F3D-BD6D-6F3F4194FCC2}" sibTransId="{8FFCF95F-6AD6-4F8C-BAF0-E06B11822851}"/>
    <dgm:cxn modelId="{E2142E1E-4EFF-4F6D-BE3E-1F8E01B8CDDE}" type="presOf" srcId="{AB2DA199-C7B9-4051-8BB4-08B30A7D5384}" destId="{FEB58F91-EFC5-45BD-B7D7-D6CC8BC3EDF6}" srcOrd="1" destOrd="0" presId="urn:microsoft.com/office/officeart/2005/8/layout/list1"/>
    <dgm:cxn modelId="{A0F11FDF-7FFE-4553-877D-F1340333A821}" srcId="{E054BAC6-7679-42B8-9ED0-D470C25E25CF}" destId="{CD922C2E-FC41-45BE-A8C2-9892DF0F3D3A}" srcOrd="1" destOrd="0" parTransId="{23FE3C50-E2E4-47C1-BF00-A27CC9D029F5}" sibTransId="{4A8F24EE-3967-442A-BE4D-043F103C9DF7}"/>
    <dgm:cxn modelId="{EDAEA282-14F9-48FB-989E-6D43AA340A86}" srcId="{E054BAC6-7679-42B8-9ED0-D470C25E25CF}" destId="{EFBDB5E1-52DA-4052-BDCD-2D7A686C8EA8}" srcOrd="5" destOrd="0" parTransId="{841FB510-2564-4366-994E-B2A0994BF314}" sibTransId="{FF9D0824-87DD-400B-920D-627EBEBCFA48}"/>
    <dgm:cxn modelId="{79F1FED9-9B68-4DE0-AA18-DE3E13FBF17C}" type="presOf" srcId="{EFBDB5E1-52DA-4052-BDCD-2D7A686C8EA8}" destId="{734BACD1-06D1-4068-B228-5662742DC518}" srcOrd="0" destOrd="0" presId="urn:microsoft.com/office/officeart/2005/8/layout/list1"/>
    <dgm:cxn modelId="{72B3F82D-D538-4339-9D3C-4D1F853A543D}" type="presParOf" srcId="{91E78405-33DD-403F-94C3-C457EF89565A}" destId="{6DAEB7C9-2BB7-41C6-9517-3D43EFEF90B4}" srcOrd="0" destOrd="0" presId="urn:microsoft.com/office/officeart/2005/8/layout/list1"/>
    <dgm:cxn modelId="{E217C393-E047-4C46-A39C-926F8F8DD4F7}" type="presParOf" srcId="{6DAEB7C9-2BB7-41C6-9517-3D43EFEF90B4}" destId="{06C5D363-10E8-495D-8CCA-F17CBE72698D}" srcOrd="0" destOrd="0" presId="urn:microsoft.com/office/officeart/2005/8/layout/list1"/>
    <dgm:cxn modelId="{3A8733CE-0C3A-411C-B4A4-53DCC4AB2A31}" type="presParOf" srcId="{6DAEB7C9-2BB7-41C6-9517-3D43EFEF90B4}" destId="{FCEBBC7F-9AE5-4528-A380-022ECAB87620}" srcOrd="1" destOrd="0" presId="urn:microsoft.com/office/officeart/2005/8/layout/list1"/>
    <dgm:cxn modelId="{C36AC56F-9187-4603-9871-ACA764439D99}" type="presParOf" srcId="{91E78405-33DD-403F-94C3-C457EF89565A}" destId="{04C80ACC-4C01-445A-8251-2BAFC8F6EDEB}" srcOrd="1" destOrd="0" presId="urn:microsoft.com/office/officeart/2005/8/layout/list1"/>
    <dgm:cxn modelId="{E5F2B50B-06F0-4880-827A-5FDB433D2401}" type="presParOf" srcId="{91E78405-33DD-403F-94C3-C457EF89565A}" destId="{4881AD98-1588-444E-A57C-204FBCFB200B}" srcOrd="2" destOrd="0" presId="urn:microsoft.com/office/officeart/2005/8/layout/list1"/>
    <dgm:cxn modelId="{560224B2-C4FB-4C84-A319-708D62849A9A}" type="presParOf" srcId="{91E78405-33DD-403F-94C3-C457EF89565A}" destId="{70C3B812-8BBA-4090-99CA-6D0CF3F18904}" srcOrd="3" destOrd="0" presId="urn:microsoft.com/office/officeart/2005/8/layout/list1"/>
    <dgm:cxn modelId="{152B3B69-4CB1-46BF-B011-9425731C207C}" type="presParOf" srcId="{91E78405-33DD-403F-94C3-C457EF89565A}" destId="{BF3A0CB8-3119-45D1-A3CF-EB32A4558631}" srcOrd="4" destOrd="0" presId="urn:microsoft.com/office/officeart/2005/8/layout/list1"/>
    <dgm:cxn modelId="{4C33CDFE-5AA4-42F9-B187-CD4C95A22082}" type="presParOf" srcId="{BF3A0CB8-3119-45D1-A3CF-EB32A4558631}" destId="{A77FEFA7-F4E5-48B2-AE45-74E398F3E2A3}" srcOrd="0" destOrd="0" presId="urn:microsoft.com/office/officeart/2005/8/layout/list1"/>
    <dgm:cxn modelId="{964F7066-0EAA-4973-81B4-A24029A5A39F}" type="presParOf" srcId="{BF3A0CB8-3119-45D1-A3CF-EB32A4558631}" destId="{285FF4EC-454B-4497-BCC9-E3D24969E5E0}" srcOrd="1" destOrd="0" presId="urn:microsoft.com/office/officeart/2005/8/layout/list1"/>
    <dgm:cxn modelId="{3FBE90DB-1AB1-4DC6-ABC1-5263B96C63A4}" type="presParOf" srcId="{91E78405-33DD-403F-94C3-C457EF89565A}" destId="{4DC5FB13-3EC6-4875-A45F-7111D7068B57}" srcOrd="5" destOrd="0" presId="urn:microsoft.com/office/officeart/2005/8/layout/list1"/>
    <dgm:cxn modelId="{06365F17-55EC-4A5E-B473-9E84F6B15DA3}" type="presParOf" srcId="{91E78405-33DD-403F-94C3-C457EF89565A}" destId="{660FF2EA-DBB3-422F-9D3C-67663B266DA1}" srcOrd="6" destOrd="0" presId="urn:microsoft.com/office/officeart/2005/8/layout/list1"/>
    <dgm:cxn modelId="{9BEEAEE9-E1F7-4313-BAE7-F84DA926D108}" type="presParOf" srcId="{91E78405-33DD-403F-94C3-C457EF89565A}" destId="{94D4E61B-96B0-4F79-9B3D-F7EDB5FC60E0}" srcOrd="7" destOrd="0" presId="urn:microsoft.com/office/officeart/2005/8/layout/list1"/>
    <dgm:cxn modelId="{3C1A4D1D-FC71-4F70-AABD-E9E8A34220EA}" type="presParOf" srcId="{91E78405-33DD-403F-94C3-C457EF89565A}" destId="{6FFA2B4C-A82E-4655-AA1D-A6FB609B03DA}" srcOrd="8" destOrd="0" presId="urn:microsoft.com/office/officeart/2005/8/layout/list1"/>
    <dgm:cxn modelId="{871B8C75-49F0-4F08-9968-61B1D2A1DC18}" type="presParOf" srcId="{6FFA2B4C-A82E-4655-AA1D-A6FB609B03DA}" destId="{5A525435-2505-4BD1-84FA-0362E99920C1}" srcOrd="0" destOrd="0" presId="urn:microsoft.com/office/officeart/2005/8/layout/list1"/>
    <dgm:cxn modelId="{1803DA74-1B65-4BF9-964C-C52FB4B81922}" type="presParOf" srcId="{6FFA2B4C-A82E-4655-AA1D-A6FB609B03DA}" destId="{ACDE1926-ABB9-4935-BFBE-3E97A984976D}" srcOrd="1" destOrd="0" presId="urn:microsoft.com/office/officeart/2005/8/layout/list1"/>
    <dgm:cxn modelId="{3F704C5F-F844-4AE6-9C99-E5E4778A9A9F}" type="presParOf" srcId="{91E78405-33DD-403F-94C3-C457EF89565A}" destId="{6FBF57FB-FCAC-4F97-99DA-B09AAA350B40}" srcOrd="9" destOrd="0" presId="urn:microsoft.com/office/officeart/2005/8/layout/list1"/>
    <dgm:cxn modelId="{9B7BC5D1-4AE2-461A-8A39-F33DF2E44463}" type="presParOf" srcId="{91E78405-33DD-403F-94C3-C457EF89565A}" destId="{4EF05F9E-08F4-4026-88E2-57B4F8C9A51E}" srcOrd="10" destOrd="0" presId="urn:microsoft.com/office/officeart/2005/8/layout/list1"/>
    <dgm:cxn modelId="{2B4BF80D-A15D-4626-A98A-C93B5AC63C7F}" type="presParOf" srcId="{91E78405-33DD-403F-94C3-C457EF89565A}" destId="{E70A8D2B-BF28-4BA7-9353-B07B53F779A6}" srcOrd="11" destOrd="0" presId="urn:microsoft.com/office/officeart/2005/8/layout/list1"/>
    <dgm:cxn modelId="{774C13B0-0BFC-4E12-87EB-7A46759C0A9B}" type="presParOf" srcId="{91E78405-33DD-403F-94C3-C457EF89565A}" destId="{A48F1F49-03EA-4168-B318-87EF60CDF103}" srcOrd="12" destOrd="0" presId="urn:microsoft.com/office/officeart/2005/8/layout/list1"/>
    <dgm:cxn modelId="{40C250D5-7C21-4FAB-AE11-4EF2B4FE2764}" type="presParOf" srcId="{A48F1F49-03EA-4168-B318-87EF60CDF103}" destId="{F824C1A5-1C95-455F-A7FF-747803CB059B}" srcOrd="0" destOrd="0" presId="urn:microsoft.com/office/officeart/2005/8/layout/list1"/>
    <dgm:cxn modelId="{091B272F-8CA7-4CE9-B3C1-B9A5D42E1A1C}" type="presParOf" srcId="{A48F1F49-03EA-4168-B318-87EF60CDF103}" destId="{70B56251-CCE0-4A7C-9BED-26AF9950F917}" srcOrd="1" destOrd="0" presId="urn:microsoft.com/office/officeart/2005/8/layout/list1"/>
    <dgm:cxn modelId="{E238D0F7-A560-4D71-934E-CB78010DFCF9}" type="presParOf" srcId="{91E78405-33DD-403F-94C3-C457EF89565A}" destId="{577CF766-BF67-4B57-906E-6BCA29B8ACD2}" srcOrd="13" destOrd="0" presId="urn:microsoft.com/office/officeart/2005/8/layout/list1"/>
    <dgm:cxn modelId="{4CB85836-8AEC-4CEF-B0E6-A7733B0FD215}" type="presParOf" srcId="{91E78405-33DD-403F-94C3-C457EF89565A}" destId="{7AB85CB5-CE0A-4D8C-8309-6578F53A596F}" srcOrd="14" destOrd="0" presId="urn:microsoft.com/office/officeart/2005/8/layout/list1"/>
    <dgm:cxn modelId="{70F1AF6A-FF6F-4CCA-BAB2-5AD6214015BA}" type="presParOf" srcId="{91E78405-33DD-403F-94C3-C457EF89565A}" destId="{38D97218-D9BC-4C52-A4C9-1DD68CA27126}" srcOrd="15" destOrd="0" presId="urn:microsoft.com/office/officeart/2005/8/layout/list1"/>
    <dgm:cxn modelId="{639DF09B-227C-4276-A410-3340794FF6E2}" type="presParOf" srcId="{91E78405-33DD-403F-94C3-C457EF89565A}" destId="{67D7FD90-503A-4788-90CA-B4835696F720}" srcOrd="16" destOrd="0" presId="urn:microsoft.com/office/officeart/2005/8/layout/list1"/>
    <dgm:cxn modelId="{A6FAB43C-47C1-4D39-BEAC-051C4C86B0CC}" type="presParOf" srcId="{67D7FD90-503A-4788-90CA-B4835696F720}" destId="{578F84E5-7049-4F17-AA01-AC6EC432D6DE}" srcOrd="0" destOrd="0" presId="urn:microsoft.com/office/officeart/2005/8/layout/list1"/>
    <dgm:cxn modelId="{5E2907A8-08FB-4069-A51E-29FBBFAD366B}" type="presParOf" srcId="{67D7FD90-503A-4788-90CA-B4835696F720}" destId="{FEB58F91-EFC5-45BD-B7D7-D6CC8BC3EDF6}" srcOrd="1" destOrd="0" presId="urn:microsoft.com/office/officeart/2005/8/layout/list1"/>
    <dgm:cxn modelId="{963C04EB-F06D-441F-99EA-6F6DAF775920}" type="presParOf" srcId="{91E78405-33DD-403F-94C3-C457EF89565A}" destId="{9FD82D29-1EAF-4576-839B-DBE992ABF30F}" srcOrd="17" destOrd="0" presId="urn:microsoft.com/office/officeart/2005/8/layout/list1"/>
    <dgm:cxn modelId="{F9AF7BB7-BDE6-4645-A46E-8CB2914859E7}" type="presParOf" srcId="{91E78405-33DD-403F-94C3-C457EF89565A}" destId="{556B8AFA-383E-485F-83B8-84A093F107A7}" srcOrd="18" destOrd="0" presId="urn:microsoft.com/office/officeart/2005/8/layout/list1"/>
    <dgm:cxn modelId="{2C0D7832-4B79-43FD-8B5C-A4C209D2B767}" type="presParOf" srcId="{91E78405-33DD-403F-94C3-C457EF89565A}" destId="{E6FE7C00-1B77-413A-BFD4-ADFAA719F462}" srcOrd="19" destOrd="0" presId="urn:microsoft.com/office/officeart/2005/8/layout/list1"/>
    <dgm:cxn modelId="{956F7D75-6CD3-435B-A2DE-E059DA615596}" type="presParOf" srcId="{91E78405-33DD-403F-94C3-C457EF89565A}" destId="{8D0993C7-5083-47EB-B224-A92CC44C306D}" srcOrd="20" destOrd="0" presId="urn:microsoft.com/office/officeart/2005/8/layout/list1"/>
    <dgm:cxn modelId="{C69EA780-5406-48B9-9D07-873B34AA93D0}" type="presParOf" srcId="{8D0993C7-5083-47EB-B224-A92CC44C306D}" destId="{734BACD1-06D1-4068-B228-5662742DC518}" srcOrd="0" destOrd="0" presId="urn:microsoft.com/office/officeart/2005/8/layout/list1"/>
    <dgm:cxn modelId="{C01C7147-F90C-4F7A-AC38-40331584BBA1}" type="presParOf" srcId="{8D0993C7-5083-47EB-B224-A92CC44C306D}" destId="{A1599F5E-644A-4E31-9974-F229346A2CB7}" srcOrd="1" destOrd="0" presId="urn:microsoft.com/office/officeart/2005/8/layout/list1"/>
    <dgm:cxn modelId="{F4FCBDAD-7D67-4011-9123-70233AB629E0}" type="presParOf" srcId="{91E78405-33DD-403F-94C3-C457EF89565A}" destId="{2706700E-E8A9-46F3-9828-9D9F2AC69796}" srcOrd="21" destOrd="0" presId="urn:microsoft.com/office/officeart/2005/8/layout/list1"/>
    <dgm:cxn modelId="{2DD10652-C445-4804-8AF5-8F521F15320E}" type="presParOf" srcId="{91E78405-33DD-403F-94C3-C457EF89565A}" destId="{64546FC1-B11A-4EA7-AE0D-4B3906C894C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1AD98-1588-444E-A57C-204FBCFB200B}">
      <dsp:nvSpPr>
        <dsp:cNvPr id="0" name=""/>
        <dsp:cNvSpPr/>
      </dsp:nvSpPr>
      <dsp:spPr>
        <a:xfrm>
          <a:off x="0" y="459536"/>
          <a:ext cx="5085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BBC7F-9AE5-4528-A380-022ECAB87620}">
      <dsp:nvSpPr>
        <dsp:cNvPr id="0" name=""/>
        <dsp:cNvSpPr/>
      </dsp:nvSpPr>
      <dsp:spPr>
        <a:xfrm>
          <a:off x="239216" y="208069"/>
          <a:ext cx="35595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Студентов на начало семестра - 328</a:t>
          </a:r>
          <a:endParaRPr lang="ru-RU" sz="1600" kern="1200" dirty="0"/>
        </a:p>
      </dsp:txBody>
      <dsp:txXfrm>
        <a:off x="262273" y="231126"/>
        <a:ext cx="3513386" cy="426206"/>
      </dsp:txXfrm>
    </dsp:sp>
    <dsp:sp modelId="{660FF2EA-DBB3-422F-9D3C-67663B266DA1}">
      <dsp:nvSpPr>
        <dsp:cNvPr id="0" name=""/>
        <dsp:cNvSpPr/>
      </dsp:nvSpPr>
      <dsp:spPr>
        <a:xfrm>
          <a:off x="0" y="1185296"/>
          <a:ext cx="5085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FF4EC-454B-4497-BCC9-E3D24969E5E0}">
      <dsp:nvSpPr>
        <dsp:cNvPr id="0" name=""/>
        <dsp:cNvSpPr/>
      </dsp:nvSpPr>
      <dsp:spPr>
        <a:xfrm>
          <a:off x="254250" y="949136"/>
          <a:ext cx="355950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none" strike="noStrike" kern="1200" dirty="0" smtClean="0">
              <a:solidFill>
                <a:schemeClr val="tx1"/>
              </a:solidFill>
              <a:effectLst/>
              <a:latin typeface="+mn-lt"/>
            </a:rPr>
            <a:t>Приступили к сессии – 278 студентов</a:t>
          </a:r>
          <a:endParaRPr lang="ru-RU" sz="1600" kern="1200" dirty="0"/>
        </a:p>
      </dsp:txBody>
      <dsp:txXfrm>
        <a:off x="277307" y="972193"/>
        <a:ext cx="3513386" cy="426206"/>
      </dsp:txXfrm>
    </dsp:sp>
    <dsp:sp modelId="{4EF05F9E-08F4-4026-88E2-57B4F8C9A51E}">
      <dsp:nvSpPr>
        <dsp:cNvPr id="0" name=""/>
        <dsp:cNvSpPr/>
      </dsp:nvSpPr>
      <dsp:spPr>
        <a:xfrm>
          <a:off x="0" y="1911056"/>
          <a:ext cx="5085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E1926-ABB9-4935-BFBE-3E97A984976D}">
      <dsp:nvSpPr>
        <dsp:cNvPr id="0" name=""/>
        <dsp:cNvSpPr/>
      </dsp:nvSpPr>
      <dsp:spPr>
        <a:xfrm>
          <a:off x="254250" y="1674896"/>
          <a:ext cx="3559500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Отличников - 36</a:t>
          </a:r>
          <a:endParaRPr lang="ru-RU" sz="1600" kern="1200" dirty="0"/>
        </a:p>
      </dsp:txBody>
      <dsp:txXfrm>
        <a:off x="277307" y="1697953"/>
        <a:ext cx="3513386" cy="426206"/>
      </dsp:txXfrm>
    </dsp:sp>
    <dsp:sp modelId="{7AB85CB5-CE0A-4D8C-8309-6578F53A596F}">
      <dsp:nvSpPr>
        <dsp:cNvPr id="0" name=""/>
        <dsp:cNvSpPr/>
      </dsp:nvSpPr>
      <dsp:spPr>
        <a:xfrm>
          <a:off x="0" y="2636816"/>
          <a:ext cx="5085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56251-CCE0-4A7C-9BED-26AF9950F917}">
      <dsp:nvSpPr>
        <dsp:cNvPr id="0" name=""/>
        <dsp:cNvSpPr/>
      </dsp:nvSpPr>
      <dsp:spPr>
        <a:xfrm>
          <a:off x="254250" y="2400656"/>
          <a:ext cx="355950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Хорошистов - 81</a:t>
          </a:r>
          <a:endParaRPr lang="ru-RU" sz="1600" kern="1200" dirty="0"/>
        </a:p>
      </dsp:txBody>
      <dsp:txXfrm>
        <a:off x="277307" y="2423713"/>
        <a:ext cx="3513386" cy="426206"/>
      </dsp:txXfrm>
    </dsp:sp>
    <dsp:sp modelId="{556B8AFA-383E-485F-83B8-84A093F107A7}">
      <dsp:nvSpPr>
        <dsp:cNvPr id="0" name=""/>
        <dsp:cNvSpPr/>
      </dsp:nvSpPr>
      <dsp:spPr>
        <a:xfrm>
          <a:off x="0" y="3362576"/>
          <a:ext cx="5085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58F91-EFC5-45BD-B7D7-D6CC8BC3EDF6}">
      <dsp:nvSpPr>
        <dsp:cNvPr id="0" name=""/>
        <dsp:cNvSpPr/>
      </dsp:nvSpPr>
      <dsp:spPr>
        <a:xfrm>
          <a:off x="254250" y="3126416"/>
          <a:ext cx="355950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Троечников - 18</a:t>
          </a:r>
          <a:endParaRPr lang="ru-RU" sz="1600" kern="1200" dirty="0"/>
        </a:p>
      </dsp:txBody>
      <dsp:txXfrm>
        <a:off x="277307" y="3149473"/>
        <a:ext cx="3513386" cy="426206"/>
      </dsp:txXfrm>
    </dsp:sp>
    <dsp:sp modelId="{64546FC1-B11A-4EA7-AE0D-4B3906C894C0}">
      <dsp:nvSpPr>
        <dsp:cNvPr id="0" name=""/>
        <dsp:cNvSpPr/>
      </dsp:nvSpPr>
      <dsp:spPr>
        <a:xfrm>
          <a:off x="0" y="4088337"/>
          <a:ext cx="50850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99F5E-644A-4E31-9974-F229346A2CB7}">
      <dsp:nvSpPr>
        <dsp:cNvPr id="0" name=""/>
        <dsp:cNvSpPr/>
      </dsp:nvSpPr>
      <dsp:spPr>
        <a:xfrm>
          <a:off x="254250" y="3852177"/>
          <a:ext cx="355950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4541" tIns="0" rIns="1345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Получили «2» - 143</a:t>
          </a:r>
          <a:endParaRPr lang="ru-RU" sz="1600" kern="1200" dirty="0"/>
        </a:p>
      </dsp:txBody>
      <dsp:txXfrm>
        <a:off x="277307" y="3875234"/>
        <a:ext cx="351338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C8CBA-DC7A-4289-80CD-CD0157270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3C1FCD-E55A-44F9-8892-4A807A5E7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C0511-0FDB-47C7-8B90-805CCD0E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14D97-70E7-480F-8222-6F34BC1B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2CF26-0EA7-4A60-A210-ACE087D0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5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8D3AF-1EE6-45DF-AA11-D7AB75E7E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77B6A6-4D61-42B4-A7F9-D6501E284E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2191B-759C-4D44-89F7-EC08A4E844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AB8909-870D-4FAC-933E-F49BA52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1DB187-B7BC-47EF-81B4-86880DD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15EB44-D8A8-42A2-87B4-E776B77D9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27E39-7F3D-4E7F-9668-EF9507FA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CA81D4-0BCB-42ED-AC7A-E45FD3460A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E0F1C-109C-4EA2-A65F-E09C6E55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594AD-D178-48AF-8C58-D05C74CD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510DED-63B7-48D8-9E06-A662429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7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0AC84A-7B23-4D54-A9DB-161407CE6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6E8208-861E-4EF3-816E-6E44D756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5B6CA-BF28-4CFD-BE93-F003DA31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D3FC2-39D2-49CB-BDCD-4237856A1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15A0C-6D58-410E-A92A-3BB23112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30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3AF58E-CCD9-4DE6-A7E2-26BDC09F15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041BA97-BAD9-4001-9506-E11005E1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75001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24D964D-FD5B-48F5-8B18-EACAC604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1836737"/>
            <a:ext cx="11530013" cy="102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957B8229-3341-4204-ABAC-7770516A4EC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80988" y="2713037"/>
            <a:ext cx="11630512" cy="377983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359AD-D581-4F32-8D7B-5A7303ACA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4C58F-C553-4C59-A9E5-5639B012F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C6E13-94F1-4E84-9F27-B4C3B094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272E1-B1DF-4FBD-A0FD-492ABFCA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DEC83-DAA5-4C6D-8D4B-BF03457A3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8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2E189-CF27-420A-85D2-E5876822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D5A772-C4C8-4E08-B48F-8CD51F434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C306F-4EA4-496E-A1CA-5F6823D5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464ED1-21C8-4BCE-AF1A-B821DC4C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936C59-1F73-4222-8ED4-BF5683B4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85C9-EC20-436D-BAE5-2C4F1243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B4579-DA0D-40FA-BCCC-F526B965E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96D469-6CF6-494C-A1D2-E70D42203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158C2-021E-481A-885A-9D0352A2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62E538-35FF-491E-A7A3-82618B2A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3556A-DAAA-4C39-BCB7-91D7999A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8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EF1A4-36D4-4779-9E12-492529174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2FBDC-D97C-46B0-8030-D8E4C2D56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B0FC86-B369-46C5-A7B8-B99B53D3F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09F369-837B-4C2E-8FA2-9C1F1791C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0DC6A-000D-4F70-86B5-771632A54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301BC7-CB1F-4DBC-A2EB-9670C3B61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48F8B-02D5-4903-9013-3F583D64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2BB498-3D96-439C-AB4D-8E8D73ED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2003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229087-FCBB-470F-B429-7A680B520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E1A572D3-4DA6-4192-BFF8-8B6EB79AD353}"/>
              </a:ext>
            </a:extLst>
          </p:cNvPr>
          <p:cNvSpPr/>
          <p:nvPr userDrawn="1"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F8DA119-664A-4591-A005-453FEF365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68525"/>
            <a:ext cx="10515600" cy="40957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756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EB3FA51-943B-4086-A25F-C0E65DD36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00" y="279000"/>
            <a:ext cx="6570000" cy="99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8B6AFF7-ABF1-4A29-84D5-00E32979F1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0825" y="1538288"/>
            <a:ext cx="6570663" cy="43211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06DB0F6D-303F-4E81-A3D0-5C56453C23A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063" y="234000"/>
            <a:ext cx="2249487" cy="2609662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E19019EB-1908-499F-8DDD-57FCF302CF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780" y="3113662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Рисунок 8">
            <a:extLst>
              <a:ext uri="{FF2B5EF4-FFF2-40B4-BE49-F238E27FC236}">
                <a16:creationId xmlns:a16="http://schemas.microsoft.com/office/drawing/2014/main" id="{42858865-2D1D-4E01-A5ED-8E9703C3F9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91802" y="549000"/>
            <a:ext cx="2249487" cy="32846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8">
            <a:extLst>
              <a:ext uri="{FF2B5EF4-FFF2-40B4-BE49-F238E27FC236}">
                <a16:creationId xmlns:a16="http://schemas.microsoft.com/office/drawing/2014/main" id="{E2644163-594C-4D16-97AD-5643AA6E3E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91802" y="4095550"/>
            <a:ext cx="2249487" cy="26096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7E728-47D6-4475-94EF-3689685F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32C15-1300-464F-BA54-88642F54F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ABC4BB-D24E-414A-9426-CF01BC1B3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441789-CBAA-4724-8D24-AEFAEB11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E03F1F-5631-4AE9-84F5-166B1B54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D6C9F5-D723-4000-88BA-417FC3BE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7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A010C-DA26-43A3-A460-B317C2B3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CAD0C7-F3AF-4A99-B7A4-594FB878E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9764E-3742-48FF-B875-763B97BD9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4ABE-3AB2-4760-AE95-817E917DACAD}" type="datetimeFigureOut">
              <a:rPr lang="ru-RU" smtClean="0"/>
              <a:t>23.10.2025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3201E-2B60-46A4-8BD3-4AC0C01120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0D74-DAAC-4D19-ACF5-2EF1544C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9219-6DCD-41DC-823F-6B7614B8AAF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id="{835B29EF-FFFB-41B4-9133-19FFA86AB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 28">
            <a:extLst>
              <a:ext uri="{FF2B5EF4-FFF2-40B4-BE49-F238E27FC236}">
                <a16:creationId xmlns:a16="http://schemas.microsoft.com/office/drawing/2014/main" id="{F271B7CF-FCA9-45E8-AE2A-8C25FB47E635}"/>
              </a:ext>
            </a:extLst>
          </p:cNvPr>
          <p:cNvSpPr/>
          <p:nvPr/>
        </p:nvSpPr>
        <p:spPr>
          <a:xfrm>
            <a:off x="5291642" y="-15900"/>
            <a:ext cx="6879358" cy="6873900"/>
          </a:xfrm>
          <a:prstGeom prst="rect">
            <a:avLst/>
          </a:prstGeom>
          <a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 r="-179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81000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443049" y="2713075"/>
            <a:ext cx="569591" cy="442254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69591"/>
              <a:gd name="connsiteY0" fmla="*/ 222006 h 5400000"/>
              <a:gd name="connsiteX1" fmla="*/ 540000 w 569591"/>
              <a:gd name="connsiteY1" fmla="*/ 0 h 5400000"/>
              <a:gd name="connsiteX2" fmla="*/ 569591 w 569591"/>
              <a:gd name="connsiteY2" fmla="*/ 5094866 h 5400000"/>
              <a:gd name="connsiteX3" fmla="*/ 0 w 569591"/>
              <a:gd name="connsiteY3" fmla="*/ 5400000 h 5400000"/>
              <a:gd name="connsiteX4" fmla="*/ 32 w 569591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591" h="5400000">
                <a:moveTo>
                  <a:pt x="32" y="222006"/>
                </a:moveTo>
                <a:lnTo>
                  <a:pt x="540000" y="0"/>
                </a:lnTo>
                <a:lnTo>
                  <a:pt x="569591" y="5094866"/>
                </a:ln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7119887" y="-312608"/>
            <a:ext cx="540000" cy="5176884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15764 w 540000"/>
              <a:gd name="connsiteY0" fmla="*/ 219317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15764 w 540000"/>
              <a:gd name="connsiteY4" fmla="*/ 219317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15764" y="219317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cubicBezTo>
                  <a:pt x="5255" y="3673106"/>
                  <a:pt x="10509" y="1946211"/>
                  <a:pt x="15764" y="2193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272524"/>
            <a:ext cx="6570000" cy="9938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летней экзаменационной сессии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202200" y="3023158"/>
            <a:ext cx="6570000" cy="993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 </a:t>
            </a:r>
          </a:p>
          <a:p>
            <a:pPr algn="ctr"/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084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3658" y="324000"/>
            <a:ext cx="107552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>
                    <a:lumMod val="50000"/>
                  </a:schemeClr>
                </a:solidFill>
              </a:rPr>
              <a:t>Успеваемость студентов (до пересдач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) по курсам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</a:rPr>
              <a:t>по результатам летней сессии 2024/2025 </a:t>
            </a:r>
            <a:r>
              <a:rPr lang="ru-RU" alt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уч.года</a:t>
            </a:r>
            <a:endParaRPr lang="ru-RU" alt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28">
            <a:extLst>
              <a:ext uri="{FF2B5EF4-FFF2-40B4-BE49-F238E27FC236}">
                <a16:creationId xmlns:a16="http://schemas.microsoft.com/office/drawing/2014/main" id="{2BBD38C4-87A6-472B-A1E5-7BA8A19CE3CA}"/>
              </a:ext>
            </a:extLst>
          </p:cNvPr>
          <p:cNvSpPr/>
          <p:nvPr/>
        </p:nvSpPr>
        <p:spPr>
          <a:xfrm>
            <a:off x="0" y="0"/>
            <a:ext cx="2639925" cy="6858000"/>
          </a:xfrm>
          <a:custGeom>
            <a:avLst/>
            <a:gdLst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39925 w 2639925"/>
              <a:gd name="connsiteY2" fmla="*/ 6858000 h 6858000"/>
              <a:gd name="connsiteX3" fmla="*/ 0 w 2639925"/>
              <a:gd name="connsiteY3" fmla="*/ 6858000 h 6858000"/>
              <a:gd name="connsiteX4" fmla="*/ 0 w 2639925"/>
              <a:gd name="connsiteY4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628900 w 2639925"/>
              <a:gd name="connsiteY2" fmla="*/ 200977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2085975 w 2639925"/>
              <a:gd name="connsiteY2" fmla="*/ 2038350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639925 w 2639925"/>
              <a:gd name="connsiteY3" fmla="*/ 6858000 h 6858000"/>
              <a:gd name="connsiteX4" fmla="*/ 0 w 2639925"/>
              <a:gd name="connsiteY4" fmla="*/ 6858000 h 6858000"/>
              <a:gd name="connsiteX5" fmla="*/ 0 w 2639925"/>
              <a:gd name="connsiteY5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2381250 w 2639925"/>
              <a:gd name="connsiteY3" fmla="*/ 485775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4876800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  <a:gd name="connsiteX0" fmla="*/ 0 w 2639925"/>
              <a:gd name="connsiteY0" fmla="*/ 0 h 6858000"/>
              <a:gd name="connsiteX1" fmla="*/ 2639925 w 2639925"/>
              <a:gd name="connsiteY1" fmla="*/ 0 h 6858000"/>
              <a:gd name="connsiteX2" fmla="*/ 1990725 w 2639925"/>
              <a:gd name="connsiteY2" fmla="*/ 1990725 h 6858000"/>
              <a:gd name="connsiteX3" fmla="*/ 1990725 w 2639925"/>
              <a:gd name="connsiteY3" fmla="*/ 5050971 h 6858000"/>
              <a:gd name="connsiteX4" fmla="*/ 2639925 w 2639925"/>
              <a:gd name="connsiteY4" fmla="*/ 6858000 h 6858000"/>
              <a:gd name="connsiteX5" fmla="*/ 0 w 2639925"/>
              <a:gd name="connsiteY5" fmla="*/ 6858000 h 6858000"/>
              <a:gd name="connsiteX6" fmla="*/ 0 w 263992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9925" h="6858000">
                <a:moveTo>
                  <a:pt x="0" y="0"/>
                </a:moveTo>
                <a:lnTo>
                  <a:pt x="2639925" y="0"/>
                </a:lnTo>
                <a:lnTo>
                  <a:pt x="1990725" y="1990725"/>
                </a:lnTo>
                <a:lnTo>
                  <a:pt x="1990725" y="5050971"/>
                </a:lnTo>
                <a:lnTo>
                  <a:pt x="2639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207803"/>
              </p:ext>
            </p:extLst>
          </p:nvPr>
        </p:nvGraphicFramePr>
        <p:xfrm>
          <a:off x="2226000" y="1072156"/>
          <a:ext cx="9870300" cy="5375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09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28">
            <a:extLst>
              <a:ext uri="{FF2B5EF4-FFF2-40B4-BE49-F238E27FC236}">
                <a16:creationId xmlns:a16="http://schemas.microsoft.com/office/drawing/2014/main" id="{F271B7CF-FCA9-45E8-AE2A-8C25FB47E635}"/>
              </a:ext>
            </a:extLst>
          </p:cNvPr>
          <p:cNvSpPr/>
          <p:nvPr/>
        </p:nvSpPr>
        <p:spPr>
          <a:xfrm>
            <a:off x="-10100" y="0"/>
            <a:ext cx="8031000" cy="6858000"/>
          </a:xfrm>
          <a:custGeom>
            <a:avLst/>
            <a:gdLst>
              <a:gd name="connsiteX0" fmla="*/ 7408209 w 8116146"/>
              <a:gd name="connsiteY0" fmla="*/ 0 h 7047694"/>
              <a:gd name="connsiteX1" fmla="*/ 8116146 w 8116146"/>
              <a:gd name="connsiteY1" fmla="*/ 39310 h 7047694"/>
              <a:gd name="connsiteX2" fmla="*/ 6776341 w 8116146"/>
              <a:gd name="connsiteY2" fmla="*/ 3232173 h 7047694"/>
              <a:gd name="connsiteX3" fmla="*/ 6238039 w 8116146"/>
              <a:gd name="connsiteY3" fmla="*/ 3191633 h 7047694"/>
              <a:gd name="connsiteX4" fmla="*/ 4659876 w 8116146"/>
              <a:gd name="connsiteY4" fmla="*/ 7016527 h 7047694"/>
              <a:gd name="connsiteX5" fmla="*/ 4680673 w 8116146"/>
              <a:gd name="connsiteY5" fmla="*/ 7047694 h 7047694"/>
              <a:gd name="connsiteX6" fmla="*/ 4647016 w 8116146"/>
              <a:gd name="connsiteY6" fmla="*/ 7047694 h 7047694"/>
              <a:gd name="connsiteX7" fmla="*/ 0 w 8116146"/>
              <a:gd name="connsiteY7" fmla="*/ 7047694 h 7047694"/>
              <a:gd name="connsiteX8" fmla="*/ 19044 w 8116146"/>
              <a:gd name="connsiteY8" fmla="*/ 64140 h 7047694"/>
              <a:gd name="connsiteX9" fmla="*/ 17446 w 8116146"/>
              <a:gd name="connsiteY9" fmla="*/ 61730 h 7047694"/>
              <a:gd name="connsiteX10" fmla="*/ 19050 w 8116146"/>
              <a:gd name="connsiteY10" fmla="*/ 61730 h 7047694"/>
              <a:gd name="connsiteX11" fmla="*/ 7382346 w 8116146"/>
              <a:gd name="connsiteY11" fmla="*/ 61730 h 7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6146" h="7047694">
                <a:moveTo>
                  <a:pt x="7408209" y="0"/>
                </a:moveTo>
                <a:lnTo>
                  <a:pt x="8116146" y="39310"/>
                </a:lnTo>
                <a:cubicBezTo>
                  <a:pt x="7649718" y="1142240"/>
                  <a:pt x="7242770" y="2129243"/>
                  <a:pt x="6776341" y="3232173"/>
                </a:cubicBezTo>
                <a:lnTo>
                  <a:pt x="6238039" y="3191633"/>
                </a:lnTo>
                <a:lnTo>
                  <a:pt x="4659876" y="7016527"/>
                </a:lnTo>
                <a:lnTo>
                  <a:pt x="4680673" y="7047694"/>
                </a:lnTo>
                <a:lnTo>
                  <a:pt x="4647016" y="7047694"/>
                </a:lnTo>
                <a:lnTo>
                  <a:pt x="0" y="7047694"/>
                </a:lnTo>
                <a:lnTo>
                  <a:pt x="19044" y="64140"/>
                </a:lnTo>
                <a:lnTo>
                  <a:pt x="17446" y="61730"/>
                </a:lnTo>
                <a:lnTo>
                  <a:pt x="19050" y="61730"/>
                </a:lnTo>
                <a:lnTo>
                  <a:pt x="7382346" y="61730"/>
                </a:lnTo>
                <a:close/>
              </a:path>
            </a:pathLst>
          </a:custGeom>
          <a:blipFill>
            <a:blip r:embed="rId2" cstate="screen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6582666" y="-309593"/>
            <a:ext cx="511263" cy="5094641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6158 w 540000"/>
              <a:gd name="connsiteY0" fmla="*/ 23362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6158 w 540000"/>
              <a:gd name="connsiteY4" fmla="*/ 233622 h 5400000"/>
              <a:gd name="connsiteX0" fmla="*/ 21991 w 540000"/>
              <a:gd name="connsiteY0" fmla="*/ 232632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21991 w 540000"/>
              <a:gd name="connsiteY4" fmla="*/ 232632 h 5400000"/>
              <a:gd name="connsiteX0" fmla="*/ 21991 w 528835"/>
              <a:gd name="connsiteY0" fmla="*/ 191934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21991 w 528835"/>
              <a:gd name="connsiteY4" fmla="*/ 191934 h 5359302"/>
              <a:gd name="connsiteX0" fmla="*/ 13681 w 528835"/>
              <a:gd name="connsiteY0" fmla="*/ 188390 h 5359302"/>
              <a:gd name="connsiteX1" fmla="*/ 528835 w 528835"/>
              <a:gd name="connsiteY1" fmla="*/ 0 h 5359302"/>
              <a:gd name="connsiteX2" fmla="*/ 465692 w 528835"/>
              <a:gd name="connsiteY2" fmla="*/ 5163362 h 5359302"/>
              <a:gd name="connsiteX3" fmla="*/ 0 w 528835"/>
              <a:gd name="connsiteY3" fmla="*/ 5359302 h 5359302"/>
              <a:gd name="connsiteX4" fmla="*/ 13681 w 528835"/>
              <a:gd name="connsiteY4" fmla="*/ 188390 h 5359302"/>
              <a:gd name="connsiteX0" fmla="*/ 13681 w 511263"/>
              <a:gd name="connsiteY0" fmla="*/ 180730 h 5351642"/>
              <a:gd name="connsiteX1" fmla="*/ 511263 w 511263"/>
              <a:gd name="connsiteY1" fmla="*/ 0 h 5351642"/>
              <a:gd name="connsiteX2" fmla="*/ 465692 w 511263"/>
              <a:gd name="connsiteY2" fmla="*/ 5155702 h 5351642"/>
              <a:gd name="connsiteX3" fmla="*/ 0 w 511263"/>
              <a:gd name="connsiteY3" fmla="*/ 5351642 h 5351642"/>
              <a:gd name="connsiteX4" fmla="*/ 13681 w 511263"/>
              <a:gd name="connsiteY4" fmla="*/ 180730 h 535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263" h="5351642">
                <a:moveTo>
                  <a:pt x="13681" y="180730"/>
                </a:moveTo>
                <a:lnTo>
                  <a:pt x="511263" y="0"/>
                </a:lnTo>
                <a:lnTo>
                  <a:pt x="465692" y="5155702"/>
                </a:lnTo>
                <a:lnTo>
                  <a:pt x="0" y="5351642"/>
                </a:lnTo>
                <a:cubicBezTo>
                  <a:pt x="7330" y="3629186"/>
                  <a:pt x="6351" y="1903186"/>
                  <a:pt x="13681" y="1807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4875051" y="2902788"/>
            <a:ext cx="532615" cy="4212975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40000"/>
              <a:gd name="connsiteY0" fmla="*/ 138230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32 w 540000"/>
              <a:gd name="connsiteY4" fmla="*/ 138230 h 5316224"/>
              <a:gd name="connsiteX0" fmla="*/ 1332 w 540000"/>
              <a:gd name="connsiteY0" fmla="*/ 182433 h 5316224"/>
              <a:gd name="connsiteX1" fmla="*/ 537219 w 540000"/>
              <a:gd name="connsiteY1" fmla="*/ 0 h 5316224"/>
              <a:gd name="connsiteX2" fmla="*/ 540000 w 540000"/>
              <a:gd name="connsiteY2" fmla="*/ 5316224 h 5316224"/>
              <a:gd name="connsiteX3" fmla="*/ 0 w 540000"/>
              <a:gd name="connsiteY3" fmla="*/ 5316224 h 5316224"/>
              <a:gd name="connsiteX4" fmla="*/ 1332 w 540000"/>
              <a:gd name="connsiteY4" fmla="*/ 182433 h 5316224"/>
              <a:gd name="connsiteX0" fmla="*/ 1332 w 540000"/>
              <a:gd name="connsiteY0" fmla="*/ 197076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1332 w 540000"/>
              <a:gd name="connsiteY4" fmla="*/ 197076 h 5330867"/>
              <a:gd name="connsiteX0" fmla="*/ 8892 w 540000"/>
              <a:gd name="connsiteY0" fmla="*/ 190468 h 5330867"/>
              <a:gd name="connsiteX1" fmla="*/ 531087 w 540000"/>
              <a:gd name="connsiteY1" fmla="*/ 0 h 5330867"/>
              <a:gd name="connsiteX2" fmla="*/ 540000 w 540000"/>
              <a:gd name="connsiteY2" fmla="*/ 5330867 h 5330867"/>
              <a:gd name="connsiteX3" fmla="*/ 0 w 540000"/>
              <a:gd name="connsiteY3" fmla="*/ 5330867 h 5330867"/>
              <a:gd name="connsiteX4" fmla="*/ 8892 w 540000"/>
              <a:gd name="connsiteY4" fmla="*/ 190468 h 5330867"/>
              <a:gd name="connsiteX0" fmla="*/ 8892 w 540000"/>
              <a:gd name="connsiteY0" fmla="*/ 178924 h 5319323"/>
              <a:gd name="connsiteX1" fmla="*/ 528177 w 540000"/>
              <a:gd name="connsiteY1" fmla="*/ 0 h 5319323"/>
              <a:gd name="connsiteX2" fmla="*/ 540000 w 540000"/>
              <a:gd name="connsiteY2" fmla="*/ 5319323 h 5319323"/>
              <a:gd name="connsiteX3" fmla="*/ 0 w 540000"/>
              <a:gd name="connsiteY3" fmla="*/ 5319323 h 5319323"/>
              <a:gd name="connsiteX4" fmla="*/ 8892 w 540000"/>
              <a:gd name="connsiteY4" fmla="*/ 178924 h 5319323"/>
              <a:gd name="connsiteX0" fmla="*/ 8892 w 532615"/>
              <a:gd name="connsiteY0" fmla="*/ 178924 h 5319323"/>
              <a:gd name="connsiteX1" fmla="*/ 528177 w 532615"/>
              <a:gd name="connsiteY1" fmla="*/ 0 h 5319323"/>
              <a:gd name="connsiteX2" fmla="*/ 532615 w 532615"/>
              <a:gd name="connsiteY2" fmla="*/ 5083327 h 5319323"/>
              <a:gd name="connsiteX3" fmla="*/ 0 w 532615"/>
              <a:gd name="connsiteY3" fmla="*/ 5319323 h 5319323"/>
              <a:gd name="connsiteX4" fmla="*/ 8892 w 532615"/>
              <a:gd name="connsiteY4" fmla="*/ 178924 h 5319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615" h="5319323">
                <a:moveTo>
                  <a:pt x="8892" y="178924"/>
                </a:moveTo>
                <a:lnTo>
                  <a:pt x="528177" y="0"/>
                </a:lnTo>
                <a:cubicBezTo>
                  <a:pt x="529656" y="1694442"/>
                  <a:pt x="531136" y="3388885"/>
                  <a:pt x="532615" y="5083327"/>
                </a:cubicBezTo>
                <a:lnTo>
                  <a:pt x="0" y="5319323"/>
                </a:lnTo>
                <a:cubicBezTo>
                  <a:pt x="11" y="3593325"/>
                  <a:pt x="8881" y="1904922"/>
                  <a:pt x="8892" y="178924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1000" y="189000"/>
            <a:ext cx="6570000" cy="720000"/>
          </a:xfrm>
        </p:spPr>
        <p:txBody>
          <a:bodyPr>
            <a:noAutofit/>
          </a:bodyPr>
          <a:lstStyle/>
          <a:p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Успеваемость  студентов 1 </a:t>
            </a:r>
            <a:r>
              <a:rPr lang="ru-RU" altLang="ru-RU" sz="28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курса</a:t>
            </a:r>
            <a: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  <a:t/>
            </a:r>
            <a:br>
              <a:rPr lang="ru-RU" altLang="ru-RU" sz="2800" b="1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25004"/>
              </p:ext>
            </p:extLst>
          </p:nvPr>
        </p:nvGraphicFramePr>
        <p:xfrm>
          <a:off x="291000" y="693106"/>
          <a:ext cx="5579999" cy="475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999">
                  <a:extLst>
                    <a:ext uri="{9D8B030D-6E8A-4147-A177-3AD203B41FA5}">
                      <a16:colId xmlns:a16="http://schemas.microsoft.com/office/drawing/2014/main" val="279891379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20268207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1144292100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441658278"/>
                    </a:ext>
                  </a:extLst>
                </a:gridCol>
                <a:gridCol w="1170000">
                  <a:extLst>
                    <a:ext uri="{9D8B030D-6E8A-4147-A177-3AD203B41FA5}">
                      <a16:colId xmlns:a16="http://schemas.microsoft.com/office/drawing/2014/main" val="2346378661"/>
                    </a:ext>
                  </a:extLst>
                </a:gridCol>
              </a:tblGrid>
              <a:tr h="3852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Группы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Зима 24/25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Лето 24/25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11327"/>
                  </a:ext>
                </a:extLst>
              </a:tr>
              <a:tr h="770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общая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качественная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общая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качественная успеваемость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96093"/>
                  </a:ext>
                </a:extLst>
              </a:tr>
              <a:tr h="513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НТИ-Б-ЗФ-24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1871"/>
                  </a:ext>
                </a:extLst>
              </a:tr>
              <a:tr h="513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НТИ-Б-ПГС-24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31,3%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25,0%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883857"/>
                  </a:ext>
                </a:extLst>
              </a:tr>
              <a:tr h="513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НТИ-Б-ПИ-24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93,8%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43,8%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922651"/>
                  </a:ext>
                </a:extLst>
              </a:tr>
              <a:tr h="513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НТИ-Б-ПО-24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100,0%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551308"/>
                  </a:ext>
                </a:extLst>
              </a:tr>
              <a:tr h="513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НТИ-Б-ЭП-24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35,3%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23,5%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29798"/>
                  </a:ext>
                </a:extLst>
              </a:tr>
              <a:tr h="513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</a:rPr>
                        <a:t>НТИ-С-ГД-24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87,9%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501418"/>
                  </a:ext>
                </a:extLst>
              </a:tr>
              <a:tr h="5137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НТИ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74,7%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32,7%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34,4%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31,2%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22729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376139"/>
              </p:ext>
            </p:extLst>
          </p:nvPr>
        </p:nvGraphicFramePr>
        <p:xfrm>
          <a:off x="7366586" y="594000"/>
          <a:ext cx="4442222" cy="3184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771005"/>
              </p:ext>
            </p:extLst>
          </p:nvPr>
        </p:nvGraphicFramePr>
        <p:xfrm>
          <a:off x="7088977" y="4493807"/>
          <a:ext cx="4410670" cy="2285766"/>
        </p:xfrm>
        <a:graphic>
          <a:graphicData uri="http://schemas.openxmlformats.org/drawingml/2006/table">
            <a:tbl>
              <a:tblPr firstRow="1" firstCol="1" bandRow="1"/>
              <a:tblGrid>
                <a:gridCol w="104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42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Год набора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до пересдач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общая </a:t>
                      </a: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успеваемость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качественная успеваемость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2022 год набора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25,7%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23,0%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2023 год набора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2024 год набора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34,4%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31,2%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246312" y="38151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Результаты летней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сессии 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 курсов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по годам набора</a:t>
            </a:r>
            <a:endParaRPr lang="ru-RU" altLang="ru-RU" b="1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4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001000" y="279000"/>
            <a:ext cx="8713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456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Проект постановления:</a:t>
            </a:r>
            <a:endParaRPr kumimoji="0" lang="ru-RU" altLang="ru-RU" sz="2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66664" y="1047850"/>
            <a:ext cx="94993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altLang="ru-RU" sz="2200" dirty="0" smtClean="0"/>
              <a:t>Информацию </a:t>
            </a:r>
            <a:r>
              <a:rPr lang="ru-RU" altLang="ru-RU" sz="2200" dirty="0"/>
              <a:t>принять к сведению</a:t>
            </a:r>
            <a:r>
              <a:rPr lang="ru-RU" altLang="ru-RU" sz="2200" dirty="0" smtClean="0"/>
              <a:t>.</a:t>
            </a:r>
          </a:p>
          <a:p>
            <a:pPr>
              <a:spcBef>
                <a:spcPct val="0"/>
              </a:spcBef>
            </a:pPr>
            <a:r>
              <a:rPr lang="ru-RU" altLang="ru-RU" sz="2200" dirty="0" smtClean="0"/>
              <a:t>2.  Зав</a:t>
            </a:r>
            <a:r>
              <a:rPr lang="ru-RU" altLang="ru-RU" sz="2200" dirty="0"/>
              <a:t>. кафедрами, ППС </a:t>
            </a:r>
            <a:r>
              <a:rPr lang="ru-RU" altLang="ru-RU" sz="2200" dirty="0" smtClean="0"/>
              <a:t>в большей мере применять дистанционные образовательные технологии обучения </a:t>
            </a:r>
            <a:r>
              <a:rPr lang="ru-RU" altLang="ru-RU" sz="2200" dirty="0"/>
              <a:t>студентов</a:t>
            </a:r>
            <a:r>
              <a:rPr lang="ru-RU" altLang="ru-RU" sz="2200" dirty="0" smtClean="0"/>
              <a:t>, в особенности студентов,  </a:t>
            </a:r>
            <a:r>
              <a:rPr lang="ru-RU" altLang="ru-RU" sz="2200" dirty="0"/>
              <a:t>оформивших индивидуальный </a:t>
            </a:r>
            <a:r>
              <a:rPr lang="ru-RU" altLang="ru-RU" sz="2200" dirty="0" smtClean="0"/>
              <a:t>график посещения </a:t>
            </a:r>
            <a:r>
              <a:rPr lang="ru-RU" altLang="ru-RU" sz="2200" dirty="0"/>
              <a:t>учебных </a:t>
            </a:r>
            <a:r>
              <a:rPr lang="ru-RU" altLang="ru-RU" sz="2200" dirty="0" smtClean="0"/>
              <a:t>занятий</a:t>
            </a:r>
          </a:p>
          <a:p>
            <a:pPr>
              <a:spcBef>
                <a:spcPct val="0"/>
              </a:spcBef>
            </a:pPr>
            <a:r>
              <a:rPr lang="ru-RU" sz="2200" dirty="0" smtClean="0"/>
              <a:t>3. </a:t>
            </a:r>
            <a:r>
              <a:rPr lang="ru-RU" altLang="ru-RU" sz="2200" dirty="0" smtClean="0"/>
              <a:t>Рекомендовать </a:t>
            </a:r>
            <a:r>
              <a:rPr lang="ru-RU" altLang="ru-RU" sz="2200" dirty="0"/>
              <a:t>ППС разработку онлайн-курсов по дисциплинам, формирующим универсальные и общепрофессиональные компетенции.</a:t>
            </a:r>
          </a:p>
          <a:p>
            <a:pPr lvl="0"/>
            <a:r>
              <a:rPr lang="ru-RU" sz="2200" dirty="0" smtClean="0"/>
              <a:t>4.    Кафедрам  усилить контроль за  успеваемостью и принять меры по ликвидации  задолженностей. </a:t>
            </a:r>
            <a:br>
              <a:rPr lang="ru-RU" sz="2200" dirty="0" smtClean="0"/>
            </a:br>
            <a:r>
              <a:rPr lang="ru-RU" sz="2200" dirty="0" smtClean="0"/>
              <a:t>5.  Ответственным по ВУР, кураторам</a:t>
            </a:r>
            <a:r>
              <a:rPr lang="ru-RU" altLang="ru-RU" sz="2200" dirty="0"/>
              <a:t> </a:t>
            </a:r>
            <a:r>
              <a:rPr lang="ru-RU" altLang="ru-RU" sz="2200" dirty="0" smtClean="0"/>
              <a:t> </a:t>
            </a:r>
            <a:r>
              <a:rPr lang="ru-RU" altLang="ru-RU" sz="2200" dirty="0"/>
              <a:t>провести работу по повышению учебной дисциплины у слабоуспевающих </a:t>
            </a:r>
            <a:r>
              <a:rPr lang="ru-RU" altLang="ru-RU" sz="2200" dirty="0" smtClean="0"/>
              <a:t>студентов.</a:t>
            </a:r>
          </a:p>
          <a:p>
            <a:pPr>
              <a:spcBef>
                <a:spcPct val="0"/>
              </a:spcBef>
            </a:pPr>
            <a:endParaRPr lang="ru-RU" altLang="ru-RU" sz="2200" dirty="0"/>
          </a:p>
        </p:txBody>
      </p:sp>
    </p:spTree>
    <p:extLst>
      <p:ext uri="{BB962C8B-B14F-4D97-AF65-F5344CB8AC3E}">
        <p14:creationId xmlns:p14="http://schemas.microsoft.com/office/powerpoint/2010/main" val="196018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7107407" y="-31341"/>
            <a:ext cx="5084593" cy="4899074"/>
          </a:xfrm>
          <a:prstGeom prst="rect">
            <a:avLst/>
          </a:prstGeom>
        </p:spPr>
      </p:pic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0" y="160041"/>
            <a:ext cx="12171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Летняя экзаменационная сессия 2024-2025</a:t>
            </a:r>
            <a:endParaRPr lang="ru-RU" sz="3600" b="1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D80F55-55DC-4407-82C1-96456F1687E4}"/>
              </a:ext>
            </a:extLst>
          </p:cNvPr>
          <p:cNvSpPr/>
          <p:nvPr/>
        </p:nvSpPr>
        <p:spPr>
          <a:xfrm>
            <a:off x="746046" y="5555331"/>
            <a:ext cx="99399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 летней сессии приступило 278 студентов.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Показатель количества студентов, приступивших к сессии, составил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85%. </a:t>
            </a:r>
            <a:endParaRPr lang="ru-RU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  <a:p>
            <a:r>
              <a:rPr lang="ru-RU" dirty="0" smtClean="0"/>
              <a:t>Промежуточная аттестация проводилась у 25 групп по 315 дисциплинам. </a:t>
            </a:r>
          </a:p>
          <a:p>
            <a:endParaRPr lang="ru-RU" dirty="0" smtClean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779723"/>
              </p:ext>
            </p:extLst>
          </p:nvPr>
        </p:nvGraphicFramePr>
        <p:xfrm>
          <a:off x="5598476" y="1359000"/>
          <a:ext cx="607752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58092656"/>
              </p:ext>
            </p:extLst>
          </p:nvPr>
        </p:nvGraphicFramePr>
        <p:xfrm>
          <a:off x="246000" y="924538"/>
          <a:ext cx="5085000" cy="471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398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6013000"/>
            <a:ext cx="10980000" cy="84246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 сравнению с результатами зимней сессии 2024-2025 учебного года,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показатель абсолютной успеваемости летней сессии 24/25 снизился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 8,9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%, 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качественной успеваемости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увеличился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2,4 %.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39937"/>
              </p:ext>
            </p:extLst>
          </p:nvPr>
        </p:nvGraphicFramePr>
        <p:xfrm>
          <a:off x="1011000" y="1015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7B0A06D-BE18-42F6-B6FD-5711770E378C}"/>
              </a:ext>
            </a:extLst>
          </p:cNvPr>
          <p:cNvSpPr txBox="1"/>
          <p:nvPr/>
        </p:nvSpPr>
        <p:spPr>
          <a:xfrm>
            <a:off x="3568438" y="369000"/>
            <a:ext cx="5769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Успеваемость студентов за </a:t>
            </a: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последние </a:t>
            </a: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сессии </a:t>
            </a:r>
          </a:p>
          <a:p>
            <a:pPr algn="ctr">
              <a:spcBef>
                <a:spcPct val="0"/>
              </a:spcBef>
            </a:pPr>
            <a:r>
              <a:rPr lang="ru-RU" alt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(до пересдач)</a:t>
            </a:r>
            <a:endParaRPr lang="ru-RU" dirty="0"/>
          </a:p>
        </p:txBody>
      </p:sp>
      <p:sp>
        <p:nvSpPr>
          <p:cNvPr id="6" name="Полилиния: фигура 3">
            <a:extLst>
              <a:ext uri="{FF2B5EF4-FFF2-40B4-BE49-F238E27FC236}">
                <a16:creationId xmlns:a16="http://schemas.microsoft.com/office/drawing/2014/main" id="{3176ECF0-EE47-41EA-875B-0519BA2E98AA}"/>
              </a:ext>
            </a:extLst>
          </p:cNvPr>
          <p:cNvSpPr/>
          <p:nvPr/>
        </p:nvSpPr>
        <p:spPr>
          <a:xfrm>
            <a:off x="0" y="6534000"/>
            <a:ext cx="3396000" cy="324000"/>
          </a:xfrm>
          <a:custGeom>
            <a:avLst/>
            <a:gdLst>
              <a:gd name="connsiteX0" fmla="*/ 0 w 3396000"/>
              <a:gd name="connsiteY0" fmla="*/ 0 h 324000"/>
              <a:gd name="connsiteX1" fmla="*/ 3216000 w 3396000"/>
              <a:gd name="connsiteY1" fmla="*/ 0 h 324000"/>
              <a:gd name="connsiteX2" fmla="*/ 3396000 w 3396000"/>
              <a:gd name="connsiteY2" fmla="*/ 324000 h 324000"/>
              <a:gd name="connsiteX3" fmla="*/ 3216000 w 3396000"/>
              <a:gd name="connsiteY3" fmla="*/ 324000 h 324000"/>
              <a:gd name="connsiteX4" fmla="*/ 3036000 w 3396000"/>
              <a:gd name="connsiteY4" fmla="*/ 324000 h 324000"/>
              <a:gd name="connsiteX5" fmla="*/ 0 w 3396000"/>
              <a:gd name="connsiteY5" fmla="*/ 324000 h 3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6000" h="324000">
                <a:moveTo>
                  <a:pt x="0" y="0"/>
                </a:moveTo>
                <a:lnTo>
                  <a:pt x="3216000" y="0"/>
                </a:lnTo>
                <a:lnTo>
                  <a:pt x="3396000" y="324000"/>
                </a:lnTo>
                <a:lnTo>
                  <a:pt x="3216000" y="324000"/>
                </a:lnTo>
                <a:lnTo>
                  <a:pt x="3036000" y="324000"/>
                </a:lnTo>
                <a:lnTo>
                  <a:pt x="0" y="324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2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991161"/>
              </p:ext>
            </p:extLst>
          </p:nvPr>
        </p:nvGraphicFramePr>
        <p:xfrm>
          <a:off x="1461000" y="800985"/>
          <a:ext cx="8976953" cy="526532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88529">
                  <a:extLst>
                    <a:ext uri="{9D8B030D-6E8A-4147-A177-3AD203B41FA5}">
                      <a16:colId xmlns:a16="http://schemas.microsoft.com/office/drawing/2014/main" val="3146800111"/>
                    </a:ext>
                  </a:extLst>
                </a:gridCol>
                <a:gridCol w="1518765">
                  <a:extLst>
                    <a:ext uri="{9D8B030D-6E8A-4147-A177-3AD203B41FA5}">
                      <a16:colId xmlns:a16="http://schemas.microsoft.com/office/drawing/2014/main" val="1151649825"/>
                    </a:ext>
                  </a:extLst>
                </a:gridCol>
                <a:gridCol w="1552706">
                  <a:extLst>
                    <a:ext uri="{9D8B030D-6E8A-4147-A177-3AD203B41FA5}">
                      <a16:colId xmlns:a16="http://schemas.microsoft.com/office/drawing/2014/main" val="29693456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1429393525"/>
                    </a:ext>
                  </a:extLst>
                </a:gridCol>
                <a:gridCol w="1551953">
                  <a:extLst>
                    <a:ext uri="{9D8B030D-6E8A-4147-A177-3AD203B41FA5}">
                      <a16:colId xmlns:a16="http://schemas.microsoft.com/office/drawing/2014/main" val="1874478681"/>
                    </a:ext>
                  </a:extLst>
                </a:gridCol>
              </a:tblGrid>
              <a:tr h="474546">
                <a:tc rowSpan="2"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Зимняя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сессия 24/25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Летняя</a:t>
                      </a:r>
                      <a:r>
                        <a:rPr lang="ru-RU" sz="16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сессия 24/25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71456"/>
                  </a:ext>
                </a:extLst>
              </a:tr>
              <a:tr h="474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успеваемость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успеваемость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успеваемость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качественная успеваемость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5592073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27,3%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25,0%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6809967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информатика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8207510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Филология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815689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Прикладная математика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2982311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Электроэнергетика и электротехника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8482479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Горное дело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2207927"/>
                  </a:ext>
                </a:extLst>
              </a:tr>
              <a:tr h="9490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образование (с двумя профилями подготовки)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79,6%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61,2%</a:t>
                      </a:r>
                      <a:endParaRPr lang="ru-RU" sz="16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9223989"/>
                  </a:ext>
                </a:extLst>
              </a:tr>
              <a:tr h="4745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НТИ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73687056"/>
                  </a:ext>
                </a:extLst>
              </a:tr>
            </a:tbl>
          </a:graphicData>
        </a:graphic>
      </p:graphicFrame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2001000" y="279000"/>
            <a:ext cx="87137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3" tIns="45681" rIns="91363" bIns="456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Успеваемость по ОПОП (до пересдач)</a:t>
            </a:r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>
            <a:off x="10437953" y="2895321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33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7512001" cy="6976184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7891984"/>
              </p:ext>
            </p:extLst>
          </p:nvPr>
        </p:nvGraphicFramePr>
        <p:xfrm>
          <a:off x="741000" y="504000"/>
          <a:ext cx="10080000" cy="61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51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 flipH="1">
            <a:off x="8454" y="2888999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4935769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6693358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837719"/>
              </p:ext>
            </p:extLst>
          </p:nvPr>
        </p:nvGraphicFramePr>
        <p:xfrm>
          <a:off x="196447" y="144000"/>
          <a:ext cx="5355000" cy="382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065535"/>
              </p:ext>
            </p:extLst>
          </p:nvPr>
        </p:nvGraphicFramePr>
        <p:xfrm>
          <a:off x="6508131" y="3065016"/>
          <a:ext cx="5502358" cy="361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77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 flipH="1">
            <a:off x="8454" y="2888999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127160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6884749" y="-35892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513929"/>
              </p:ext>
            </p:extLst>
          </p:nvPr>
        </p:nvGraphicFramePr>
        <p:xfrm>
          <a:off x="196259" y="144000"/>
          <a:ext cx="5592546" cy="3689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958451"/>
              </p:ext>
            </p:extLst>
          </p:nvPr>
        </p:nvGraphicFramePr>
        <p:xfrm>
          <a:off x="6636000" y="3069000"/>
          <a:ext cx="5355000" cy="357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54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5DF29FB0-2825-4E75-80D6-FDFD8999BD20}"/>
              </a:ext>
            </a:extLst>
          </p:cNvPr>
          <p:cNvSpPr/>
          <p:nvPr/>
        </p:nvSpPr>
        <p:spPr>
          <a:xfrm flipH="1">
            <a:off x="8454" y="2888999"/>
            <a:ext cx="1733937" cy="396267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ED43E661-D69B-4EC6-8FFE-EB226B9C184A}"/>
              </a:ext>
            </a:extLst>
          </p:cNvPr>
          <p:cNvSpPr/>
          <p:nvPr/>
        </p:nvSpPr>
        <p:spPr>
          <a:xfrm rot="1363364">
            <a:off x="5127160" y="2827955"/>
            <a:ext cx="559378" cy="4356910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2 w 540000"/>
              <a:gd name="connsiteY0" fmla="*/ 222006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32 w 540000"/>
              <a:gd name="connsiteY4" fmla="*/ 222006 h 5400000"/>
              <a:gd name="connsiteX0" fmla="*/ 32 w 559378"/>
              <a:gd name="connsiteY0" fmla="*/ 222006 h 5400000"/>
              <a:gd name="connsiteX1" fmla="*/ 540000 w 559378"/>
              <a:gd name="connsiteY1" fmla="*/ 0 h 5400000"/>
              <a:gd name="connsiteX2" fmla="*/ 559378 w 559378"/>
              <a:gd name="connsiteY2" fmla="*/ 5121168 h 5400000"/>
              <a:gd name="connsiteX3" fmla="*/ 0 w 559378"/>
              <a:gd name="connsiteY3" fmla="*/ 5400000 h 5400000"/>
              <a:gd name="connsiteX4" fmla="*/ 32 w 559378"/>
              <a:gd name="connsiteY4" fmla="*/ 222006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378" h="5400000">
                <a:moveTo>
                  <a:pt x="32" y="222006"/>
                </a:moveTo>
                <a:lnTo>
                  <a:pt x="540000" y="0"/>
                </a:lnTo>
                <a:cubicBezTo>
                  <a:pt x="546459" y="1707056"/>
                  <a:pt x="552919" y="3414112"/>
                  <a:pt x="559378" y="5121168"/>
                </a:cubicBezTo>
                <a:lnTo>
                  <a:pt x="0" y="5400000"/>
                </a:lnTo>
                <a:cubicBezTo>
                  <a:pt x="11" y="3674002"/>
                  <a:pt x="21" y="1948004"/>
                  <a:pt x="32" y="222006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0E6B8E0E-916E-446C-8132-93622B2B0F73}"/>
              </a:ext>
            </a:extLst>
          </p:cNvPr>
          <p:cNvSpPr/>
          <p:nvPr/>
        </p:nvSpPr>
        <p:spPr>
          <a:xfrm rot="1363364">
            <a:off x="6884748" y="-310071"/>
            <a:ext cx="540000" cy="5111456"/>
          </a:xfrm>
          <a:custGeom>
            <a:avLst/>
            <a:gdLst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540000 w 540000"/>
              <a:gd name="connsiteY2" fmla="*/ 540000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83936 w 540000"/>
              <a:gd name="connsiteY2" fmla="*/ 526612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57468 w 540000"/>
              <a:gd name="connsiteY2" fmla="*/ 5215249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3701 w 540000"/>
              <a:gd name="connsiteY2" fmla="*/ 5217802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7531 w 540000"/>
              <a:gd name="connsiteY2" fmla="*/ 5208453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0 w 540000"/>
              <a:gd name="connsiteY0" fmla="*/ 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0 w 540000"/>
              <a:gd name="connsiteY4" fmla="*/ 0 h 5400000"/>
              <a:gd name="connsiteX0" fmla="*/ 33336 w 540000"/>
              <a:gd name="connsiteY0" fmla="*/ 214350 h 5400000"/>
              <a:gd name="connsiteX1" fmla="*/ 540000 w 540000"/>
              <a:gd name="connsiteY1" fmla="*/ 0 h 5400000"/>
              <a:gd name="connsiteX2" fmla="*/ 465692 w 540000"/>
              <a:gd name="connsiteY2" fmla="*/ 5204060 h 5400000"/>
              <a:gd name="connsiteX3" fmla="*/ 0 w 540000"/>
              <a:gd name="connsiteY3" fmla="*/ 5400000 h 5400000"/>
              <a:gd name="connsiteX4" fmla="*/ 33336 w 540000"/>
              <a:gd name="connsiteY4" fmla="*/ 214350 h 54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0" h="5400000">
                <a:moveTo>
                  <a:pt x="33336" y="214350"/>
                </a:moveTo>
                <a:lnTo>
                  <a:pt x="540000" y="0"/>
                </a:lnTo>
                <a:lnTo>
                  <a:pt x="465692" y="5204060"/>
                </a:lnTo>
                <a:lnTo>
                  <a:pt x="0" y="5400000"/>
                </a:lnTo>
                <a:lnTo>
                  <a:pt x="33336" y="2143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096018"/>
              </p:ext>
            </p:extLst>
          </p:nvPr>
        </p:nvGraphicFramePr>
        <p:xfrm>
          <a:off x="6823805" y="3092838"/>
          <a:ext cx="5246407" cy="35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470232"/>
              </p:ext>
            </p:extLst>
          </p:nvPr>
        </p:nvGraphicFramePr>
        <p:xfrm>
          <a:off x="111000" y="133088"/>
          <a:ext cx="5490000" cy="397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598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19">
            <a:extLst>
              <a:ext uri="{FF2B5EF4-FFF2-40B4-BE49-F238E27FC236}">
                <a16:creationId xmlns:a16="http://schemas.microsoft.com/office/drawing/2014/main" id="{0C370953-F495-4EB6-B835-70A5E7B3F6EE}"/>
              </a:ext>
            </a:extLst>
          </p:cNvPr>
          <p:cNvSpPr/>
          <p:nvPr/>
        </p:nvSpPr>
        <p:spPr>
          <a:xfrm rot="10800000">
            <a:off x="0" y="-61352"/>
            <a:ext cx="6546000" cy="5605352"/>
          </a:xfrm>
          <a:custGeom>
            <a:avLst/>
            <a:gdLst>
              <a:gd name="connsiteX0" fmla="*/ 7512001 w 7512001"/>
              <a:gd name="connsiteY0" fmla="*/ 6976184 h 6976184"/>
              <a:gd name="connsiteX1" fmla="*/ 7471158 w 7512001"/>
              <a:gd name="connsiteY1" fmla="*/ 6914835 h 6976184"/>
              <a:gd name="connsiteX2" fmla="*/ 0 w 7512001"/>
              <a:gd name="connsiteY2" fmla="*/ 6914835 h 6976184"/>
              <a:gd name="connsiteX3" fmla="*/ 2882430 w 7512001"/>
              <a:gd name="connsiteY3" fmla="*/ 0 h 6976184"/>
              <a:gd name="connsiteX4" fmla="*/ 2920480 w 7512001"/>
              <a:gd name="connsiteY4" fmla="*/ 56832 h 6976184"/>
              <a:gd name="connsiteX5" fmla="*/ 7512001 w 7512001"/>
              <a:gd name="connsiteY5" fmla="*/ 56832 h 697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2001" h="6976184">
                <a:moveTo>
                  <a:pt x="7512001" y="6976184"/>
                </a:moveTo>
                <a:lnTo>
                  <a:pt x="7471158" y="6914835"/>
                </a:lnTo>
                <a:lnTo>
                  <a:pt x="0" y="6914835"/>
                </a:lnTo>
                <a:lnTo>
                  <a:pt x="2882430" y="0"/>
                </a:lnTo>
                <a:lnTo>
                  <a:pt x="2920480" y="56832"/>
                </a:lnTo>
                <a:lnTo>
                  <a:pt x="7512001" y="56832"/>
                </a:lnTo>
                <a:close/>
              </a:path>
            </a:pathLst>
          </a:custGeom>
          <a:solidFill>
            <a:schemeClr val="accent2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ru-RU" dirty="0"/>
              <a:t>Ф</a:t>
            </a:r>
          </a:p>
        </p:txBody>
      </p:sp>
      <p:sp>
        <p:nvSpPr>
          <p:cNvPr id="31" name="Прямоугольник 2">
            <a:extLst>
              <a:ext uri="{FF2B5EF4-FFF2-40B4-BE49-F238E27FC236}">
                <a16:creationId xmlns:a16="http://schemas.microsoft.com/office/drawing/2014/main" id="{5E22F419-5D2B-48E1-8D1A-A0588A1B8D01}"/>
              </a:ext>
            </a:extLst>
          </p:cNvPr>
          <p:cNvSpPr/>
          <p:nvPr/>
        </p:nvSpPr>
        <p:spPr>
          <a:xfrm>
            <a:off x="156000" y="144000"/>
            <a:ext cx="5601000" cy="4860000"/>
          </a:xfrm>
          <a:custGeom>
            <a:avLst/>
            <a:gdLst>
              <a:gd name="connsiteX0" fmla="*/ 0 w 4050000"/>
              <a:gd name="connsiteY0" fmla="*/ 0 h 6984000"/>
              <a:gd name="connsiteX1" fmla="*/ 4050000 w 4050000"/>
              <a:gd name="connsiteY1" fmla="*/ 0 h 6984000"/>
              <a:gd name="connsiteX2" fmla="*/ 4050000 w 4050000"/>
              <a:gd name="connsiteY2" fmla="*/ 6984000 h 6984000"/>
              <a:gd name="connsiteX3" fmla="*/ 0 w 4050000"/>
              <a:gd name="connsiteY3" fmla="*/ 6984000 h 6984000"/>
              <a:gd name="connsiteX4" fmla="*/ 0 w 4050000"/>
              <a:gd name="connsiteY4" fmla="*/ 0 h 698400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05000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379940"/>
              <a:gd name="connsiteY0" fmla="*/ 15240 h 6999240"/>
              <a:gd name="connsiteX1" fmla="*/ 7379940 w 7379940"/>
              <a:gd name="connsiteY1" fmla="*/ 0 h 6999240"/>
              <a:gd name="connsiteX2" fmla="*/ 4598640 w 7379940"/>
              <a:gd name="connsiteY2" fmla="*/ 6999240 h 6999240"/>
              <a:gd name="connsiteX3" fmla="*/ 0 w 7379940"/>
              <a:gd name="connsiteY3" fmla="*/ 6999240 h 6999240"/>
              <a:gd name="connsiteX4" fmla="*/ 0 w 7379940"/>
              <a:gd name="connsiteY4" fmla="*/ 15240 h 6999240"/>
              <a:gd name="connsiteX0" fmla="*/ 0 w 7509480"/>
              <a:gd name="connsiteY0" fmla="*/ 38100 h 7022100"/>
              <a:gd name="connsiteX1" fmla="*/ 7509480 w 7509480"/>
              <a:gd name="connsiteY1" fmla="*/ 0 h 7022100"/>
              <a:gd name="connsiteX2" fmla="*/ 4598640 w 7509480"/>
              <a:gd name="connsiteY2" fmla="*/ 7022100 h 7022100"/>
              <a:gd name="connsiteX3" fmla="*/ 0 w 7509480"/>
              <a:gd name="connsiteY3" fmla="*/ 7022100 h 7022100"/>
              <a:gd name="connsiteX4" fmla="*/ 0 w 7509480"/>
              <a:gd name="connsiteY4" fmla="*/ 38100 h 7022100"/>
              <a:gd name="connsiteX0" fmla="*/ 0 w 7532340"/>
              <a:gd name="connsiteY0" fmla="*/ 0 h 6984000"/>
              <a:gd name="connsiteX1" fmla="*/ 7532340 w 7532340"/>
              <a:gd name="connsiteY1" fmla="*/ 762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  <a:gd name="connsiteX0" fmla="*/ 0 w 7532340"/>
              <a:gd name="connsiteY0" fmla="*/ 0 h 6984000"/>
              <a:gd name="connsiteX1" fmla="*/ 7532340 w 7532340"/>
              <a:gd name="connsiteY1" fmla="*/ 2770 h 6984000"/>
              <a:gd name="connsiteX2" fmla="*/ 4598640 w 7532340"/>
              <a:gd name="connsiteY2" fmla="*/ 6984000 h 6984000"/>
              <a:gd name="connsiteX3" fmla="*/ 0 w 7532340"/>
              <a:gd name="connsiteY3" fmla="*/ 6984000 h 6984000"/>
              <a:gd name="connsiteX4" fmla="*/ 0 w 7532340"/>
              <a:gd name="connsiteY4" fmla="*/ 0 h 69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32340" h="6984000">
                <a:moveTo>
                  <a:pt x="0" y="0"/>
                </a:moveTo>
                <a:lnTo>
                  <a:pt x="7532340" y="2770"/>
                </a:lnTo>
                <a:lnTo>
                  <a:pt x="4598640" y="6984000"/>
                </a:lnTo>
                <a:lnTo>
                  <a:pt x="0" y="69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342666"/>
              </p:ext>
            </p:extLst>
          </p:nvPr>
        </p:nvGraphicFramePr>
        <p:xfrm>
          <a:off x="4926000" y="2124000"/>
          <a:ext cx="7065000" cy="418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647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488</Words>
  <Application>Microsoft Office PowerPoint</Application>
  <PresentationFormat>Широкоэкранный</PresentationFormat>
  <Paragraphs>173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Garamond</vt:lpstr>
      <vt:lpstr>Times New Roman</vt:lpstr>
      <vt:lpstr>Тема Office</vt:lpstr>
      <vt:lpstr>Итоги летней экзаменационной сессии </vt:lpstr>
      <vt:lpstr>Презентация PowerPoint</vt:lpstr>
      <vt:lpstr>По сравнению с результатами зимней сессии 2024-2025 учебного года, показатель абсолютной успеваемости летней сессии 24/25 снизился на 8,9%, а качественной успеваемости  увеличился на 2,4 %.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Успеваемость  студентов 1 курса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 Тимофеевна Кондрацова</cp:lastModifiedBy>
  <cp:revision>55</cp:revision>
  <dcterms:created xsi:type="dcterms:W3CDTF">2020-06-06T17:14:33Z</dcterms:created>
  <dcterms:modified xsi:type="dcterms:W3CDTF">2025-10-23T01:43:44Z</dcterms:modified>
</cp:coreProperties>
</file>