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87F31C-B05C-457A-B9B0-2891F66B5805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Раздел без заголовка" id="{A8B77AC8-0927-4804-BB0B-D15F2206A950}">
          <p14:sldIdLst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0E6"/>
    <a:srgbClr val="73E4D2"/>
    <a:srgbClr val="FFFF99"/>
    <a:srgbClr val="6BC5C3"/>
    <a:srgbClr val="4B73B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4" autoAdjust="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039" t="7477" r="7603" b="17205"/>
          <a:stretch/>
        </p:blipFill>
        <p:spPr>
          <a:xfrm>
            <a:off x="1745265" y="185491"/>
            <a:ext cx="6154615" cy="24794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572" y="2664923"/>
            <a:ext cx="914399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летней экзаменационной сессии</a:t>
            </a:r>
            <a:endParaRPr lang="ru-RU" sz="53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1139" y="4759634"/>
            <a:ext cx="6058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chemeClr val="tx2">
                    <a:lumMod val="50000"/>
                  </a:schemeClr>
                </a:solidFill>
              </a:rPr>
              <a:t>2023/2024 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00348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080653" y="650818"/>
            <a:ext cx="806334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91363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Направление подготовки </a:t>
            </a: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Прикладная математика и информатика»</a:t>
            </a:r>
          </a:p>
        </p:txBody>
      </p:sp>
      <p:sp>
        <p:nvSpPr>
          <p:cNvPr id="4" name="Правильный пятиугольник 3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66" y="1546168"/>
            <a:ext cx="7192228" cy="437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99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23949" y="949915"/>
            <a:ext cx="87200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91363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подготовки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«Строительство»</a:t>
            </a:r>
          </a:p>
        </p:txBody>
      </p:sp>
      <p:sp>
        <p:nvSpPr>
          <p:cNvPr id="4" name="Правильный пятиугольник 3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944" y="1454740"/>
            <a:ext cx="7467454" cy="452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26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15900" y="817302"/>
            <a:ext cx="89281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91363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подготовки</a:t>
            </a: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«Электроэнергетика и электротехника»</a:t>
            </a:r>
          </a:p>
        </p:txBody>
      </p:sp>
      <p:sp>
        <p:nvSpPr>
          <p:cNvPr id="5" name="Правильный пятиугольник 4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59" y="1591738"/>
            <a:ext cx="7249959" cy="445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35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07965" y="446580"/>
            <a:ext cx="7506392" cy="6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91363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«Горное дело»</a:t>
            </a:r>
          </a:p>
        </p:txBody>
      </p:sp>
      <p:sp>
        <p:nvSpPr>
          <p:cNvPr id="4" name="Правильный пятиугольник 3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69" y="1438103"/>
            <a:ext cx="7709984" cy="434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584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ильный пятиугольник 2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55716" y="32419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</a:rPr>
              <a:t>Успеваемость студентов (до пересдач)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</a:rPr>
              <a:t>по курсам и в целом по институту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по результатам летней сессии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</a:rPr>
              <a:t>2023/2024 </a:t>
            </a:r>
            <a:r>
              <a:rPr lang="ru-RU" alt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уч.года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1495524"/>
            <a:ext cx="7319910" cy="4697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332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4425" y="260648"/>
            <a:ext cx="7273925" cy="8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363" tIns="137043" rIns="91363" bIns="456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Успеваемость  студентов 1 курса по </a:t>
            </a:r>
            <a:r>
              <a:rPr kumimoji="0"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группам за зимнюю и летнюю сессию 2023-2024 уч. года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693084"/>
              </p:ext>
            </p:extLst>
          </p:nvPr>
        </p:nvGraphicFramePr>
        <p:xfrm>
          <a:off x="1330844" y="1580371"/>
          <a:ext cx="7057506" cy="4097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5742">
                  <a:extLst>
                    <a:ext uri="{9D8B030D-6E8A-4147-A177-3AD203B41FA5}">
                      <a16:colId xmlns:a16="http://schemas.microsoft.com/office/drawing/2014/main" val="2798913792"/>
                    </a:ext>
                  </a:extLst>
                </a:gridCol>
                <a:gridCol w="1207941">
                  <a:extLst>
                    <a:ext uri="{9D8B030D-6E8A-4147-A177-3AD203B41FA5}">
                      <a16:colId xmlns:a16="http://schemas.microsoft.com/office/drawing/2014/main" val="2020268207"/>
                    </a:ext>
                  </a:extLst>
                </a:gridCol>
                <a:gridCol w="1207941">
                  <a:extLst>
                    <a:ext uri="{9D8B030D-6E8A-4147-A177-3AD203B41FA5}">
                      <a16:colId xmlns:a16="http://schemas.microsoft.com/office/drawing/2014/main" val="1144292100"/>
                    </a:ext>
                  </a:extLst>
                </a:gridCol>
                <a:gridCol w="1207941">
                  <a:extLst>
                    <a:ext uri="{9D8B030D-6E8A-4147-A177-3AD203B41FA5}">
                      <a16:colId xmlns:a16="http://schemas.microsoft.com/office/drawing/2014/main" val="3441658278"/>
                    </a:ext>
                  </a:extLst>
                </a:gridCol>
                <a:gridCol w="1207941">
                  <a:extLst>
                    <a:ext uri="{9D8B030D-6E8A-4147-A177-3AD203B41FA5}">
                      <a16:colId xmlns:a16="http://schemas.microsoft.com/office/drawing/2014/main" val="2346378661"/>
                    </a:ext>
                  </a:extLst>
                </a:gridCol>
              </a:tblGrid>
              <a:tr h="3322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Группы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Зима 23/24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Лето 23/24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11327"/>
                  </a:ext>
                </a:extLst>
              </a:tr>
              <a:tr h="6644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общая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качественная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общая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качественная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96093"/>
                  </a:ext>
                </a:extLst>
              </a:tr>
              <a:tr h="44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НТИ-Б-ОФ-23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4B73B1"/>
                          </a:solidFill>
                          <a:effectLst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4B73B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4B73B1"/>
                          </a:solidFill>
                          <a:effectLst/>
                        </a:rPr>
                        <a:t>33,3%</a:t>
                      </a:r>
                      <a:endParaRPr lang="ru-RU" sz="1400" b="1" i="0" u="none" strike="noStrike" dirty="0">
                        <a:solidFill>
                          <a:srgbClr val="4B73B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1871"/>
                  </a:ext>
                </a:extLst>
              </a:tr>
              <a:tr h="44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НТИ-Б-ПГС-23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83857"/>
                  </a:ext>
                </a:extLst>
              </a:tr>
              <a:tr h="44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НТИ-Б-ПМ-23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41,7%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41,7%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922651"/>
                  </a:ext>
                </a:extLst>
              </a:tr>
              <a:tr h="44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НТИ-Б-ПО-23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551308"/>
                  </a:ext>
                </a:extLst>
              </a:tr>
              <a:tr h="44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НТИ-Б-ЭП-23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15,4%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15,4%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29798"/>
                  </a:ext>
                </a:extLst>
              </a:tr>
              <a:tr h="442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НТИ-С-ГД-23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26,1%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17,4%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01418"/>
                  </a:ext>
                </a:extLst>
              </a:tr>
              <a:tr h="442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НТИ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34,6%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effectLst/>
                        </a:rPr>
                        <a:t>23,5%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22729"/>
                  </a:ext>
                </a:extLst>
              </a:tr>
            </a:tbl>
          </a:graphicData>
        </a:graphic>
      </p:graphicFrame>
      <p:sp>
        <p:nvSpPr>
          <p:cNvPr id="6" name="Правильный пятиугольник 5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7747462" y="6425738"/>
            <a:ext cx="1341726" cy="412920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9604148">
            <a:off x="2598557" y="6130927"/>
            <a:ext cx="940434" cy="499012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6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 rot="19604148">
            <a:off x="2142429" y="5978580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7946967" y="6517178"/>
            <a:ext cx="1142221" cy="321480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738468"/>
              </p:ext>
            </p:extLst>
          </p:nvPr>
        </p:nvGraphicFramePr>
        <p:xfrm>
          <a:off x="1411501" y="1745674"/>
          <a:ext cx="7109045" cy="4274911"/>
        </p:xfrm>
        <a:graphic>
          <a:graphicData uri="http://schemas.openxmlformats.org/drawingml/2006/table">
            <a:tbl>
              <a:tblPr firstRow="1" firstCol="1" bandRow="1"/>
              <a:tblGrid>
                <a:gridCol w="183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2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Год набора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до пересдач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общая </a:t>
                      </a:r>
                      <a:endParaRPr lang="ru-RU" sz="2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успеваемость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качественная успеваемость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2021</a:t>
                      </a:r>
                      <a:r>
                        <a:rPr lang="ru-RU" sz="24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год набора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27,0%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31,3%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2022 год набора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25,7%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23,0%</a:t>
                      </a:r>
                      <a:endParaRPr lang="ru-RU" sz="2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2023 год набора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11501" y="578023"/>
            <a:ext cx="7390897" cy="92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363" tIns="137043" rIns="91363" bIns="456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Результаты </a:t>
            </a:r>
            <a:r>
              <a:rPr kumimoji="0"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летней экзаменационной </a:t>
            </a:r>
            <a:r>
              <a:rPr kumimoji="0" lang="ru-RU" altLang="ru-RU" sz="2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сессии </a:t>
            </a:r>
            <a:endParaRPr kumimoji="0" lang="ru-RU" altLang="ru-RU" sz="2400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 курсов </a:t>
            </a:r>
            <a:r>
              <a:rPr kumimoji="0" lang="ru-RU" altLang="ru-RU" sz="2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за 3 года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Правильный пятиугольник 5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4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97033" y="362247"/>
            <a:ext cx="7772400" cy="876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Распределение студентов 1 курса</a:t>
            </a:r>
          </a:p>
          <a:p>
            <a:pPr algn="ctr"/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</a:rPr>
              <a:t> по статусам успеваемости</a:t>
            </a:r>
          </a:p>
        </p:txBody>
      </p:sp>
      <p:sp>
        <p:nvSpPr>
          <p:cNvPr id="6" name="Правильный пятиугольник 5"/>
          <p:cNvSpPr/>
          <p:nvPr/>
        </p:nvSpPr>
        <p:spPr>
          <a:xfrm rot="4306542">
            <a:off x="376390" y="5289729"/>
            <a:ext cx="455955" cy="450175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03" y="1287399"/>
            <a:ext cx="6896071" cy="481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73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86173" y="232266"/>
            <a:ext cx="61346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</a:rPr>
              <a:t>Отчисление студентов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54974" y="1258888"/>
            <a:ext cx="7465175" cy="5432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400" dirty="0"/>
              <a:t>По данным зимней экз. сессии 2023/2024 </a:t>
            </a:r>
            <a:r>
              <a:rPr lang="ru-RU" altLang="ru-RU" sz="2400" dirty="0" err="1"/>
              <a:t>уч.г</a:t>
            </a:r>
            <a:r>
              <a:rPr lang="ru-RU" altLang="ru-RU" sz="2400" dirty="0"/>
              <a:t>. </a:t>
            </a:r>
            <a:r>
              <a:rPr lang="ru-RU" altLang="ru-RU" sz="2400" dirty="0" smtClean="0"/>
              <a:t>было отчислено </a:t>
            </a:r>
            <a:r>
              <a:rPr lang="ru-RU" altLang="ru-RU" sz="2400" dirty="0"/>
              <a:t>32 </a:t>
            </a:r>
            <a:r>
              <a:rPr lang="ru-RU" altLang="ru-RU" sz="2400" dirty="0" smtClean="0"/>
              <a:t>студента</a:t>
            </a:r>
          </a:p>
          <a:p>
            <a:pPr marL="0" indent="0">
              <a:buNone/>
              <a:defRPr/>
            </a:pPr>
            <a:r>
              <a:rPr lang="ru-RU" altLang="ru-RU" sz="2400" dirty="0" smtClean="0"/>
              <a:t>    По данным летней экз. сессии 2023/2024 </a:t>
            </a:r>
            <a:r>
              <a:rPr lang="ru-RU" altLang="ru-RU" sz="2400" dirty="0" err="1" smtClean="0"/>
              <a:t>уч.г</a:t>
            </a:r>
            <a:r>
              <a:rPr lang="ru-RU" altLang="ru-RU" sz="2400" dirty="0" smtClean="0"/>
              <a:t>. было отчислено 19 студентов: в </a:t>
            </a:r>
            <a:r>
              <a:rPr lang="ru-RU" altLang="ru-RU" sz="2400" dirty="0" err="1" smtClean="0"/>
              <a:t>т.ч</a:t>
            </a:r>
            <a:r>
              <a:rPr lang="ru-RU" altLang="ru-RU" sz="2400" dirty="0" smtClean="0"/>
              <a:t>. 1 курса –  4 студентов, 2 курса – 8; 3 курса – 3; 4 курса – 4.</a:t>
            </a:r>
          </a:p>
          <a:p>
            <a:pPr marL="0" indent="0">
              <a:buNone/>
              <a:defRPr/>
            </a:pPr>
            <a:r>
              <a:rPr lang="ru-RU" altLang="ru-RU" sz="2400" dirty="0" smtClean="0"/>
              <a:t>    Из них по причинам: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400" dirty="0" smtClean="0"/>
              <a:t>-  невыполнение учебного плана – 7;</a:t>
            </a:r>
          </a:p>
          <a:p>
            <a:pPr>
              <a:buFontTx/>
              <a:buChar char="-"/>
              <a:defRPr/>
            </a:pPr>
            <a:r>
              <a:rPr lang="ru-RU" altLang="ru-RU" sz="2400" dirty="0" smtClean="0"/>
              <a:t>собственное желание – 8;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 перевод в другой вуз - отсутствуют</a:t>
            </a:r>
          </a:p>
          <a:p>
            <a:pPr marL="0" indent="0">
              <a:buNone/>
              <a:defRPr/>
            </a:pPr>
            <a:r>
              <a:rPr lang="ru-RU" sz="2400" dirty="0" smtClean="0"/>
              <a:t>-  перевод в головной вуз СВФУ – </a:t>
            </a:r>
            <a:r>
              <a:rPr lang="ru-RU" sz="2400" dirty="0"/>
              <a:t>отсутствуют</a:t>
            </a:r>
          </a:p>
          <a:p>
            <a:pPr>
              <a:buFontTx/>
              <a:buChar char="-"/>
              <a:defRPr/>
            </a:pPr>
            <a:r>
              <a:rPr lang="ru-RU" sz="2400" dirty="0" smtClean="0"/>
              <a:t>невыход из академического отпуска - 4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4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10" name="Правильный пятиугольник 9"/>
          <p:cNvSpPr/>
          <p:nvPr/>
        </p:nvSpPr>
        <p:spPr>
          <a:xfrm rot="4306542">
            <a:off x="670573" y="5886898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18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12917" y="380635"/>
            <a:ext cx="75728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дисциплин, по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которым получено </a:t>
            </a:r>
            <a:b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количество неудовлетворительных оценок по институту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446194"/>
              </p:ext>
            </p:extLst>
          </p:nvPr>
        </p:nvGraphicFramePr>
        <p:xfrm>
          <a:off x="1208723" y="1429788"/>
          <a:ext cx="7780712" cy="5133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731">
                  <a:extLst>
                    <a:ext uri="{9D8B030D-6E8A-4147-A177-3AD203B41FA5}">
                      <a16:colId xmlns:a16="http://schemas.microsoft.com/office/drawing/2014/main" val="3481483688"/>
                    </a:ext>
                  </a:extLst>
                </a:gridCol>
                <a:gridCol w="3437772">
                  <a:extLst>
                    <a:ext uri="{9D8B030D-6E8A-4147-A177-3AD203B41FA5}">
                      <a16:colId xmlns:a16="http://schemas.microsoft.com/office/drawing/2014/main" val="721407141"/>
                    </a:ext>
                  </a:extLst>
                </a:gridCol>
                <a:gridCol w="1572306">
                  <a:extLst>
                    <a:ext uri="{9D8B030D-6E8A-4147-A177-3AD203B41FA5}">
                      <a16:colId xmlns:a16="http://schemas.microsoft.com/office/drawing/2014/main" val="1118019505"/>
                    </a:ext>
                  </a:extLst>
                </a:gridCol>
                <a:gridCol w="1182903">
                  <a:extLst>
                    <a:ext uri="{9D8B030D-6E8A-4147-A177-3AD203B41FA5}">
                      <a16:colId xmlns:a16="http://schemas.microsoft.com/office/drawing/2014/main" val="3068933630"/>
                    </a:ext>
                  </a:extLst>
                </a:gridCol>
              </a:tblGrid>
              <a:tr h="740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Учебная группа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преподавателя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56303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НТИ-С-ГД-23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Самохина В.М.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281758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НТИ-С-ГД-23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Рукович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515497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НТИ-Б-ЭП-23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Электробезопасность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91018"/>
                  </a:ext>
                </a:extLst>
              </a:tr>
              <a:tr h="39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НТИ-Б-ЭП-23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Введение в сквозные цифровые технологии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Абдеева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085704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НТИ-Б-ПГС-23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Кузнецова Н.В.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45252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НТИ-Б-ПО-23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Яковлева Л.А.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575406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НТИ-Б-ОФ-23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русской литературы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Игонина С.В.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14940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НТИ-Б-ОФ-21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русской литературы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Чаунина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20752"/>
                  </a:ext>
                </a:extLst>
              </a:tr>
              <a:tr h="39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НТИ-С-ГД-22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Рациональное использование и охрана природных ресурсов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Косарев Л.В.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2205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НТИ-Б-ЭП-22</a:t>
                      </a: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Культурология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Акинин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09750"/>
                  </a:ext>
                </a:extLst>
              </a:tr>
              <a:tr h="3974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НТИ-Б-ЭП-22</a:t>
                      </a: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Электротехническое и конструкционное материаловедение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Д.А.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44897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НТИ-ПГС-22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Архитектура зданий и сооружений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Кулигина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78839"/>
                  </a:ext>
                </a:extLst>
              </a:tr>
              <a:tr h="2428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НТИ-Б-ЭП-22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электросхем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Дахов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92495"/>
                  </a:ext>
                </a:extLst>
              </a:tr>
              <a:tr h="394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НТИ-Б-ЭП-22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Теоретические основы электротехники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Ермолаев Ю.В.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540544"/>
                  </a:ext>
                </a:extLst>
              </a:tr>
              <a:tr h="375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НТИ-С-ГД-20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3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Геомеханика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Гриб Н.Н.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45" marR="38345" marT="65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075753"/>
                  </a:ext>
                </a:extLst>
              </a:tr>
            </a:tbl>
          </a:graphicData>
        </a:graphic>
      </p:graphicFrame>
      <p:sp>
        <p:nvSpPr>
          <p:cNvPr id="5" name="Правильный пятиугольник 4"/>
          <p:cNvSpPr/>
          <p:nvPr/>
        </p:nvSpPr>
        <p:spPr>
          <a:xfrm rot="6619328">
            <a:off x="401996" y="5623"/>
            <a:ext cx="437178" cy="355099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09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78" y="375874"/>
            <a:ext cx="8762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6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Экзаменационная сессия </a:t>
            </a:r>
            <a:r>
              <a:rPr lang="ru-RU" altLang="ru-RU" sz="36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2023/2024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09688"/>
              </p:ext>
            </p:extLst>
          </p:nvPr>
        </p:nvGraphicFramePr>
        <p:xfrm>
          <a:off x="403778" y="1122231"/>
          <a:ext cx="8524693" cy="39817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8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0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387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начало семестра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Отчислено /АО/ </a:t>
                      </a:r>
                      <a:r>
                        <a:rPr lang="ru-RU" sz="200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восст</a:t>
                      </a:r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Приступили к сессии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Количество отличников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Количество хорошистов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Количество студентов 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Получили "2"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 одной "3" 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с  двумя и более "3"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vert="vert27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38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Зимняя сессия 2023-2024 </a:t>
                      </a:r>
                      <a:r>
                        <a:rPr lang="ru-RU" sz="2000" b="0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уч.г</a:t>
                      </a:r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347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9/12/1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326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47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174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663637"/>
                  </a:ext>
                </a:extLst>
              </a:tr>
              <a:tr h="411538">
                <a:tc grid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Летняя сессия 2023-2024 </a:t>
                      </a:r>
                      <a:r>
                        <a:rPr lang="ru-RU" sz="2000" b="0" i="0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уч.г</a:t>
                      </a:r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122604"/>
                  </a:ext>
                </a:extLst>
              </a:tr>
              <a:tr h="4115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304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19/21/2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267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75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126</a:t>
                      </a:r>
                      <a:endParaRPr lang="ru-RU" sz="2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85088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51885" y="5842000"/>
            <a:ext cx="8408987" cy="1016000"/>
          </a:xfrm>
          <a:prstGeom prst="rect">
            <a:avLst/>
          </a:prstGeom>
        </p:spPr>
        <p:txBody>
          <a:bodyPr wrap="square" lIns="91363" tIns="45681" rIns="91363" bIns="45681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летней сессии 2023-2024 уч. года приступили 29 групп.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Показатель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количества студентов, приступивших к сессии, составил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87,83%.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ru-RU" sz="2000" b="0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126" y="5103973"/>
            <a:ext cx="8408987" cy="1016000"/>
          </a:xfrm>
          <a:prstGeom prst="rect">
            <a:avLst/>
          </a:prstGeom>
        </p:spPr>
        <p:txBody>
          <a:bodyPr wrap="square" lIns="91363" tIns="45681" rIns="91363" bIns="45681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К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зимней сессии 2023-2024 уч. года приступила 31 группа.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Показатель количества студентов, приступивших к сессии, составил 93,95%. </a:t>
            </a: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6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818" y="194211"/>
            <a:ext cx="53035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</a:rPr>
              <a:t>Проект постановления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6664" y="1047850"/>
            <a:ext cx="73318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altLang="ru-RU" sz="2200" dirty="0" smtClean="0"/>
              <a:t>Информацию </a:t>
            </a:r>
            <a:r>
              <a:rPr lang="ru-RU" altLang="ru-RU" sz="2200" dirty="0"/>
              <a:t>принять к сведению</a:t>
            </a:r>
            <a:r>
              <a:rPr lang="ru-RU" altLang="ru-RU" sz="2200" dirty="0" smtClean="0"/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sz="2200" dirty="0" smtClean="0"/>
              <a:t>2.  Зав</a:t>
            </a:r>
            <a:r>
              <a:rPr lang="ru-RU" altLang="ru-RU" sz="2200" dirty="0"/>
              <a:t>. кафедрами, ППС организовать обучение студентов, оформивших индивидуальный </a:t>
            </a:r>
            <a:r>
              <a:rPr lang="ru-RU" altLang="ru-RU" sz="2200" dirty="0" smtClean="0"/>
              <a:t>график посещения </a:t>
            </a:r>
            <a:r>
              <a:rPr lang="ru-RU" altLang="ru-RU" sz="2200" dirty="0"/>
              <a:t>учебных занятий, по индивидуальной образовательной траектории с применением </a:t>
            </a:r>
            <a:r>
              <a:rPr lang="ru-RU" altLang="ru-RU" sz="2200" dirty="0" smtClean="0"/>
              <a:t>электронного обучения и дистанционных образовательных технологий. </a:t>
            </a:r>
          </a:p>
          <a:p>
            <a:pPr algn="just">
              <a:spcBef>
                <a:spcPct val="0"/>
              </a:spcBef>
            </a:pPr>
            <a:r>
              <a:rPr lang="ru-RU" sz="2200" dirty="0" smtClean="0"/>
              <a:t>3. </a:t>
            </a:r>
            <a:r>
              <a:rPr lang="ru-RU" altLang="ru-RU" sz="2200" dirty="0" smtClean="0"/>
              <a:t>Рекомендовать </a:t>
            </a:r>
            <a:r>
              <a:rPr lang="ru-RU" altLang="ru-RU" sz="2200" dirty="0"/>
              <a:t>ППС разработку онлайн-курсов по дисциплинам, формирующим универсальные и общепрофессиональные компетенции.</a:t>
            </a:r>
          </a:p>
          <a:p>
            <a:pPr lvl="0"/>
            <a:r>
              <a:rPr lang="ru-RU" sz="2200" dirty="0" smtClean="0"/>
              <a:t>4.    Кафедрам  усилить контроль за  успеваемостью и принять меры по ликвидации  задолженностей. </a:t>
            </a:r>
            <a:br>
              <a:rPr lang="ru-RU" sz="2200" dirty="0" smtClean="0"/>
            </a:br>
            <a:r>
              <a:rPr lang="ru-RU" sz="2200" dirty="0" smtClean="0"/>
              <a:t>5.  Ответственным по ВУР, кураторам</a:t>
            </a:r>
            <a:r>
              <a:rPr lang="ru-RU" altLang="ru-RU" sz="2200" dirty="0"/>
              <a:t> </a:t>
            </a:r>
            <a:r>
              <a:rPr lang="ru-RU" altLang="ru-RU" sz="2200" dirty="0" smtClean="0"/>
              <a:t> </a:t>
            </a:r>
            <a:r>
              <a:rPr lang="ru-RU" altLang="ru-RU" sz="2200" dirty="0"/>
              <a:t>провести работу по повышению учебной дисциплины у слабоуспевающих </a:t>
            </a:r>
            <a:r>
              <a:rPr lang="ru-RU" altLang="ru-RU" sz="2200" dirty="0" smtClean="0"/>
              <a:t>студентов.</a:t>
            </a:r>
          </a:p>
          <a:p>
            <a:pPr algn="just">
              <a:spcBef>
                <a:spcPct val="0"/>
              </a:spcBef>
            </a:pPr>
            <a:endParaRPr lang="ru-RU" altLang="ru-RU" sz="22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4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9604148">
            <a:off x="4107867" y="6194671"/>
            <a:ext cx="819469" cy="456659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975057" y="679525"/>
            <a:ext cx="8642791" cy="8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3" tIns="45681" rIns="91363" bIns="456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Успеваемость </a:t>
            </a:r>
            <a:r>
              <a:rPr kumimoji="0"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студентов за </a:t>
            </a:r>
            <a:r>
              <a:rPr kumimoji="0" lang="ru-RU" altLang="ru-RU" sz="2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три последние </a:t>
            </a:r>
            <a:r>
              <a:rPr kumimoji="0" lang="ru-RU" altLang="ru-RU" sz="23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сессии </a:t>
            </a:r>
            <a:endParaRPr kumimoji="0" lang="ru-RU" altLang="ru-RU" sz="23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(до пересдач)</a:t>
            </a:r>
          </a:p>
        </p:txBody>
      </p:sp>
      <p:sp>
        <p:nvSpPr>
          <p:cNvPr id="6" name="Правильный пятиугольник 5"/>
          <p:cNvSpPr/>
          <p:nvPr/>
        </p:nvSpPr>
        <p:spPr>
          <a:xfrm rot="4306542">
            <a:off x="439584" y="5144204"/>
            <a:ext cx="720265" cy="774480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32" y="1652639"/>
            <a:ext cx="7105816" cy="42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5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30" y="4164840"/>
            <a:ext cx="4696691" cy="26738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0407" y="438625"/>
            <a:ext cx="76560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Как показал анализ результатов,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сравнению с результатами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зимней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экзаменационной сессии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2023-2024 учебного года, показатели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абсолютной и качественной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успеваемости  летней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экзаменационной сессии 2023-2024 учебного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года (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до пересдач) увеличились на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6,2%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1,1 %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соответственно. </a:t>
            </a:r>
          </a:p>
        </p:txBody>
      </p:sp>
      <p:sp>
        <p:nvSpPr>
          <p:cNvPr id="3" name="Правильный пятиугольник 2"/>
          <p:cNvSpPr/>
          <p:nvPr/>
        </p:nvSpPr>
        <p:spPr>
          <a:xfrm rot="4306542">
            <a:off x="425898" y="5163120"/>
            <a:ext cx="647884" cy="693290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3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509986"/>
              </p:ext>
            </p:extLst>
          </p:nvPr>
        </p:nvGraphicFramePr>
        <p:xfrm>
          <a:off x="1225006" y="1023547"/>
          <a:ext cx="7390356" cy="5101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0281">
                  <a:extLst>
                    <a:ext uri="{9D8B030D-6E8A-4147-A177-3AD203B41FA5}">
                      <a16:colId xmlns:a16="http://schemas.microsoft.com/office/drawing/2014/main" val="2042288654"/>
                    </a:ext>
                  </a:extLst>
                </a:gridCol>
                <a:gridCol w="1251792">
                  <a:extLst>
                    <a:ext uri="{9D8B030D-6E8A-4147-A177-3AD203B41FA5}">
                      <a16:colId xmlns:a16="http://schemas.microsoft.com/office/drawing/2014/main" val="1303574878"/>
                    </a:ext>
                  </a:extLst>
                </a:gridCol>
                <a:gridCol w="1396539">
                  <a:extLst>
                    <a:ext uri="{9D8B030D-6E8A-4147-A177-3AD203B41FA5}">
                      <a16:colId xmlns:a16="http://schemas.microsoft.com/office/drawing/2014/main" val="1033930665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301234346"/>
                    </a:ext>
                  </a:extLst>
                </a:gridCol>
                <a:gridCol w="1603272">
                  <a:extLst>
                    <a:ext uri="{9D8B030D-6E8A-4147-A177-3AD203B41FA5}">
                      <a16:colId xmlns:a16="http://schemas.microsoft.com/office/drawing/2014/main" val="3277355778"/>
                    </a:ext>
                  </a:extLst>
                </a:gridCol>
              </a:tblGrid>
              <a:tr h="68842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НП/С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Зима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2023-2024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Лето 2023-2024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616302"/>
                  </a:ext>
                </a:extLst>
              </a:tr>
              <a:tr h="516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общая успеваемость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качественная успеваемость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общая успеваемость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качественная успеваемость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F0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49441"/>
                  </a:ext>
                </a:extLst>
              </a:tr>
              <a:tr h="344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Строительство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233160"/>
                  </a:ext>
                </a:extLst>
              </a:tr>
              <a:tr h="344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Прикладная информатика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17638"/>
                  </a:ext>
                </a:extLst>
              </a:tr>
              <a:tr h="344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Филология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13597"/>
                  </a:ext>
                </a:extLst>
              </a:tr>
              <a:tr h="344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Прикладная математика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62113"/>
                  </a:ext>
                </a:extLst>
              </a:tr>
              <a:tr h="6269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Электроэнергетика и электротехника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9035"/>
                  </a:ext>
                </a:extLst>
              </a:tr>
              <a:tr h="344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Горное дело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43,8%</a:t>
                      </a:r>
                      <a:endParaRPr lang="ru-RU" sz="16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73747"/>
                  </a:ext>
                </a:extLst>
              </a:tr>
              <a:tr h="774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Педагогическое образование (с двумя профилями подготовки)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48792"/>
                  </a:ext>
                </a:extLst>
              </a:tr>
              <a:tr h="2581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НТИ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52,8%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</a:rPr>
                        <a:t>43,1%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4671"/>
                  </a:ext>
                </a:extLst>
              </a:tr>
            </a:tbl>
          </a:graphicData>
        </a:graphic>
      </p:graphicFrame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428048" y="339898"/>
            <a:ext cx="87137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456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Успеваемость по ОПОП (до пересдач)</a:t>
            </a:r>
          </a:p>
        </p:txBody>
      </p:sp>
      <p:sp>
        <p:nvSpPr>
          <p:cNvPr id="5" name="Правильный пятиугольник 4"/>
          <p:cNvSpPr/>
          <p:nvPr/>
        </p:nvSpPr>
        <p:spPr>
          <a:xfrm rot="4306542">
            <a:off x="493705" y="5069406"/>
            <a:ext cx="674016" cy="854974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7996844" y="6334298"/>
            <a:ext cx="1144991" cy="504360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9604148">
            <a:off x="2882899" y="5983447"/>
            <a:ext cx="783077" cy="718672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1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>
            <a:off x="7755774" y="6121453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0492" y="249262"/>
            <a:ext cx="7609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900" b="1" dirty="0" smtClean="0">
                <a:solidFill>
                  <a:schemeClr val="tx2">
                    <a:lumMod val="50000"/>
                  </a:schemeClr>
                </a:solidFill>
              </a:rPr>
              <a:t>Распределение студентов ТИ (ф) СВФУ по статусам успеваемости </a:t>
            </a:r>
            <a:endParaRPr lang="ru-RU" sz="3900" dirty="0"/>
          </a:p>
        </p:txBody>
      </p:sp>
      <p:sp>
        <p:nvSpPr>
          <p:cNvPr id="4" name="Правильный пятиугольник 3"/>
          <p:cNvSpPr/>
          <p:nvPr/>
        </p:nvSpPr>
        <p:spPr>
          <a:xfrm rot="4306542">
            <a:off x="360531" y="5253460"/>
            <a:ext cx="728742" cy="614158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78" y="1638151"/>
            <a:ext cx="7343184" cy="4417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166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19026" y="1356448"/>
            <a:ext cx="9012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91363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ru-RU" altLang="ru-RU" sz="2400" b="1" dirty="0" smtClean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последние экзаменационные сессии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НП/С (до пересдач)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подготовки «Педагогическое образование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(с двумя профилями подготовки)»</a:t>
            </a:r>
            <a:endParaRPr lang="ru-RU" altLang="ru-RU" sz="22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авильный пятиугольник 3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39" y="2058123"/>
            <a:ext cx="6681784" cy="4730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79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31795" y="394987"/>
            <a:ext cx="78026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91363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Направление подготовки «Филология»</a:t>
            </a:r>
            <a:endParaRPr lang="ru-RU" altLang="ru-RU" sz="2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авильный пятиугольник 4"/>
          <p:cNvSpPr/>
          <p:nvPr/>
        </p:nvSpPr>
        <p:spPr>
          <a:xfrm rot="4306542">
            <a:off x="431499" y="5213567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21" y="1195991"/>
            <a:ext cx="7283219" cy="490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5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>
            <a:off x="7684337" y="6102111"/>
            <a:ext cx="1404851" cy="736547"/>
          </a:xfrm>
          <a:prstGeom prst="rtTriangl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9604148">
            <a:off x="2765883" y="5959238"/>
            <a:ext cx="1100234" cy="629230"/>
          </a:xfrm>
          <a:prstGeom prst="rtTriangl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396536" y="548148"/>
            <a:ext cx="755869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91363"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Направление </a:t>
            </a: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подготовки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</a:rPr>
              <a:t>«Прикладная информатика»</a:t>
            </a:r>
          </a:p>
        </p:txBody>
      </p:sp>
      <p:sp>
        <p:nvSpPr>
          <p:cNvPr id="4" name="Правильный пятиугольник 3"/>
          <p:cNvSpPr/>
          <p:nvPr/>
        </p:nvSpPr>
        <p:spPr>
          <a:xfrm rot="4306542">
            <a:off x="697506" y="5903523"/>
            <a:ext cx="437178" cy="552626"/>
          </a:xfrm>
          <a:prstGeom prst="pentag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8615362" y="28406"/>
            <a:ext cx="374073" cy="549617"/>
          </a:xfrm>
          <a:prstGeom prst="triangle">
            <a:avLst/>
          </a:prstGeom>
          <a:solidFill>
            <a:schemeClr val="bg1"/>
          </a:solidFill>
          <a:ln>
            <a:solidFill>
              <a:srgbClr val="73E4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13" y="1441810"/>
            <a:ext cx="7376650" cy="447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044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799</Words>
  <Application>Microsoft Office PowerPoint</Application>
  <PresentationFormat>Экран (4:3)</PresentationFormat>
  <Paragraphs>258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Garamond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Алёна Владимировна Семёнова</cp:lastModifiedBy>
  <cp:revision>63</cp:revision>
  <dcterms:created xsi:type="dcterms:W3CDTF">2018-09-04T12:10:47Z</dcterms:created>
  <dcterms:modified xsi:type="dcterms:W3CDTF">2024-10-17T01:55:07Z</dcterms:modified>
</cp:coreProperties>
</file>