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262" r:id="rId4"/>
    <p:sldId id="258" r:id="rId5"/>
    <p:sldId id="266" r:id="rId6"/>
    <p:sldId id="270" r:id="rId7"/>
    <p:sldId id="269" r:id="rId8"/>
    <p:sldId id="271" r:id="rId9"/>
    <p:sldId id="268" r:id="rId10"/>
    <p:sldId id="259" r:id="rId11"/>
    <p:sldId id="280" r:id="rId12"/>
    <p:sldId id="281" r:id="rId13"/>
    <p:sldId id="282" r:id="rId14"/>
    <p:sldId id="283" r:id="rId15"/>
    <p:sldId id="272" r:id="rId16"/>
    <p:sldId id="284" r:id="rId17"/>
    <p:sldId id="285" r:id="rId18"/>
    <p:sldId id="279" r:id="rId19"/>
    <p:sldId id="263" r:id="rId20"/>
    <p:sldId id="265" r:id="rId21"/>
    <p:sldId id="261" r:id="rId22"/>
  </p:sldIdLst>
  <p:sldSz cx="9144000" cy="6858000" type="screen4x3"/>
  <p:notesSz cx="6858000" cy="914400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2A1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16" autoAdjust="0"/>
  </p:normalViewPr>
  <p:slideViewPr>
    <p:cSldViewPr>
      <p:cViewPr varScale="1">
        <p:scale>
          <a:sx n="109" d="100"/>
          <a:sy n="109" d="100"/>
        </p:scale>
        <p:origin x="8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2-2023\&#1054;&#1090;&#1095;&#1077;&#1090;%20&#1087;&#1086;%20&#1086;&#1083;&#1080;&#1084;&#1087;&#1080;&#1072;&#1076;&#1072;&#1084;%202014-2023%20&#1091;&#1095;.&#1075;&#1086;&#1076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bg2"/>
        </a:solidFill>
      </c:spPr>
    </c:floor>
    <c:sideWall>
      <c:thickness val="0"/>
      <c:spPr>
        <a:solidFill>
          <a:schemeClr val="bg2"/>
        </a:solidFill>
      </c:spPr>
    </c:sideWall>
    <c:backWall>
      <c:thickness val="0"/>
      <c:spPr>
        <a:solidFill>
          <a:schemeClr val="bg2"/>
        </a:solidFill>
      </c:spPr>
    </c:backWall>
    <c:plotArea>
      <c:layout>
        <c:manualLayout>
          <c:layoutTarget val="inner"/>
          <c:xMode val="edge"/>
          <c:yMode val="edge"/>
          <c:x val="0.2205582188898946"/>
          <c:y val="0.23466919710476372"/>
          <c:w val="0.77944178111010542"/>
          <c:h val="0.501215971554918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'Итоги за ,,,, уч.год'!$B$65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spPr>
            <a:solidFill>
              <a:srgbClr val="C812A1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27591706539074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95C-48C9-B6D2-2D632A1B72CF}"/>
                </c:ext>
              </c:extLst>
            </c:dLbl>
            <c:dLbl>
              <c:idx val="1"/>
              <c:layout>
                <c:manualLayout>
                  <c:x val="1.0632642211589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95C-48C9-B6D2-2D632A1B72CF}"/>
                </c:ext>
              </c:extLst>
            </c:dLbl>
            <c:dLbl>
              <c:idx val="2"/>
              <c:layout>
                <c:manualLayout>
                  <c:x val="8.5061137692716646E-3"/>
                  <c:y val="-6.5359460305835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95C-48C9-B6D2-2D632A1B72CF}"/>
                </c:ext>
              </c:extLst>
            </c:dLbl>
            <c:dLbl>
              <c:idx val="3"/>
              <c:layout>
                <c:manualLayout>
                  <c:x val="1.27591706539074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5C-48C9-B6D2-2D632A1B72CF}"/>
                </c:ext>
              </c:extLst>
            </c:dLbl>
            <c:spPr>
              <a:noFill/>
              <a:ln>
                <a:noFill/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'Итоги за ,,,, уч.год'!$A$66:$A$68</c:f>
              <c:strCache>
                <c:ptCount val="3"/>
                <c:pt idx="0">
                  <c:v>Республиканские</c:v>
                </c:pt>
                <c:pt idx="1">
                  <c:v>Всероссийские</c:v>
                </c:pt>
                <c:pt idx="2">
                  <c:v>Международные</c:v>
                </c:pt>
              </c:strCache>
            </c:strRef>
          </c:cat>
          <c:val>
            <c:numRef>
              <c:f>'Итоги за ,,,, уч.год'!$B$66:$B$68</c:f>
              <c:numCache>
                <c:formatCode>General</c:formatCode>
                <c:ptCount val="3"/>
                <c:pt idx="0">
                  <c:v>5</c:v>
                </c:pt>
                <c:pt idx="1">
                  <c:v>58</c:v>
                </c:pt>
                <c:pt idx="2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5C-48C9-B6D2-2D632A1B72CF}"/>
            </c:ext>
          </c:extLst>
        </c:ser>
        <c:ser>
          <c:idx val="1"/>
          <c:order val="1"/>
          <c:tx>
            <c:strRef>
              <c:f>'Итоги за ,,,, уч.год'!$C$65</c:f>
              <c:strCache>
                <c:ptCount val="1"/>
                <c:pt idx="0">
                  <c:v>Количество победителей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063264221158958E-2"/>
                  <c:y val="-3.2679730152917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95C-48C9-B6D2-2D632A1B72CF}"/>
                </c:ext>
              </c:extLst>
            </c:dLbl>
            <c:dLbl>
              <c:idx val="1"/>
              <c:layout>
                <c:manualLayout>
                  <c:x val="1.063264221158958E-2"/>
                  <c:y val="-9.8039190458753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95C-48C9-B6D2-2D632A1B72CF}"/>
                </c:ext>
              </c:extLst>
            </c:dLbl>
            <c:dLbl>
              <c:idx val="2"/>
              <c:layout>
                <c:manualLayout>
                  <c:x val="1.0632642211589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95C-48C9-B6D2-2D632A1B72CF}"/>
                </c:ext>
              </c:extLst>
            </c:dLbl>
            <c:dLbl>
              <c:idx val="3"/>
              <c:layout>
                <c:manualLayout>
                  <c:x val="2.1265284423179161E-2"/>
                  <c:y val="-1.9607838091750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5C-48C9-B6D2-2D632A1B72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'Итоги за ,,,, уч.год'!$A$66:$A$68</c:f>
              <c:strCache>
                <c:ptCount val="3"/>
                <c:pt idx="0">
                  <c:v>Республиканские</c:v>
                </c:pt>
                <c:pt idx="1">
                  <c:v>Всероссийские</c:v>
                </c:pt>
                <c:pt idx="2">
                  <c:v>Международные</c:v>
                </c:pt>
              </c:strCache>
            </c:strRef>
          </c:cat>
          <c:val>
            <c:numRef>
              <c:f>'Итоги за ,,,, уч.год'!$C$66:$C$68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5C-48C9-B6D2-2D632A1B7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367424"/>
        <c:axId val="167368960"/>
        <c:axId val="0"/>
      </c:bar3DChart>
      <c:catAx>
        <c:axId val="1673674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7368960"/>
        <c:crosses val="autoZero"/>
        <c:auto val="1"/>
        <c:lblAlgn val="ctr"/>
        <c:lblOffset val="100"/>
        <c:noMultiLvlLbl val="0"/>
      </c:catAx>
      <c:valAx>
        <c:axId val="1673689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</a:defRPr>
            </a:pPr>
            <a:endParaRPr lang="ru-RU"/>
          </a:p>
        </c:txPr>
        <c:crossAx val="16736742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 i="0" baseline="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</a:rPr>
              <a:t>16,2 </a:t>
            </a:r>
            <a:r>
              <a:rPr lang="ru-RU" dirty="0">
                <a:solidFill>
                  <a:schemeClr val="tx1"/>
                </a:solidFill>
              </a:rPr>
              <a:t>% от общего количества студентов в 2022-2023 уч. г.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169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794789540196362E-2"/>
          <c:y val="0.12269678799777813"/>
          <c:w val="0.59152792067958548"/>
          <c:h val="0.78494575880456485"/>
        </c:manualLayout>
      </c:layout>
      <c:pie3DChart>
        <c:varyColors val="1"/>
        <c:ser>
          <c:idx val="0"/>
          <c:order val="0"/>
          <c:spPr>
            <a:effectLst>
              <a:outerShdw blurRad="254000" dir="3600000" sx="102000" sy="102000" algn="ctr" rotWithShape="0">
                <a:prstClr val="black">
                  <a:alpha val="17000"/>
                </a:prstClr>
              </a:outerShdw>
            </a:effectLst>
          </c:spPr>
          <c:explosion val="1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dir="3600000" sx="102000" sy="102000" algn="ctr" rotWithShape="0">
                  <a:prstClr val="black">
                    <a:alpha val="17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C38-41EC-BBC4-14FCEC871758}"/>
              </c:ext>
            </c:extLst>
          </c:dPt>
          <c:dPt>
            <c:idx val="1"/>
            <c:bubble3D val="0"/>
            <c:explosion val="21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outerShdw blurRad="254000" dir="3600000" sx="102000" sy="102000" algn="ctr" rotWithShape="0">
                  <a:prstClr val="black">
                    <a:alpha val="17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C38-41EC-BBC4-14FCEC871758}"/>
              </c:ext>
            </c:extLst>
          </c:dPt>
          <c:dPt>
            <c:idx val="2"/>
            <c:bubble3D val="0"/>
            <c:explosion val="28"/>
            <c:spPr>
              <a:solidFill>
                <a:srgbClr val="C812A1"/>
              </a:solidFill>
              <a:ln>
                <a:noFill/>
              </a:ln>
              <a:effectLst>
                <a:outerShdw blurRad="254000" dir="3600000" sx="102000" sy="102000" algn="ctr" rotWithShape="0">
                  <a:prstClr val="black">
                    <a:alpha val="17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C38-41EC-BBC4-14FCEC871758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254000" dir="3600000" sx="102000" sy="102000" algn="ctr" rotWithShape="0">
                  <a:prstClr val="black">
                    <a:alpha val="17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C38-41EC-BBC4-14FCEC87175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dir="3600000" sx="102000" sy="102000" algn="ctr" rotWithShape="0">
                  <a:prstClr val="black">
                    <a:alpha val="17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C38-41EC-BBC4-14FCEC871758}"/>
              </c:ext>
            </c:extLst>
          </c:dPt>
          <c:dLbls>
            <c:dLbl>
              <c:idx val="0"/>
              <c:layout>
                <c:manualLayout>
                  <c:x val="4.4940580344123654E-2"/>
                  <c:y val="2.08291629492249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C38-41EC-BBC4-14FCEC871758}"/>
                </c:ext>
              </c:extLst>
            </c:dLbl>
            <c:dLbl>
              <c:idx val="1"/>
              <c:layout>
                <c:manualLayout>
                  <c:x val="-1.8931904345290171E-2"/>
                  <c:y val="-0.2109491860514957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C38-41EC-BBC4-14FCEC871758}"/>
                </c:ext>
              </c:extLst>
            </c:dLbl>
            <c:dLbl>
              <c:idx val="2"/>
              <c:layout>
                <c:manualLayout>
                  <c:x val="-1.9970836978711E-2"/>
                  <c:y val="-5.357424565208457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0,2 %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C38-41EC-BBC4-14FCEC871758}"/>
                </c:ext>
              </c:extLst>
            </c:dLbl>
            <c:dLbl>
              <c:idx val="3"/>
              <c:layout>
                <c:manualLayout>
                  <c:x val="4.6321813939924177E-2"/>
                  <c:y val="0.11282065558659131"/>
                </c:manualLayout>
              </c:layout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30395158938466E-2"/>
                      <c:h val="7.849889150638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C38-41EC-BBC4-14FCEC871758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'Всероссийские '!$A$170:$A$174</c:f>
              <c:strCache>
                <c:ptCount val="5"/>
                <c:pt idx="0">
                  <c:v>V Всероссийская Олимпиада по истории российского предпринимательства для студентов и аспирантов</c:v>
                </c:pt>
                <c:pt idx="1">
                  <c:v>Всероссийская олимпиада студентов по элементарной геометрии</c:v>
                </c:pt>
                <c:pt idx="2">
                  <c:v>Студенческая олимпиада «Газпром»</c:v>
                </c:pt>
                <c:pt idx="3">
                  <c:v>ФИЭБ</c:v>
                </c:pt>
                <c:pt idx="4">
                  <c:v>не участвовали</c:v>
                </c:pt>
              </c:strCache>
            </c:strRef>
          </c:cat>
          <c:val>
            <c:numRef>
              <c:f>'Всероссийские '!$C$170:$C$174</c:f>
              <c:numCache>
                <c:formatCode>0</c:formatCode>
                <c:ptCount val="5"/>
                <c:pt idx="0">
                  <c:v>11.650485436893204</c:v>
                </c:pt>
                <c:pt idx="1">
                  <c:v>2.1844660194174756</c:v>
                </c:pt>
                <c:pt idx="2" formatCode="@">
                  <c:v>0</c:v>
                </c:pt>
                <c:pt idx="3">
                  <c:v>2.4271844660194173</c:v>
                </c:pt>
                <c:pt idx="4">
                  <c:v>85.922330097087382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38-41EC-BBC4-14FCEC87175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5978030523962286"/>
          <c:y val="0.14078885328688134"/>
          <c:w val="0.42080562846310882"/>
          <c:h val="0.842374947027836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1462833819921646"/>
          <c:y val="1.0576990153548756E-3"/>
          <c:w val="0.64675402259410142"/>
          <c:h val="0.7356261022927689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'Всероссийские '!$E$183</c:f>
              <c:strCache>
                <c:ptCount val="1"/>
                <c:pt idx="0">
                  <c:v>участники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87B-4A4A-851D-43F7DA0892D5}"/>
                </c:ext>
              </c:extLst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7B-4A4A-851D-43F7DA0892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'Всероссийские '!$D$184:$D$185</c:f>
              <c:strCache>
                <c:ptCount val="2"/>
                <c:pt idx="0">
                  <c:v>ФИЭБ в 2022-2023 уч. г.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'!$E$184:$E$185</c:f>
              <c:numCache>
                <c:formatCode>General</c:formatCode>
                <c:ptCount val="2"/>
                <c:pt idx="0">
                  <c:v>5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7B-4A4A-851D-43F7DA0892D5}"/>
            </c:ext>
          </c:extLst>
        </c:ser>
        <c:ser>
          <c:idx val="1"/>
          <c:order val="1"/>
          <c:tx>
            <c:strRef>
              <c:f>'Всероссийские '!$F$183</c:f>
              <c:strCache>
                <c:ptCount val="1"/>
                <c:pt idx="0">
                  <c:v>победы</c:v>
                </c:pt>
              </c:strCache>
            </c:strRef>
          </c:tx>
          <c:spPr>
            <a:solidFill>
              <a:srgbClr val="C812A1">
                <a:alpha val="84706"/>
              </a:srgb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2.56097438017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7B-4A4A-851D-43F7DA0892D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7B-4A4A-851D-43F7DA0892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'Всероссийские '!$D$184:$D$185</c:f>
              <c:strCache>
                <c:ptCount val="2"/>
                <c:pt idx="0">
                  <c:v>ФИЭБ в 2022-2023 уч. г.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'!$F$184:$F$185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87B-4A4A-851D-43F7DA0892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4480896"/>
        <c:axId val="166019840"/>
        <c:axId val="0"/>
      </c:bar3DChart>
      <c:catAx>
        <c:axId val="164480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19840"/>
        <c:crosses val="autoZero"/>
        <c:auto val="1"/>
        <c:lblAlgn val="ctr"/>
        <c:lblOffset val="100"/>
        <c:noMultiLvlLbl val="0"/>
      </c:catAx>
      <c:valAx>
        <c:axId val="16601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48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259525832260142"/>
          <c:y val="0.83714688046269725"/>
          <c:w val="0.82500788648758028"/>
          <c:h val="0.1605426643715943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60"/>
      <c:rAngAx val="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5669245625494345"/>
          <c:y val="2.3435954081563494E-2"/>
          <c:w val="0.58455932089446339"/>
          <c:h val="0.7409666621970643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'Всероссийские '!$E$183</c:f>
              <c:strCache>
                <c:ptCount val="1"/>
                <c:pt idx="0">
                  <c:v>участники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11B-4558-ABD3-68862A244BB9}"/>
                </c:ext>
              </c:extLst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11B-4558-ABD3-68862A244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'Всероссийские '!$D$189:$D$190</c:f>
              <c:strCache>
                <c:ptCount val="2"/>
                <c:pt idx="0">
                  <c:v>ФИЭБ в 2022-2023 уч. г.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'!$E$189:$E$190</c:f>
              <c:numCache>
                <c:formatCode>General</c:formatCode>
                <c:ptCount val="2"/>
                <c:pt idx="0">
                  <c:v>5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1B-4558-ABD3-68862A244BB9}"/>
            </c:ext>
          </c:extLst>
        </c:ser>
        <c:ser>
          <c:idx val="1"/>
          <c:order val="1"/>
          <c:tx>
            <c:strRef>
              <c:f>'Всероссийские '!$F$183</c:f>
              <c:strCache>
                <c:ptCount val="1"/>
                <c:pt idx="0">
                  <c:v>победы</c:v>
                </c:pt>
              </c:strCache>
            </c:strRef>
          </c:tx>
          <c:spPr>
            <a:solidFill>
              <a:srgbClr val="C812A1">
                <a:alpha val="85000"/>
              </a:srgb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1B-4558-ABD3-68862A244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'Всероссийские '!$D$189:$D$190</c:f>
              <c:strCache>
                <c:ptCount val="2"/>
                <c:pt idx="0">
                  <c:v>ФИЭБ в 2022-2023 уч. г.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'!$F$189:$F$190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1B-4558-ABD3-68862A244B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4480896"/>
        <c:axId val="166019840"/>
        <c:axId val="0"/>
      </c:bar3DChart>
      <c:catAx>
        <c:axId val="164480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19840"/>
        <c:crosses val="autoZero"/>
        <c:auto val="1"/>
        <c:lblAlgn val="ctr"/>
        <c:lblOffset val="100"/>
        <c:noMultiLvlLbl val="0"/>
      </c:catAx>
      <c:valAx>
        <c:axId val="16601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48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3783342559709308E-2"/>
          <c:y val="0.82792919778268703"/>
          <c:w val="0.72539898197246355"/>
          <c:h val="0.1600189648373605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 smtClean="0">
                <a:solidFill>
                  <a:schemeClr val="tx1"/>
                </a:solidFill>
                <a:effectLst/>
              </a:rPr>
              <a:t>32% </a:t>
            </a:r>
            <a:r>
              <a:rPr lang="ru-RU" sz="1800" b="1" i="0" baseline="0" dirty="0">
                <a:solidFill>
                  <a:schemeClr val="tx1"/>
                </a:solidFill>
                <a:effectLst/>
              </a:rPr>
              <a:t>от общего количества студентов</a:t>
            </a:r>
            <a:endParaRPr lang="ru-RU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3315228402129795"/>
          <c:w val="0.76619422572178475"/>
          <c:h val="0.76191956538742489"/>
        </c:manualLayout>
      </c:layout>
      <c:pie3DChart>
        <c:varyColors val="1"/>
        <c:ser>
          <c:idx val="0"/>
          <c:order val="0"/>
          <c:tx>
            <c:strRef>
              <c:f>Международные!$G$301:$G$303</c:f>
              <c:strCache>
                <c:ptCount val="3"/>
                <c:pt idx="0">
                  <c:v>Открытые международные студенческие Интернет-олимпиады </c:v>
                </c:pt>
                <c:pt idx="1">
                  <c:v> Case-In</c:v>
                </c:pt>
                <c:pt idx="2">
                  <c:v>не участвовали</c:v>
                </c:pt>
              </c:strCache>
            </c:strRef>
          </c:tx>
          <c:dPt>
            <c:idx val="0"/>
            <c:bubble3D val="0"/>
            <c:explosion val="3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A2C-4FBD-AC29-58621E5ADEF2}"/>
              </c:ext>
            </c:extLst>
          </c:dPt>
          <c:dPt>
            <c:idx val="1"/>
            <c:bubble3D val="0"/>
            <c:explosion val="51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A2C-4FBD-AC29-58621E5ADEF2}"/>
              </c:ext>
            </c:extLst>
          </c:dPt>
          <c:dPt>
            <c:idx val="2"/>
            <c:bubble3D val="0"/>
            <c:explosion val="3"/>
            <c:spPr>
              <a:solidFill>
                <a:srgbClr val="C812A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A2C-4FBD-AC29-58621E5ADEF2}"/>
              </c:ext>
            </c:extLst>
          </c:dPt>
          <c:dLbls>
            <c:dLbl>
              <c:idx val="1"/>
              <c:layout>
                <c:manualLayout>
                  <c:x val="-1.8708482076414991E-2"/>
                  <c:y val="-0.130330464316364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A2C-4FBD-AC29-58621E5ADEF2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Международные!$G$301:$G$303</c:f>
              <c:strCache>
                <c:ptCount val="3"/>
                <c:pt idx="0">
                  <c:v>Открытые международные студенческие Интернет-олимпиады </c:v>
                </c:pt>
                <c:pt idx="1">
                  <c:v> Case-In</c:v>
                </c:pt>
                <c:pt idx="2">
                  <c:v>не участвовали</c:v>
                </c:pt>
              </c:strCache>
            </c:strRef>
          </c:cat>
          <c:val>
            <c:numRef>
              <c:f>Международные!$H$301:$H$303</c:f>
              <c:numCache>
                <c:formatCode>General</c:formatCode>
                <c:ptCount val="3"/>
                <c:pt idx="0">
                  <c:v>129</c:v>
                </c:pt>
                <c:pt idx="1">
                  <c:v>4</c:v>
                </c:pt>
                <c:pt idx="2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2C-4FBD-AC29-58621E5ADEF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027534752600378"/>
          <c:y val="0.30038475798073427"/>
          <c:w val="0.36818144259745311"/>
          <c:h val="0.413190389137160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31,3</a:t>
            </a:r>
            <a:r>
              <a:rPr lang="ru-RU">
                <a:solidFill>
                  <a:schemeClr val="tx1"/>
                </a:solidFill>
              </a:rPr>
              <a:t>% от общего количества студентов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Международные!$A$306:$A$313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D0B-41CA-8FE3-72BC107030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D0B-41CA-8FE3-72BC107030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D0B-41CA-8FE3-72BC107030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D0B-41CA-8FE3-72BC107030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D0B-41CA-8FE3-72BC1070304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D0B-41CA-8FE3-72BC1070304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D0B-41CA-8FE3-72BC1070304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D0B-41CA-8FE3-72BC1070304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A49437FD-BD1B-488D-B10F-317FA21F937E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D0B-41CA-8FE3-72BC1070304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17AD154-617B-4230-887F-7DE047D0650D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D0B-41CA-8FE3-72BC1070304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C0DA94D-0D1F-4B86-9290-C3940E5C3AC8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D0B-41CA-8FE3-72BC1070304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C5969E5-7753-4F7A-ACFA-2BD3559D8E80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D0B-41CA-8FE3-72BC1070304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D7DDC5A-7304-4E1B-AA06-D6E6B6CC2AED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D0B-41CA-8FE3-72BC1070304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E10E0CA9-977A-4923-8AED-6750F03A9769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D0B-41CA-8FE3-72BC10703046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69539E6C-ABB3-472C-BA65-401C7A54BF57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3D0B-41CA-8FE3-72BC10703046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01EF2AC6-8071-4954-AEF6-53430CE4F996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3D0B-41CA-8FE3-72BC1070304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Международные!$A$306:$A$313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cat>
          <c:val>
            <c:numRef>
              <c:f>Международные!$C$306:$C$313</c:f>
              <c:numCache>
                <c:formatCode>0.0</c:formatCode>
                <c:ptCount val="8"/>
                <c:pt idx="0">
                  <c:v>7.2815533980582527</c:v>
                </c:pt>
                <c:pt idx="1">
                  <c:v>4.3689320388349513</c:v>
                </c:pt>
                <c:pt idx="2">
                  <c:v>4.6116504854368934</c:v>
                </c:pt>
                <c:pt idx="3">
                  <c:v>2.4271844660194173</c:v>
                </c:pt>
                <c:pt idx="4">
                  <c:v>4.3689320388349513</c:v>
                </c:pt>
                <c:pt idx="5">
                  <c:v>3.3980582524271843</c:v>
                </c:pt>
                <c:pt idx="6">
                  <c:v>0.970873786407767</c:v>
                </c:pt>
                <c:pt idx="7">
                  <c:v>3.883495145631068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D0B-41CA-8FE3-72BC1070304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610066102848251"/>
          <c:y val="0.10944877575198377"/>
          <c:w val="0.31456923787304364"/>
          <c:h val="0.859641110552850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tx1"/>
                </a:solidFill>
              </a:rPr>
              <a:t>6,3% от общего количества студентов</a:t>
            </a:r>
          </a:p>
        </c:rich>
      </c:tx>
      <c:layout>
        <c:manualLayout>
          <c:xMode val="edge"/>
          <c:yMode val="edge"/>
          <c:x val="0.27877115559556109"/>
          <c:y val="1.52068509800735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Международные!$A$306:$A$313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192-4EA7-9792-92B914DBEC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192-4EA7-9792-92B914DBEC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192-4EA7-9792-92B914DBEC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192-4EA7-9792-92B914DBEC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192-4EA7-9792-92B914DBEC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192-4EA7-9792-92B914DBEC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192-4EA7-9792-92B914DBEC8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192-4EA7-9792-92B914DBEC8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A49437FD-BD1B-488D-B10F-317FA21F937E}" type="VALUE">
                      <a:rPr lang="en-US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92-4EA7-9792-92B914DBEC8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17AD154-617B-4230-887F-7DE047D0650D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192-4EA7-9792-92B914DBEC8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C0DA94D-0D1F-4B86-9290-C3940E5C3AC8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192-4EA7-9792-92B914DBEC8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C5969E5-7753-4F7A-ACFA-2BD3559D8E80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192-4EA7-9792-92B914DBEC80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8D7DDC5A-7304-4E1B-AA06-D6E6B6CC2AED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192-4EA7-9792-92B914DBEC80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E10E0CA9-977A-4923-8AED-6750F03A9769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192-4EA7-9792-92B914DBEC80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69539E6C-ABB3-472C-BA65-401C7A54BF57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192-4EA7-9792-92B914DBEC80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01EF2AC6-8071-4954-AEF6-53430CE4F996}" type="VALUE">
                      <a:rPr lang="en-US"/>
                      <a:pPr/>
                      <a:t>[ЗНАЧЕНИЕ]</a:t>
                    </a:fld>
                    <a:r>
                      <a:rPr lang="en-US"/>
                      <a:t>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192-4EA7-9792-92B914DBEC8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Международные!$A$306:$A$313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cat>
          <c:val>
            <c:numRef>
              <c:f>Международные!$E$306:$E$313</c:f>
              <c:numCache>
                <c:formatCode>0.0</c:formatCode>
                <c:ptCount val="8"/>
                <c:pt idx="0">
                  <c:v>1.2135922330097086</c:v>
                </c:pt>
                <c:pt idx="1">
                  <c:v>1.2135922330097086</c:v>
                </c:pt>
                <c:pt idx="2">
                  <c:v>1.2135922330097086</c:v>
                </c:pt>
                <c:pt idx="3">
                  <c:v>0.24271844660194175</c:v>
                </c:pt>
                <c:pt idx="4">
                  <c:v>0.72815533980582525</c:v>
                </c:pt>
                <c:pt idx="5">
                  <c:v>0.72815533980582525</c:v>
                </c:pt>
                <c:pt idx="6">
                  <c:v>0.4854368932038835</c:v>
                </c:pt>
                <c:pt idx="7">
                  <c:v>0.4854368932038835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192-4EA7-9792-92B914DBEC8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763003283882196"/>
          <c:y val="0.15006748835535685"/>
          <c:w val="0.30992893690412077"/>
          <c:h val="0.79017650609302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Динамика!$C$15</c:f>
              <c:strCache>
                <c:ptCount val="1"/>
                <c:pt idx="0">
                  <c:v>1 тур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FF00"/>
              </a:solidFill>
              <a:ln w="25400" cap="rnd">
                <a:solidFill>
                  <a:srgbClr val="FFFF00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Динамика!$A$25:$A$29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xVal>
          <c:yVal>
            <c:numRef>
              <c:f>Динамика!$C$25:$C$29</c:f>
              <c:numCache>
                <c:formatCode>General</c:formatCode>
                <c:ptCount val="5"/>
                <c:pt idx="0">
                  <c:v>48</c:v>
                </c:pt>
                <c:pt idx="1">
                  <c:v>102</c:v>
                </c:pt>
                <c:pt idx="2">
                  <c:v>90</c:v>
                </c:pt>
                <c:pt idx="3">
                  <c:v>115</c:v>
                </c:pt>
                <c:pt idx="4">
                  <c:v>170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443-4265-850F-FF95C5D964B3}"/>
            </c:ext>
          </c:extLst>
        </c:ser>
        <c:ser>
          <c:idx val="1"/>
          <c:order val="1"/>
          <c:tx>
            <c:strRef>
              <c:f>Динамика!$D$15</c:f>
              <c:strCache>
                <c:ptCount val="1"/>
                <c:pt idx="0">
                  <c:v>2 тур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FF00"/>
              </a:solidFill>
              <a:ln w="25400" cap="rnd">
                <a:solidFill>
                  <a:srgbClr val="FFFF00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Динамика!$A$25:$A$29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xVal>
          <c:yVal>
            <c:numRef>
              <c:f>Динамика!$D$25:$D$29</c:f>
              <c:numCache>
                <c:formatCode>General</c:formatCode>
                <c:ptCount val="5"/>
                <c:pt idx="0">
                  <c:v>11</c:v>
                </c:pt>
                <c:pt idx="1">
                  <c:v>20</c:v>
                </c:pt>
                <c:pt idx="2">
                  <c:v>63</c:v>
                </c:pt>
                <c:pt idx="3">
                  <c:v>26</c:v>
                </c:pt>
                <c:pt idx="4">
                  <c:v>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443-4265-850F-FF95C5D964B3}"/>
            </c:ext>
          </c:extLst>
        </c:ser>
        <c:ser>
          <c:idx val="2"/>
          <c:order val="2"/>
          <c:tx>
            <c:strRef>
              <c:f>Динамика!$E$15</c:f>
              <c:strCache>
                <c:ptCount val="1"/>
                <c:pt idx="0">
                  <c:v>Призеры</c:v>
                </c:pt>
              </c:strCache>
            </c:strRef>
          </c:tx>
          <c:spPr>
            <a:ln w="50800" cap="rnd">
              <a:solidFill>
                <a:srgbClr val="C812A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FF00"/>
              </a:solidFill>
              <a:ln w="25400" cap="rnd">
                <a:solidFill>
                  <a:srgbClr val="FFFF00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Динамика!$A$25:$A$29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xVal>
          <c:yVal>
            <c:numRef>
              <c:f>Динамика!$E$25:$E$29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7</c:v>
                </c:pt>
                <c:pt idx="4">
                  <c:v>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443-4265-850F-FF95C5D964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1216640"/>
        <c:axId val="1051224544"/>
      </c:scatterChart>
      <c:valAx>
        <c:axId val="1051216640"/>
        <c:scaling>
          <c:orientation val="minMax"/>
          <c:max val="2023"/>
          <c:min val="2019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1224544"/>
        <c:crosses val="autoZero"/>
        <c:crossBetween val="midCat"/>
        <c:majorUnit val="1"/>
        <c:minorUnit val="1"/>
      </c:valAx>
      <c:valAx>
        <c:axId val="105122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12166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AFBC5-ECBE-4617-B355-3EA0F82F4F3F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85A5A-0F77-4A0B-B991-1051578388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54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85A5A-0F77-4A0B-B991-1051578388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908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85A5A-0F77-4A0B-B991-1051578388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949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85A5A-0F77-4A0B-B991-1051578388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93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85A5A-0F77-4A0B-B991-10515783887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1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85A5A-0F77-4A0B-B991-10515783887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49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864096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48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13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14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41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29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92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1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56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13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63C0-FFC3-4FE3-802E-76FFA05CCEA7}" type="datetimeFigureOut">
              <a:rPr lang="ru-RU" smtClean="0"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9978-B09B-4009-8DA4-BD772438A66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49850" y="6505694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05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223224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Анализ участия студентов ТИ (ф) СВФУ в предметных олимпиадах различного уровня в 2022-2023 учебном году. </a:t>
            </a:r>
            <a:br>
              <a:rPr lang="ru-RU" b="1" dirty="0"/>
            </a:br>
            <a:r>
              <a:rPr lang="ru-RU" b="1" dirty="0"/>
              <a:t>Утверждение перечня олимпиад, проводимых </a:t>
            </a:r>
            <a:br>
              <a:rPr lang="ru-RU" b="1" dirty="0"/>
            </a:br>
            <a:r>
              <a:rPr lang="ru-RU" b="1" dirty="0"/>
              <a:t>ТИ (ф) СВФУ в 2023-2024 учебном году.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85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171" y="12614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МЕЖДУНАРОДНЫЕ </a:t>
            </a:r>
            <a:r>
              <a:rPr lang="ru-RU" sz="2800" b="1" dirty="0" smtClean="0"/>
              <a:t>ОЛИМПИАДЫ ПО ДИСЦИПЛИНАМ:</a:t>
            </a:r>
            <a:endParaRPr lang="ru-RU" sz="28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173856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История России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6447425" y="2764629"/>
            <a:ext cx="2305049" cy="3111346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31765"/>
                  <a:invGamma/>
                </a:schemeClr>
              </a:gs>
              <a:gs pos="100000">
                <a:schemeClr val="accent1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gray">
          <a:xfrm>
            <a:off x="2154155" y="2764629"/>
            <a:ext cx="2292226" cy="299700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31765"/>
                  <a:invGamma/>
                </a:schemeClr>
              </a:gs>
              <a:gs pos="100000">
                <a:schemeClr val="hlink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1" name="Freeform 21"/>
          <p:cNvSpPr>
            <a:spLocks/>
          </p:cNvSpPr>
          <p:nvPr/>
        </p:nvSpPr>
        <p:spPr bwMode="gray">
          <a:xfrm>
            <a:off x="2597926" y="2397255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22"/>
          <p:cNvSpPr>
            <a:spLocks/>
          </p:cNvSpPr>
          <p:nvPr/>
        </p:nvSpPr>
        <p:spPr bwMode="gray">
          <a:xfrm>
            <a:off x="6924675" y="2398843"/>
            <a:ext cx="1546225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white">
          <a:xfrm>
            <a:off x="2992271" y="2446553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white">
          <a:xfrm>
            <a:off x="7359393" y="244104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white">
          <a:xfrm>
            <a:off x="610233" y="4638480"/>
            <a:ext cx="18653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30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18.10.2023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white">
          <a:xfrm>
            <a:off x="2193312" y="2683697"/>
            <a:ext cx="2346659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Жирков </a:t>
            </a:r>
            <a:r>
              <a:rPr lang="ru-RU" sz="1400" dirty="0">
                <a:solidFill>
                  <a:schemeClr val="bg1"/>
                </a:solidFill>
              </a:rPr>
              <a:t>В. О., </a:t>
            </a:r>
            <a:r>
              <a:rPr lang="ru-RU" sz="1400" dirty="0" smtClean="0">
                <a:solidFill>
                  <a:schemeClr val="bg1"/>
                </a:solidFill>
              </a:rPr>
              <a:t>С-ГД-20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 </a:t>
            </a:r>
            <a:r>
              <a:rPr lang="ru-RU" sz="1400" b="1" u="sng" dirty="0">
                <a:solidFill>
                  <a:schemeClr val="bg1"/>
                </a:solidFill>
              </a:rPr>
              <a:t>бронзовая медаль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Клименко Д. Р., С-ГД-21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</a:t>
            </a:r>
            <a:r>
              <a:rPr lang="ru-RU" sz="1400" b="1" u="sng" dirty="0">
                <a:solidFill>
                  <a:schemeClr val="bg1"/>
                </a:solidFill>
              </a:rPr>
              <a:t>бронзовая медаль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Нестерова Е. А</a:t>
            </a:r>
            <a:r>
              <a:rPr lang="ru-RU" sz="1400" dirty="0" smtClean="0">
                <a:solidFill>
                  <a:schemeClr val="bg1"/>
                </a:solidFill>
              </a:rPr>
              <a:t>., </a:t>
            </a:r>
            <a:r>
              <a:rPr lang="ru-RU" sz="1400" dirty="0">
                <a:solidFill>
                  <a:schemeClr val="bg1"/>
                </a:solidFill>
              </a:rPr>
              <a:t>С-ГД-21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</a:t>
            </a:r>
            <a:r>
              <a:rPr lang="ru-RU" sz="1400" b="1" u="sng" dirty="0">
                <a:solidFill>
                  <a:schemeClr val="bg1"/>
                </a:solidFill>
              </a:rPr>
              <a:t>бронзовая медаль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Алексеева С.Л., </a:t>
            </a:r>
            <a:r>
              <a:rPr lang="ru-RU" sz="1400" dirty="0" smtClean="0">
                <a:solidFill>
                  <a:schemeClr val="bg1"/>
                </a:solidFill>
              </a:rPr>
              <a:t>БА-ЗФ-20 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 сертификат участника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Белова А.М., </a:t>
            </a:r>
            <a:r>
              <a:rPr lang="ru-RU" sz="1400" dirty="0" smtClean="0">
                <a:solidFill>
                  <a:schemeClr val="bg1"/>
                </a:solidFill>
              </a:rPr>
              <a:t>Б-ПО-21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 сертификат участника</a:t>
            </a: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white">
          <a:xfrm>
            <a:off x="6460228" y="2967452"/>
            <a:ext cx="2355475" cy="304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Нестерова Е.А., С-ГД-21</a:t>
            </a:r>
            <a:endParaRPr lang="ru-RU" sz="1400" dirty="0">
              <a:solidFill>
                <a:schemeClr val="bg1"/>
              </a:solidFill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- </a:t>
            </a:r>
            <a:r>
              <a:rPr lang="ru-RU" sz="1400" b="1" u="sng" dirty="0">
                <a:solidFill>
                  <a:schemeClr val="bg1"/>
                </a:solidFill>
              </a:rPr>
              <a:t>серебряная медаль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bg1"/>
                </a:solidFill>
              </a:rPr>
              <a:t>Ольшевская</a:t>
            </a:r>
            <a:r>
              <a:rPr lang="ru-RU" sz="1400" dirty="0" smtClean="0">
                <a:solidFill>
                  <a:schemeClr val="bg1"/>
                </a:solidFill>
              </a:rPr>
              <a:t> О.Ю., Б-ПО-21</a:t>
            </a:r>
          </a:p>
          <a:p>
            <a:r>
              <a:rPr lang="ru-RU" sz="1400" dirty="0" smtClean="0">
                <a:solidFill>
                  <a:schemeClr val="bg1"/>
                </a:solidFill>
                <a:cs typeface="Arial" charset="0"/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Терещенко Я.А., Б-ПО-21</a:t>
            </a:r>
          </a:p>
          <a:p>
            <a:r>
              <a:rPr lang="ru-RU" sz="1400" dirty="0" smtClean="0">
                <a:solidFill>
                  <a:schemeClr val="bg1"/>
                </a:solidFill>
                <a:cs typeface="Arial" charset="0"/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Александрова М.С., Б-ПГС-21</a:t>
            </a:r>
          </a:p>
          <a:p>
            <a:r>
              <a:rPr lang="ru-RU" sz="1400" dirty="0" smtClean="0">
                <a:solidFill>
                  <a:schemeClr val="bg1"/>
                </a:solidFill>
                <a:cs typeface="Arial" charset="0"/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Клименко Д.Р., С-ГД-21</a:t>
            </a:r>
          </a:p>
          <a:p>
            <a:r>
              <a:rPr lang="ru-RU" sz="1400" dirty="0" smtClean="0">
                <a:solidFill>
                  <a:schemeClr val="bg1"/>
                </a:solidFill>
                <a:cs typeface="Arial" charset="0"/>
              </a:rPr>
              <a:t>- сертификат участника</a:t>
            </a:r>
          </a:p>
          <a:p>
            <a:endParaRPr lang="ru-RU" sz="1200" dirty="0" smtClean="0">
              <a:solidFill>
                <a:schemeClr val="bg1"/>
              </a:solidFill>
              <a:cs typeface="Arial" charset="0"/>
            </a:endParaRPr>
          </a:p>
          <a:p>
            <a:endParaRPr lang="en-US" sz="1200" dirty="0">
              <a:solidFill>
                <a:schemeClr val="bg1"/>
              </a:solidFill>
              <a:cs typeface="Arial" charset="0"/>
            </a:endParaRPr>
          </a:p>
        </p:txBody>
      </p:sp>
      <p:pic>
        <p:nvPicPr>
          <p:cNvPr id="22" name="Picture 32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132" y="2498865"/>
            <a:ext cx="973138" cy="393700"/>
          </a:xfrm>
          <a:prstGeom prst="rect">
            <a:avLst/>
          </a:prstGeom>
          <a:noFill/>
        </p:spPr>
      </p:pic>
      <p:pic>
        <p:nvPicPr>
          <p:cNvPr id="24" name="Picture 34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3787" y="2444880"/>
            <a:ext cx="973137" cy="393700"/>
          </a:xfrm>
          <a:prstGeom prst="rect">
            <a:avLst/>
          </a:prstGeom>
          <a:noFill/>
        </p:spPr>
      </p:pic>
      <p:sp>
        <p:nvSpPr>
          <p:cNvPr id="25" name="Rectangle 16"/>
          <p:cNvSpPr>
            <a:spLocks noChangeArrowheads="1"/>
          </p:cNvSpPr>
          <p:nvPr/>
        </p:nvSpPr>
        <p:spPr bwMode="ltGray">
          <a:xfrm>
            <a:off x="4736857" y="3492906"/>
            <a:ext cx="1602146" cy="1405924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31765"/>
                  <a:invGamma/>
                </a:schemeClr>
              </a:gs>
              <a:gs pos="100000">
                <a:schemeClr val="tx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400" dirty="0">
                <a:solidFill>
                  <a:srgbClr val="F8F8F8"/>
                </a:solidFill>
                <a:cs typeface="Arial" charset="0"/>
              </a:rPr>
              <a:t>18 участников 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20.10.2022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г.</a:t>
            </a: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687247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Правоведение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gray">
          <a:xfrm>
            <a:off x="326912" y="3492906"/>
            <a:ext cx="1719119" cy="140592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31765"/>
                  <a:invGamma/>
                </a:schemeClr>
              </a:gs>
              <a:gs pos="100000">
                <a:schemeClr val="accent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white">
          <a:xfrm>
            <a:off x="474193" y="3956552"/>
            <a:ext cx="146791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30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18.10.2022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9" name="Freeform 19"/>
          <p:cNvSpPr>
            <a:spLocks/>
          </p:cNvSpPr>
          <p:nvPr/>
        </p:nvSpPr>
        <p:spPr bwMode="gray">
          <a:xfrm>
            <a:off x="413555" y="3220678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white">
          <a:xfrm>
            <a:off x="826548" y="324598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Freeform 20"/>
          <p:cNvSpPr>
            <a:spLocks/>
          </p:cNvSpPr>
          <p:nvPr/>
        </p:nvSpPr>
        <p:spPr bwMode="ltGray">
          <a:xfrm>
            <a:off x="4830447" y="3206848"/>
            <a:ext cx="1544637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white">
          <a:xfrm>
            <a:off x="5261164" y="325642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45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641" y="14900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МЕЖДУНАРОДНЫЕ ОЛИМПИАДЫ ПО ДИСЦИПЛИНАМ:</a:t>
            </a:r>
            <a:endParaRPr lang="ru-RU" sz="28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173856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Русский язык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6447425" y="2764629"/>
            <a:ext cx="2305049" cy="3111346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31765"/>
                  <a:invGamma/>
                </a:schemeClr>
              </a:gs>
              <a:gs pos="100000">
                <a:schemeClr val="accent1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gray">
          <a:xfrm>
            <a:off x="2154155" y="2764629"/>
            <a:ext cx="2292226" cy="3111346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31765"/>
                  <a:invGamma/>
                </a:schemeClr>
              </a:gs>
              <a:gs pos="100000">
                <a:schemeClr val="hlink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1" name="Freeform 21"/>
          <p:cNvSpPr>
            <a:spLocks/>
          </p:cNvSpPr>
          <p:nvPr/>
        </p:nvSpPr>
        <p:spPr bwMode="gray">
          <a:xfrm>
            <a:off x="2597926" y="2397255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22"/>
          <p:cNvSpPr>
            <a:spLocks/>
          </p:cNvSpPr>
          <p:nvPr/>
        </p:nvSpPr>
        <p:spPr bwMode="gray">
          <a:xfrm>
            <a:off x="6924675" y="2398843"/>
            <a:ext cx="1546225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white">
          <a:xfrm>
            <a:off x="2992271" y="2446553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white">
          <a:xfrm>
            <a:off x="7359393" y="244104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white">
          <a:xfrm>
            <a:off x="610233" y="4638480"/>
            <a:ext cx="18653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30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18.10.2023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22" name="Picture 32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132" y="2498865"/>
            <a:ext cx="973138" cy="393700"/>
          </a:xfrm>
          <a:prstGeom prst="rect">
            <a:avLst/>
          </a:prstGeom>
          <a:noFill/>
        </p:spPr>
      </p:pic>
      <p:pic>
        <p:nvPicPr>
          <p:cNvPr id="24" name="Picture 34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3787" y="2444880"/>
            <a:ext cx="973137" cy="393700"/>
          </a:xfrm>
          <a:prstGeom prst="rect">
            <a:avLst/>
          </a:prstGeom>
          <a:noFill/>
        </p:spPr>
      </p:pic>
      <p:sp>
        <p:nvSpPr>
          <p:cNvPr id="25" name="Rectangle 16"/>
          <p:cNvSpPr>
            <a:spLocks noChangeArrowheads="1"/>
          </p:cNvSpPr>
          <p:nvPr/>
        </p:nvSpPr>
        <p:spPr bwMode="ltGray">
          <a:xfrm>
            <a:off x="4736857" y="3492906"/>
            <a:ext cx="1602146" cy="1405924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31765"/>
                  <a:invGamma/>
                </a:schemeClr>
              </a:gs>
              <a:gs pos="100000">
                <a:schemeClr val="tx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10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участников 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20.10.2022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г.</a:t>
            </a: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687247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Философия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gray">
          <a:xfrm>
            <a:off x="326912" y="3492906"/>
            <a:ext cx="1719119" cy="140592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31765"/>
                  <a:invGamma/>
                </a:schemeClr>
              </a:gs>
              <a:gs pos="100000">
                <a:schemeClr val="accent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white">
          <a:xfrm>
            <a:off x="6468674" y="3060510"/>
            <a:ext cx="2283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Костюкова Ю.С., БП-ПГС-19 </a:t>
            </a:r>
            <a:endParaRPr lang="ru-RU" sz="1400" dirty="0">
              <a:solidFill>
                <a:schemeClr val="bg1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- </a:t>
            </a:r>
            <a:r>
              <a:rPr lang="ru-RU" sz="1400" b="1" u="sng" dirty="0" smtClean="0">
                <a:solidFill>
                  <a:schemeClr val="bg1"/>
                </a:solidFill>
              </a:rPr>
              <a:t>золотая </a:t>
            </a:r>
            <a:r>
              <a:rPr lang="ru-RU" sz="1400" b="1" u="sng" dirty="0">
                <a:solidFill>
                  <a:schemeClr val="bg1"/>
                </a:solidFill>
              </a:rPr>
              <a:t>медаль</a:t>
            </a:r>
            <a:endParaRPr lang="en-US" sz="1400" b="1" u="sng" dirty="0">
              <a:solidFill>
                <a:schemeClr val="bg1"/>
              </a:solidFill>
            </a:endParaRPr>
          </a:p>
        </p:txBody>
      </p:sp>
      <p:sp>
        <p:nvSpPr>
          <p:cNvPr id="9" name="Freeform 19"/>
          <p:cNvSpPr>
            <a:spLocks/>
          </p:cNvSpPr>
          <p:nvPr/>
        </p:nvSpPr>
        <p:spPr bwMode="gray">
          <a:xfrm>
            <a:off x="413555" y="3220678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white">
          <a:xfrm>
            <a:off x="826548" y="324598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Freeform 20"/>
          <p:cNvSpPr>
            <a:spLocks/>
          </p:cNvSpPr>
          <p:nvPr/>
        </p:nvSpPr>
        <p:spPr bwMode="ltGray">
          <a:xfrm>
            <a:off x="4830447" y="3206848"/>
            <a:ext cx="1544637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white">
          <a:xfrm>
            <a:off x="5261164" y="325642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white">
          <a:xfrm>
            <a:off x="2172938" y="2935503"/>
            <a:ext cx="2418681" cy="2893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bg1"/>
                </a:solidFill>
              </a:rPr>
              <a:t>Ольшевская</a:t>
            </a:r>
            <a:r>
              <a:rPr lang="ru-RU" sz="1400" dirty="0" smtClean="0">
                <a:solidFill>
                  <a:schemeClr val="bg1"/>
                </a:solidFill>
              </a:rPr>
              <a:t> О.Ю., Б-ПО-21 </a:t>
            </a:r>
            <a:endParaRPr lang="ru-RU" sz="1400" dirty="0">
              <a:solidFill>
                <a:schemeClr val="bg1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Романова А.А.,  БА-ПО-20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Александрова М.С., Б-ПГС-21 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bg1"/>
                </a:solidFill>
              </a:rPr>
              <a:t>Алинов</a:t>
            </a:r>
            <a:r>
              <a:rPr lang="ru-RU" sz="1400" dirty="0" smtClean="0">
                <a:solidFill>
                  <a:schemeClr val="bg1"/>
                </a:solidFill>
              </a:rPr>
              <a:t> И.М., Б-ЭО-21  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Шидловский Н.А., Б-ПИ-22 </a:t>
            </a:r>
          </a:p>
          <a:p>
            <a:r>
              <a:rPr lang="ru-RU" sz="1400" dirty="0" smtClean="0">
                <a:solidFill>
                  <a:schemeClr val="bg1"/>
                </a:solidFill>
                <a:cs typeface="Arial" charset="0"/>
              </a:rPr>
              <a:t>- Сертификат участника</a:t>
            </a:r>
            <a:endParaRPr lang="en-US" sz="1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white">
          <a:xfrm>
            <a:off x="452515" y="3991798"/>
            <a:ext cx="146791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19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19.10.2022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515" y="1341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МЕЖДУНАРОДНЫЕ ОЛИМПИАДЫ ПО ДИСЦИПЛИНАМ:</a:t>
            </a:r>
            <a:endParaRPr lang="ru-RU" sz="28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173856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Математика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6447425" y="3566985"/>
            <a:ext cx="2413471" cy="1878239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31765"/>
                  <a:invGamma/>
                </a:schemeClr>
              </a:gs>
              <a:gs pos="100000">
                <a:schemeClr val="accent1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gray">
          <a:xfrm>
            <a:off x="1945832" y="3566985"/>
            <a:ext cx="2122112" cy="1705872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31765"/>
                  <a:invGamma/>
                </a:schemeClr>
              </a:gs>
              <a:gs pos="100000">
                <a:schemeClr val="hlink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1" name="Freeform 21"/>
          <p:cNvSpPr>
            <a:spLocks/>
          </p:cNvSpPr>
          <p:nvPr/>
        </p:nvSpPr>
        <p:spPr bwMode="gray">
          <a:xfrm>
            <a:off x="2286623" y="3161194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22"/>
          <p:cNvSpPr>
            <a:spLocks/>
          </p:cNvSpPr>
          <p:nvPr/>
        </p:nvSpPr>
        <p:spPr bwMode="gray">
          <a:xfrm>
            <a:off x="6924674" y="3288659"/>
            <a:ext cx="1546225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white">
          <a:xfrm>
            <a:off x="2721341" y="3221513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white">
          <a:xfrm>
            <a:off x="7315766" y="3312391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2" name="Picture 32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227" y="2604268"/>
            <a:ext cx="973138" cy="393700"/>
          </a:xfrm>
          <a:prstGeom prst="rect">
            <a:avLst/>
          </a:prstGeom>
          <a:noFill/>
        </p:spPr>
      </p:pic>
      <p:pic>
        <p:nvPicPr>
          <p:cNvPr id="24" name="Picture 34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2354" y="3801725"/>
            <a:ext cx="973137" cy="393700"/>
          </a:xfrm>
          <a:prstGeom prst="rect">
            <a:avLst/>
          </a:prstGeom>
          <a:noFill/>
        </p:spPr>
      </p:pic>
      <p:sp>
        <p:nvSpPr>
          <p:cNvPr id="25" name="Rectangle 16"/>
          <p:cNvSpPr>
            <a:spLocks noChangeArrowheads="1"/>
          </p:cNvSpPr>
          <p:nvPr/>
        </p:nvSpPr>
        <p:spPr bwMode="ltGray">
          <a:xfrm>
            <a:off x="4729625" y="4802825"/>
            <a:ext cx="1602146" cy="1405924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31765"/>
                  <a:invGamma/>
                </a:schemeClr>
              </a:gs>
              <a:gs pos="100000">
                <a:schemeClr val="tx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14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участников 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16.02.2023 г. 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20.02.2023 г.</a:t>
            </a:r>
            <a:endParaRPr lang="ru-RU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687247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Информатика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gray">
          <a:xfrm>
            <a:off x="122603" y="4802825"/>
            <a:ext cx="1719119" cy="140592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31765"/>
                  <a:invGamma/>
                </a:schemeClr>
              </a:gs>
              <a:gs pos="100000">
                <a:schemeClr val="accent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white">
          <a:xfrm>
            <a:off x="6428403" y="3820886"/>
            <a:ext cx="2500644" cy="1600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Перевозчикова </a:t>
            </a:r>
            <a:r>
              <a:rPr lang="ru-RU" sz="1400" dirty="0" smtClean="0">
                <a:solidFill>
                  <a:schemeClr val="bg1"/>
                </a:solidFill>
              </a:rPr>
              <a:t>Д.А., Б-ПИ-22 </a:t>
            </a:r>
            <a:endParaRPr lang="ru-RU" sz="1400" dirty="0">
              <a:solidFill>
                <a:schemeClr val="bg1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- </a:t>
            </a:r>
            <a:r>
              <a:rPr lang="ru-RU" sz="1400" dirty="0">
                <a:solidFill>
                  <a:schemeClr val="bg1"/>
                </a:solidFill>
              </a:rPr>
              <a:t>с</a:t>
            </a:r>
            <a:r>
              <a:rPr lang="ru-RU" sz="1400" dirty="0" smtClean="0">
                <a:solidFill>
                  <a:schemeClr val="bg1"/>
                </a:solidFill>
              </a:rPr>
              <a:t>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Семенков Д.А., Б-ПИ-22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 – сертификат участника</a:t>
            </a:r>
            <a:endParaRPr lang="ru-RU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Шидловский Н.А., Б-ПИ-22 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– сертификат участника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Freeform 19"/>
          <p:cNvSpPr>
            <a:spLocks/>
          </p:cNvSpPr>
          <p:nvPr/>
        </p:nvSpPr>
        <p:spPr bwMode="gray">
          <a:xfrm>
            <a:off x="223139" y="4517423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white">
          <a:xfrm>
            <a:off x="659957" y="4561134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Freeform 20"/>
          <p:cNvSpPr>
            <a:spLocks/>
          </p:cNvSpPr>
          <p:nvPr/>
        </p:nvSpPr>
        <p:spPr bwMode="ltGray">
          <a:xfrm>
            <a:off x="4787134" y="4517423"/>
            <a:ext cx="1544637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white">
          <a:xfrm>
            <a:off x="5221058" y="4561134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white">
          <a:xfrm>
            <a:off x="1895933" y="3621378"/>
            <a:ext cx="2418681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Жирков В.О., С-ГД-20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 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Клименко Д.К., С-ГД-21 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Нестерова Е.А., С-ГД-21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сертификат участника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white">
          <a:xfrm>
            <a:off x="254652" y="5122383"/>
            <a:ext cx="1467912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14.02.2023 г. 15.02.2023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ltGray">
          <a:xfrm>
            <a:off x="3808790" y="2441042"/>
            <a:ext cx="1602146" cy="720152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31765"/>
                  <a:invGamma/>
                </a:schemeClr>
              </a:gs>
              <a:gs pos="100000">
                <a:schemeClr val="tx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Жирков В.О., С-ГД-20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- без результата</a:t>
            </a:r>
            <a:endParaRPr lang="ru-RU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31" name="Freeform 20"/>
          <p:cNvSpPr>
            <a:spLocks/>
          </p:cNvSpPr>
          <p:nvPr/>
        </p:nvSpPr>
        <p:spPr bwMode="ltGray">
          <a:xfrm>
            <a:off x="3899173" y="2006194"/>
            <a:ext cx="1544637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white">
          <a:xfrm>
            <a:off x="4314614" y="2039727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3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33" name="Picture 32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410" y="3776021"/>
            <a:ext cx="973138" cy="393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85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515" y="204657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МЕЖДУНАРОДНЫЕ ОЛИМПИАДЫ ПО ДИСЦИПЛИНАМ:</a:t>
            </a:r>
            <a:endParaRPr lang="ru-RU" sz="28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-173856" y="1687052"/>
            <a:ext cx="548989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Теоретическая механика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gray">
          <a:xfrm>
            <a:off x="6447425" y="2764629"/>
            <a:ext cx="2413471" cy="16004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31765"/>
                  <a:invGamma/>
                </a:schemeClr>
              </a:gs>
              <a:gs pos="100000">
                <a:schemeClr val="accent1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gray">
          <a:xfrm>
            <a:off x="2154155" y="2764629"/>
            <a:ext cx="2292226" cy="1600475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31765"/>
                  <a:invGamma/>
                </a:schemeClr>
              </a:gs>
              <a:gs pos="100000">
                <a:schemeClr val="hlink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1" name="Freeform 21"/>
          <p:cNvSpPr>
            <a:spLocks/>
          </p:cNvSpPr>
          <p:nvPr/>
        </p:nvSpPr>
        <p:spPr bwMode="gray">
          <a:xfrm>
            <a:off x="2597926" y="2397255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Freeform 22"/>
          <p:cNvSpPr>
            <a:spLocks/>
          </p:cNvSpPr>
          <p:nvPr/>
        </p:nvSpPr>
        <p:spPr bwMode="gray">
          <a:xfrm>
            <a:off x="6924675" y="2398843"/>
            <a:ext cx="1546225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white">
          <a:xfrm>
            <a:off x="2961874" y="245546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white">
          <a:xfrm>
            <a:off x="7315766" y="2444880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white">
          <a:xfrm>
            <a:off x="610233" y="4638480"/>
            <a:ext cx="18653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30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18.10.2023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pic>
        <p:nvPicPr>
          <p:cNvPr id="22" name="Picture 32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132" y="2498865"/>
            <a:ext cx="973138" cy="393700"/>
          </a:xfrm>
          <a:prstGeom prst="rect">
            <a:avLst/>
          </a:prstGeom>
          <a:noFill/>
        </p:spPr>
      </p:pic>
      <p:pic>
        <p:nvPicPr>
          <p:cNvPr id="24" name="Picture 34" descr="Yellow_fly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3787" y="2444880"/>
            <a:ext cx="973137" cy="393700"/>
          </a:xfrm>
          <a:prstGeom prst="rect">
            <a:avLst/>
          </a:prstGeom>
          <a:noFill/>
        </p:spPr>
      </p:pic>
      <p:sp>
        <p:nvSpPr>
          <p:cNvPr id="25" name="Rectangle 16"/>
          <p:cNvSpPr>
            <a:spLocks noChangeArrowheads="1"/>
          </p:cNvSpPr>
          <p:nvPr/>
        </p:nvSpPr>
        <p:spPr bwMode="ltGray">
          <a:xfrm>
            <a:off x="4736857" y="3492906"/>
            <a:ext cx="1602146" cy="1405924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shade val="31765"/>
                  <a:invGamma/>
                </a:schemeClr>
              </a:gs>
              <a:gs pos="100000">
                <a:schemeClr val="tx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1400" dirty="0" smtClean="0">
              <a:solidFill>
                <a:srgbClr val="F8F8F8"/>
              </a:solidFill>
              <a:cs typeface="Arial" charset="0"/>
            </a:endParaRP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16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участников 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20.02.2023 г.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21.02.2023 г.</a:t>
            </a:r>
            <a:endParaRPr lang="ru-RU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687247" y="1687052"/>
            <a:ext cx="4241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Физика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gray">
          <a:xfrm>
            <a:off x="326912" y="3492906"/>
            <a:ext cx="1719119" cy="1405924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31765"/>
                  <a:invGamma/>
                </a:schemeClr>
              </a:gs>
              <a:gs pos="100000">
                <a:schemeClr val="accent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white">
          <a:xfrm>
            <a:off x="2182002" y="3026361"/>
            <a:ext cx="2500644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Жирков В.О., С-ГД-20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- с</a:t>
            </a:r>
            <a:r>
              <a:rPr lang="ru-RU" sz="1400" dirty="0" smtClean="0">
                <a:solidFill>
                  <a:schemeClr val="bg1"/>
                </a:solidFill>
              </a:rPr>
              <a:t>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bg1"/>
                </a:solidFill>
              </a:rPr>
              <a:t>Клименко Д.С., С-ГД-21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 – сертификат участника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Freeform 19"/>
          <p:cNvSpPr>
            <a:spLocks/>
          </p:cNvSpPr>
          <p:nvPr/>
        </p:nvSpPr>
        <p:spPr bwMode="gray">
          <a:xfrm>
            <a:off x="413555" y="3220678"/>
            <a:ext cx="1546225" cy="488950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white">
          <a:xfrm>
            <a:off x="843086" y="325950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Freeform 20"/>
          <p:cNvSpPr>
            <a:spLocks/>
          </p:cNvSpPr>
          <p:nvPr/>
        </p:nvSpPr>
        <p:spPr bwMode="ltGray">
          <a:xfrm>
            <a:off x="4830447" y="3206848"/>
            <a:ext cx="1544637" cy="48736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white">
          <a:xfrm>
            <a:off x="5257137" y="3280487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white">
          <a:xfrm>
            <a:off x="452515" y="3991798"/>
            <a:ext cx="146791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4 участника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27.02.2023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white">
          <a:xfrm>
            <a:off x="6468674" y="3026361"/>
            <a:ext cx="2500644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bg1"/>
                </a:solidFill>
              </a:rPr>
              <a:t>Бувалец</a:t>
            </a:r>
            <a:r>
              <a:rPr lang="ru-RU" sz="1400" dirty="0" smtClean="0">
                <a:solidFill>
                  <a:schemeClr val="bg1"/>
                </a:solidFill>
              </a:rPr>
              <a:t> Д.С., Б-ПГС-21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- </a:t>
            </a:r>
            <a:r>
              <a:rPr lang="ru-RU" sz="1400" dirty="0">
                <a:solidFill>
                  <a:schemeClr val="bg1"/>
                </a:solidFill>
              </a:rPr>
              <a:t>с</a:t>
            </a:r>
            <a:r>
              <a:rPr lang="ru-RU" sz="1400" dirty="0" smtClean="0">
                <a:solidFill>
                  <a:schemeClr val="bg1"/>
                </a:solidFill>
              </a:rPr>
              <a:t>ертификат участника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 smtClean="0">
                <a:solidFill>
                  <a:schemeClr val="bg1"/>
                </a:solidFill>
              </a:rPr>
              <a:t>Скрыбыкин</a:t>
            </a:r>
            <a:r>
              <a:rPr lang="ru-RU" sz="1400" dirty="0" smtClean="0">
                <a:solidFill>
                  <a:schemeClr val="bg1"/>
                </a:solidFill>
              </a:rPr>
              <a:t> С.В., ЭО-21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– сертификат участника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16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 smtClean="0"/>
              <a:t>МЕЖДУНАРОДНЫЕ ОЛИМПИАДЫ </a:t>
            </a:r>
            <a:br>
              <a:rPr lang="ru-RU" sz="3100" b="1" dirty="0" smtClean="0"/>
            </a:br>
            <a:r>
              <a:rPr lang="ru-RU" sz="3100" b="1" dirty="0" smtClean="0"/>
              <a:t>ЗА 2022-2023 УЧ. ГОД</a:t>
            </a:r>
            <a:endParaRPr lang="ru-RU" sz="3100" dirty="0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1880776"/>
            <a:ext cx="856228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FontTx/>
              <a:buChar char="•"/>
            </a:pPr>
            <a:r>
              <a:rPr 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ru-RU" sz="2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Case-In</a:t>
            </a:r>
            <a:r>
              <a:rPr lang="ru-RU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по </a:t>
            </a: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направлению «Горное дело»</a:t>
            </a:r>
            <a:endParaRPr lang="en-US" sz="28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white">
          <a:xfrm>
            <a:off x="7359393" y="2441042"/>
            <a:ext cx="67678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2 тур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white">
          <a:xfrm>
            <a:off x="1798036" y="4062762"/>
            <a:ext cx="186531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30 участников</a:t>
            </a:r>
          </a:p>
          <a:p>
            <a:pPr algn="ctr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18.10.2023 г.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gray">
          <a:xfrm>
            <a:off x="2483768" y="2810374"/>
            <a:ext cx="3708083" cy="1627083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31765"/>
                  <a:invGamma/>
                </a:schemeClr>
              </a:gs>
              <a:gs pos="100000">
                <a:schemeClr val="accent2">
                  <a:alpha val="89999"/>
                </a:schemeClr>
              </a:gs>
            </a:gsLst>
            <a:lin ang="5400000" scaled="1"/>
          </a:gradFill>
          <a:ln w="76200" algn="ctr">
            <a:noFill/>
            <a:miter lim="800000"/>
            <a:headEnd/>
            <a:tailEnd/>
          </a:ln>
          <a:effectLst/>
          <a:scene3d>
            <a:camera prst="legacyObliqueBottomRight"/>
            <a:lightRig rig="legacyFlat1" dir="t"/>
          </a:scene3d>
          <a:sp3d extrusionH="227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19"/>
          <p:cNvSpPr>
            <a:spLocks/>
          </p:cNvSpPr>
          <p:nvPr/>
        </p:nvSpPr>
        <p:spPr bwMode="gray">
          <a:xfrm>
            <a:off x="2652188" y="2583124"/>
            <a:ext cx="3420304" cy="471588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1069" y="0"/>
              </a:cxn>
              <a:cxn ang="0">
                <a:pos x="1069" y="198"/>
              </a:cxn>
              <a:cxn ang="0">
                <a:pos x="1055" y="270"/>
              </a:cxn>
              <a:cxn ang="0">
                <a:pos x="987" y="302"/>
              </a:cxn>
              <a:cxn ang="0">
                <a:pos x="0" y="307"/>
              </a:cxn>
              <a:cxn ang="0">
                <a:pos x="0" y="89"/>
              </a:cxn>
              <a:cxn ang="0">
                <a:pos x="21" y="18"/>
              </a:cxn>
              <a:cxn ang="0">
                <a:pos x="83" y="0"/>
              </a:cxn>
            </a:cxnLst>
            <a:rect l="0" t="0" r="r" b="b"/>
            <a:pathLst>
              <a:path w="1071" h="307">
                <a:moveTo>
                  <a:pt x="83" y="0"/>
                </a:moveTo>
                <a:lnTo>
                  <a:pt x="1069" y="0"/>
                </a:lnTo>
                <a:cubicBezTo>
                  <a:pt x="1069" y="0"/>
                  <a:pt x="1069" y="99"/>
                  <a:pt x="1069" y="198"/>
                </a:cubicBezTo>
                <a:cubicBezTo>
                  <a:pt x="1069" y="198"/>
                  <a:pt x="1071" y="248"/>
                  <a:pt x="1055" y="270"/>
                </a:cubicBezTo>
                <a:cubicBezTo>
                  <a:pt x="1043" y="288"/>
                  <a:pt x="1019" y="302"/>
                  <a:pt x="987" y="302"/>
                </a:cubicBezTo>
                <a:cubicBezTo>
                  <a:pt x="488" y="303"/>
                  <a:pt x="0" y="307"/>
                  <a:pt x="0" y="307"/>
                </a:cubicBezTo>
                <a:lnTo>
                  <a:pt x="0" y="89"/>
                </a:lnTo>
                <a:cubicBezTo>
                  <a:pt x="3" y="41"/>
                  <a:pt x="7" y="33"/>
                  <a:pt x="21" y="18"/>
                </a:cubicBezTo>
                <a:cubicBezTo>
                  <a:pt x="35" y="3"/>
                  <a:pt x="66" y="1"/>
                  <a:pt x="83" y="0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lin ang="5400000" scaled="1"/>
          </a:gradFill>
          <a:ln w="12700" cap="flat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53882" dir="2700000" algn="ctr" rotWithShape="0">
              <a:srgbClr val="000000">
                <a:alpha val="28999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white">
          <a:xfrm>
            <a:off x="2609617" y="2618661"/>
            <a:ext cx="345638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1 тур (региональный уровень)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white">
          <a:xfrm>
            <a:off x="2508298" y="3202658"/>
            <a:ext cx="370808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F8F8F8"/>
                </a:solidFill>
                <a:cs typeface="Arial" charset="0"/>
              </a:rPr>
              <a:t>Тюрин С.А., Шутов И.С., Терентьева С.В., гр. </a:t>
            </a:r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С-ГД-19, </a:t>
            </a:r>
            <a:r>
              <a:rPr lang="ru-RU" sz="1400" dirty="0">
                <a:solidFill>
                  <a:srgbClr val="F8F8F8"/>
                </a:solidFill>
                <a:cs typeface="Arial" charset="0"/>
              </a:rPr>
              <a:t>Жирков В.О., гр. </a:t>
            </a:r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ГД-20 </a:t>
            </a:r>
          </a:p>
          <a:p>
            <a:pPr algn="just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- </a:t>
            </a:r>
            <a:r>
              <a:rPr lang="ru-RU" sz="1400" b="1" dirty="0">
                <a:solidFill>
                  <a:srgbClr val="F8F8F8"/>
                </a:solidFill>
                <a:cs typeface="Arial" charset="0"/>
              </a:rPr>
              <a:t>д</a:t>
            </a:r>
            <a:r>
              <a:rPr lang="ru-RU" sz="1400" b="1" dirty="0" smtClean="0">
                <a:solidFill>
                  <a:srgbClr val="F8F8F8"/>
                </a:solidFill>
                <a:cs typeface="Arial" charset="0"/>
              </a:rPr>
              <a:t>иплом </a:t>
            </a:r>
            <a:r>
              <a:rPr lang="en-US" sz="1400" b="1" dirty="0" err="1" smtClean="0">
                <a:solidFill>
                  <a:srgbClr val="F8F8F8"/>
                </a:solidFill>
                <a:cs typeface="Arial" charset="0"/>
              </a:rPr>
              <a:t>lll</a:t>
            </a:r>
            <a:r>
              <a:rPr lang="ru-RU" sz="1400" b="1" dirty="0" smtClean="0">
                <a:solidFill>
                  <a:srgbClr val="F8F8F8"/>
                </a:solidFill>
                <a:cs typeface="Arial" charset="0"/>
              </a:rPr>
              <a:t> степени</a:t>
            </a:r>
          </a:p>
          <a:p>
            <a:pPr algn="just"/>
            <a:r>
              <a:rPr lang="ru-RU" sz="1400" dirty="0" smtClean="0">
                <a:solidFill>
                  <a:srgbClr val="F8F8F8"/>
                </a:solidFill>
                <a:cs typeface="Arial" charset="0"/>
              </a:rPr>
              <a:t>(весна 2023 г.)</a:t>
            </a:r>
            <a:endParaRPr lang="en-US" sz="1400" dirty="0">
              <a:solidFill>
                <a:srgbClr val="F8F8F8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0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964488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ДОЛЯ СТУДЕНТОВ, УЧАСТВУЮЩИХ В</a:t>
            </a:r>
            <a:r>
              <a:rPr lang="en-US" sz="2800" b="1" dirty="0"/>
              <a:t> МЕЖДУНАРОДНЫХ</a:t>
            </a:r>
            <a:r>
              <a:rPr lang="ru-RU" sz="2800" b="1" dirty="0"/>
              <a:t> ОЛИМПИАДАХ ЗА </a:t>
            </a:r>
            <a:r>
              <a:rPr lang="ru-RU" sz="2800" b="1" dirty="0" smtClean="0"/>
              <a:t>2022-2023 </a:t>
            </a:r>
            <a:r>
              <a:rPr lang="ru-RU" sz="2800" b="1" dirty="0"/>
              <a:t>УЧ.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160362"/>
              </p:ext>
            </p:extLst>
          </p:nvPr>
        </p:nvGraphicFramePr>
        <p:xfrm>
          <a:off x="755576" y="1916832"/>
          <a:ext cx="7632848" cy="4392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69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/>
              <a:t>ДОЛЯ СТУДЕНТОВ, УЧАСТВОВАВШИХ В </a:t>
            </a:r>
            <a:r>
              <a:rPr lang="en-US" sz="3100" b="1" dirty="0"/>
              <a:t>I</a:t>
            </a:r>
            <a:r>
              <a:rPr lang="ru-RU" sz="3100" b="1" dirty="0"/>
              <a:t> ТУРЕ МЕЖДУНАРОДНОЙ СТУДЕНЧЕСКОЙ ИНТЕРНЕТ-ОЛИМПИАДЕ</a:t>
            </a:r>
            <a:endParaRPr lang="ru-RU" sz="31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63501"/>
              </p:ext>
            </p:extLst>
          </p:nvPr>
        </p:nvGraphicFramePr>
        <p:xfrm>
          <a:off x="457200" y="18557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563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sz="3100" b="1" dirty="0"/>
              <a:t>ДОЛЯ СТУДЕНТОВ, ПРОШЕДШИХ ВО </a:t>
            </a:r>
            <a:r>
              <a:rPr lang="en-US" sz="3100" b="1" dirty="0"/>
              <a:t>II</a:t>
            </a:r>
            <a:r>
              <a:rPr lang="ru-RU" sz="3100" b="1" dirty="0"/>
              <a:t> ТУР</a:t>
            </a:r>
            <a:br>
              <a:rPr lang="ru-RU" sz="3100" b="1" dirty="0"/>
            </a:br>
            <a:r>
              <a:rPr lang="ru-RU" sz="3100" b="1" dirty="0"/>
              <a:t>МЕЖДУНАРОДНОЙ СТУДЕНЧЕСКОЙ ИНТЕРНЕТ-ОЛИМПИАДЕ</a:t>
            </a:r>
            <a:endParaRPr lang="ru-RU" sz="3100" dirty="0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715109"/>
              </p:ext>
            </p:extLst>
          </p:nvPr>
        </p:nvGraphicFramePr>
        <p:xfrm>
          <a:off x="336993" y="1700808"/>
          <a:ext cx="83632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78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УЧАСТИЕ В ИНТЕРНЕТ- ОЛИМПИАДЕ ЗА 5 ЛЕТ</a:t>
            </a:r>
            <a:endParaRPr lang="ru-RU" sz="2800" dirty="0"/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716404"/>
              </p:ext>
            </p:extLst>
          </p:nvPr>
        </p:nvGraphicFramePr>
        <p:xfrm>
          <a:off x="395536" y="1772816"/>
          <a:ext cx="8291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316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КОЛИЧЕСТВО ПРИЗЕРОВ ОТКРЫТОЙ МЕЖДУНАРОДНОЙ ИНТЕРНЕТ-ОЛИМПИАДЫ В ДИНАМИКЕ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07301"/>
              </p:ext>
            </p:extLst>
          </p:nvPr>
        </p:nvGraphicFramePr>
        <p:xfrm>
          <a:off x="539553" y="3293782"/>
          <a:ext cx="8064895" cy="2836031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612979">
                  <a:extLst>
                    <a:ext uri="{9D8B030D-6E8A-4147-A177-3AD203B41FA5}">
                      <a16:colId xmlns:a16="http://schemas.microsoft.com/office/drawing/2014/main" val="652201759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185058148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137707179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3034748255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159472821"/>
                    </a:ext>
                  </a:extLst>
                </a:gridCol>
              </a:tblGrid>
              <a:tr h="235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958961"/>
                  </a:ext>
                </a:extLst>
              </a:tr>
              <a:tr h="2592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золотая </a:t>
                      </a:r>
                      <a:r>
                        <a:rPr lang="ru-RU" sz="1400" b="1" u="none" strike="noStrike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медаль</a:t>
                      </a:r>
                    </a:p>
                    <a:p>
                      <a:pPr algn="ctr" fontAlgn="ctr"/>
                      <a:endParaRPr lang="ru-RU" sz="1400" b="1" u="none" strike="noStrike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серебряная </a:t>
                      </a:r>
                      <a:r>
                        <a:rPr lang="ru-RU" sz="14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медаль</a:t>
                      </a:r>
                      <a:endParaRPr lang="ru-RU" sz="14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серебряная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медаль</a:t>
                      </a:r>
                    </a:p>
                    <a:p>
                      <a:pPr algn="ctr" fontAlgn="ctr"/>
                      <a:endParaRPr lang="ru-RU" sz="1400" b="1" i="0" u="none" strike="noStrike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b="1" u="none" strike="noStrike" dirty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бронзовые медали</a:t>
                      </a:r>
                      <a:endParaRPr lang="ru-RU" sz="1400" b="1" i="0" u="none" strike="noStrike" dirty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 бронзовые медали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1400" b="1" u="none" strike="noStrike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золотая медаль</a:t>
                      </a:r>
                    </a:p>
                    <a:p>
                      <a:pPr marL="0" algn="ctr" defTabSz="914400" rtl="0" eaLnBrk="1" fontAlgn="ctr" latinLnBrk="0" hangingPunct="1"/>
                      <a:endParaRPr lang="ru-RU" sz="1400" b="1" u="none" strike="noStrike" kern="1200" dirty="0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серебряные медали </a:t>
                      </a:r>
                    </a:p>
                    <a:p>
                      <a:pPr marL="0" algn="ctr" defTabSz="914400" rtl="0" eaLnBrk="1" fontAlgn="ctr" latinLnBrk="0" hangingPunct="1"/>
                      <a:endParaRPr lang="ru-RU" sz="1400" b="1" u="none" strike="noStrike" kern="120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u="none" strike="noStrike" kern="120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400" b="1" u="none" strike="noStrike" kern="1200" dirty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бронзовые медали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kern="12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400" b="1" u="none" strike="noStrike" kern="12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золотые медали</a:t>
                      </a:r>
                    </a:p>
                    <a:p>
                      <a:pPr algn="ctr" fontAlgn="ctr"/>
                      <a:endParaRPr lang="ru-RU" sz="1400" b="1" u="none" strike="noStrike" kern="120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ru-RU" sz="1400" b="1" u="none" strike="noStrike" kern="120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ru-RU" sz="1400" b="1" u="none" strike="noStrike" kern="1200" dirty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бронзовая </a:t>
                      </a:r>
                      <a:r>
                        <a:rPr lang="ru-RU" sz="1400" b="1" u="none" strike="noStrike" kern="1200" dirty="0" smtClean="0">
                          <a:solidFill>
                            <a:srgbClr val="CC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медаль </a:t>
                      </a:r>
                    </a:p>
                    <a:p>
                      <a:pPr algn="ctr" fontAlgn="ctr"/>
                      <a:endParaRPr lang="ru-RU" sz="1400" b="1" u="none" strike="noStrike" kern="1200" dirty="0" smtClean="0">
                        <a:solidFill>
                          <a:srgbClr val="CC99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диплом </a:t>
                      </a:r>
                      <a:r>
                        <a:rPr lang="ru-RU" sz="1400" u="none" strike="noStrike" dirty="0">
                          <a:effectLst/>
                        </a:rPr>
                        <a:t>3 степени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9140"/>
                  </a:ext>
                </a:extLst>
              </a:tr>
            </a:tbl>
          </a:graphicData>
        </a:graphic>
      </p:graphicFrame>
      <p:pic>
        <p:nvPicPr>
          <p:cNvPr id="4" name="Picture 1" descr="C:\Users\01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5" y="1700808"/>
            <a:ext cx="2088232" cy="11746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80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УЧАСТИЕ ТИ (Ф) СВФУ В ОЛИМПИАДАХ</a:t>
            </a:r>
            <a:endParaRPr lang="ru-RU" sz="2800" dirty="0"/>
          </a:p>
        </p:txBody>
      </p:sp>
      <p:grpSp>
        <p:nvGrpSpPr>
          <p:cNvPr id="3" name="Group 155"/>
          <p:cNvGrpSpPr>
            <a:grpSpLocks/>
          </p:cNvGrpSpPr>
          <p:nvPr/>
        </p:nvGrpSpPr>
        <p:grpSpPr bwMode="auto">
          <a:xfrm>
            <a:off x="96838" y="5774829"/>
            <a:ext cx="1503362" cy="1398587"/>
            <a:chOff x="4464" y="192"/>
            <a:chExt cx="1187" cy="1104"/>
          </a:xfrm>
        </p:grpSpPr>
        <p:grpSp>
          <p:nvGrpSpPr>
            <p:cNvPr id="4" name="Group 62"/>
            <p:cNvGrpSpPr>
              <a:grpSpLocks/>
            </p:cNvGrpSpPr>
            <p:nvPr/>
          </p:nvGrpSpPr>
          <p:grpSpPr bwMode="auto">
            <a:xfrm rot="1159935" flipV="1">
              <a:off x="4815" y="642"/>
              <a:ext cx="129" cy="126"/>
              <a:chOff x="1204" y="2187"/>
              <a:chExt cx="364" cy="357"/>
            </a:xfrm>
          </p:grpSpPr>
          <p:grpSp>
            <p:nvGrpSpPr>
              <p:cNvPr id="89" name="Group 63"/>
              <p:cNvGrpSpPr>
                <a:grpSpLocks/>
              </p:cNvGrpSpPr>
              <p:nvPr/>
            </p:nvGrpSpPr>
            <p:grpSpPr bwMode="auto">
              <a:xfrm rot="21289124" flipH="1">
                <a:off x="1384" y="2187"/>
                <a:ext cx="184" cy="336"/>
                <a:chOff x="928" y="430"/>
                <a:chExt cx="1925" cy="3521"/>
              </a:xfrm>
            </p:grpSpPr>
            <p:sp>
              <p:nvSpPr>
                <p:cNvPr id="94" name="Freeform 64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5" name="Freeform 65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6" name="Freeform 66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0" name="Group 67"/>
              <p:cNvGrpSpPr>
                <a:grpSpLocks/>
              </p:cNvGrpSpPr>
              <p:nvPr/>
            </p:nvGrpSpPr>
            <p:grpSpPr bwMode="auto">
              <a:xfrm rot="42792305">
                <a:off x="1204" y="2208"/>
                <a:ext cx="184" cy="336"/>
                <a:chOff x="928" y="430"/>
                <a:chExt cx="1925" cy="3521"/>
              </a:xfrm>
            </p:grpSpPr>
            <p:sp>
              <p:nvSpPr>
                <p:cNvPr id="91" name="Freeform 68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" name="Freeform 69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" name="Freeform 70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5" name="Group 71"/>
            <p:cNvGrpSpPr>
              <a:grpSpLocks/>
            </p:cNvGrpSpPr>
            <p:nvPr/>
          </p:nvGrpSpPr>
          <p:grpSpPr bwMode="auto">
            <a:xfrm rot="1159935" flipV="1">
              <a:off x="4752" y="192"/>
              <a:ext cx="172" cy="166"/>
              <a:chOff x="1204" y="2187"/>
              <a:chExt cx="364" cy="357"/>
            </a:xfrm>
          </p:grpSpPr>
          <p:grpSp>
            <p:nvGrpSpPr>
              <p:cNvPr id="81" name="Group 72"/>
              <p:cNvGrpSpPr>
                <a:grpSpLocks/>
              </p:cNvGrpSpPr>
              <p:nvPr/>
            </p:nvGrpSpPr>
            <p:grpSpPr bwMode="auto">
              <a:xfrm rot="21289124" flipH="1">
                <a:off x="1384" y="2187"/>
                <a:ext cx="184" cy="336"/>
                <a:chOff x="928" y="430"/>
                <a:chExt cx="1925" cy="3521"/>
              </a:xfrm>
            </p:grpSpPr>
            <p:sp>
              <p:nvSpPr>
                <p:cNvPr id="86" name="Freeform 73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" name="Freeform 74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8" name="Freeform 75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" name="Group 76"/>
              <p:cNvGrpSpPr>
                <a:grpSpLocks/>
              </p:cNvGrpSpPr>
              <p:nvPr/>
            </p:nvGrpSpPr>
            <p:grpSpPr bwMode="auto">
              <a:xfrm rot="42792305">
                <a:off x="1204" y="2208"/>
                <a:ext cx="184" cy="336"/>
                <a:chOff x="928" y="430"/>
                <a:chExt cx="1925" cy="3521"/>
              </a:xfrm>
            </p:grpSpPr>
            <p:sp>
              <p:nvSpPr>
                <p:cNvPr id="83" name="Freeform 77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" name="Freeform 78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5" name="Freeform 79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>
                    <a:alpha val="39999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80"/>
            <p:cNvGrpSpPr>
              <a:grpSpLocks/>
            </p:cNvGrpSpPr>
            <p:nvPr/>
          </p:nvGrpSpPr>
          <p:grpSpPr bwMode="auto">
            <a:xfrm rot="18978788" flipV="1">
              <a:off x="4464" y="288"/>
              <a:ext cx="470" cy="455"/>
              <a:chOff x="1204" y="2187"/>
              <a:chExt cx="364" cy="357"/>
            </a:xfrm>
          </p:grpSpPr>
          <p:grpSp>
            <p:nvGrpSpPr>
              <p:cNvPr id="73" name="Group 81"/>
              <p:cNvGrpSpPr>
                <a:grpSpLocks/>
              </p:cNvGrpSpPr>
              <p:nvPr/>
            </p:nvGrpSpPr>
            <p:grpSpPr bwMode="auto">
              <a:xfrm rot="21289124" flipH="1">
                <a:off x="1384" y="2187"/>
                <a:ext cx="184" cy="336"/>
                <a:chOff x="928" y="430"/>
                <a:chExt cx="1925" cy="3521"/>
              </a:xfrm>
            </p:grpSpPr>
            <p:sp>
              <p:nvSpPr>
                <p:cNvPr id="78" name="Freeform 82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9" name="Freeform 83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" name="Freeform 84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4" name="Group 85"/>
              <p:cNvGrpSpPr>
                <a:grpSpLocks/>
              </p:cNvGrpSpPr>
              <p:nvPr/>
            </p:nvGrpSpPr>
            <p:grpSpPr bwMode="auto">
              <a:xfrm rot="42792305">
                <a:off x="1204" y="2208"/>
                <a:ext cx="184" cy="336"/>
                <a:chOff x="928" y="430"/>
                <a:chExt cx="1925" cy="3521"/>
              </a:xfrm>
            </p:grpSpPr>
            <p:sp>
              <p:nvSpPr>
                <p:cNvPr id="75" name="Freeform 86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" name="Freeform 87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7" name="Freeform 88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7" name="Group 89"/>
            <p:cNvGrpSpPr>
              <a:grpSpLocks/>
            </p:cNvGrpSpPr>
            <p:nvPr/>
          </p:nvGrpSpPr>
          <p:grpSpPr bwMode="auto">
            <a:xfrm rot="17083889" flipV="1">
              <a:off x="5154" y="290"/>
              <a:ext cx="127" cy="124"/>
              <a:chOff x="1204" y="2187"/>
              <a:chExt cx="364" cy="357"/>
            </a:xfrm>
          </p:grpSpPr>
          <p:grpSp>
            <p:nvGrpSpPr>
              <p:cNvPr id="65" name="Group 90"/>
              <p:cNvGrpSpPr>
                <a:grpSpLocks/>
              </p:cNvGrpSpPr>
              <p:nvPr/>
            </p:nvGrpSpPr>
            <p:grpSpPr bwMode="auto">
              <a:xfrm rot="21289124" flipH="1">
                <a:off x="1384" y="2187"/>
                <a:ext cx="184" cy="336"/>
                <a:chOff x="928" y="430"/>
                <a:chExt cx="1925" cy="3521"/>
              </a:xfrm>
            </p:grpSpPr>
            <p:sp>
              <p:nvSpPr>
                <p:cNvPr id="70" name="Freeform 91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1" name="Freeform 92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" name="Freeform 93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6" name="Group 94"/>
              <p:cNvGrpSpPr>
                <a:grpSpLocks/>
              </p:cNvGrpSpPr>
              <p:nvPr/>
            </p:nvGrpSpPr>
            <p:grpSpPr bwMode="auto">
              <a:xfrm rot="42792305">
                <a:off x="1204" y="2208"/>
                <a:ext cx="184" cy="336"/>
                <a:chOff x="928" y="430"/>
                <a:chExt cx="1925" cy="3521"/>
              </a:xfrm>
            </p:grpSpPr>
            <p:sp>
              <p:nvSpPr>
                <p:cNvPr id="67" name="Freeform 95"/>
                <p:cNvSpPr>
                  <a:spLocks/>
                </p:cNvSpPr>
                <p:nvPr/>
              </p:nvSpPr>
              <p:spPr bwMode="gray">
                <a:xfrm>
                  <a:off x="1621" y="430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8" name="Freeform 96"/>
                <p:cNvSpPr>
                  <a:spLocks/>
                </p:cNvSpPr>
                <p:nvPr/>
              </p:nvSpPr>
              <p:spPr bwMode="gray">
                <a:xfrm rot="-3441481">
                  <a:off x="1161" y="1376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9" name="Freeform 97"/>
                <p:cNvSpPr>
                  <a:spLocks/>
                </p:cNvSpPr>
                <p:nvPr/>
              </p:nvSpPr>
              <p:spPr bwMode="gray">
                <a:xfrm flipV="1">
                  <a:off x="1610" y="2254"/>
                  <a:ext cx="1232" cy="1697"/>
                </a:xfrm>
                <a:custGeom>
                  <a:avLst/>
                  <a:gdLst/>
                  <a:ahLst/>
                  <a:cxnLst>
                    <a:cxn ang="0">
                      <a:pos x="1212" y="1697"/>
                    </a:cxn>
                    <a:cxn ang="0">
                      <a:pos x="335" y="951"/>
                    </a:cxn>
                    <a:cxn ang="0">
                      <a:pos x="167" y="47"/>
                    </a:cxn>
                    <a:cxn ang="0">
                      <a:pos x="910" y="545"/>
                    </a:cxn>
                    <a:cxn ang="0">
                      <a:pos x="1212" y="1697"/>
                    </a:cxn>
                  </a:cxnLst>
                  <a:rect l="0" t="0" r="r" b="b"/>
                  <a:pathLst>
                    <a:path w="1232" h="1697">
                      <a:moveTo>
                        <a:pt x="1212" y="1697"/>
                      </a:moveTo>
                      <a:cubicBezTo>
                        <a:pt x="1024" y="1657"/>
                        <a:pt x="536" y="1219"/>
                        <a:pt x="335" y="951"/>
                      </a:cubicBezTo>
                      <a:cubicBezTo>
                        <a:pt x="228" y="817"/>
                        <a:pt x="0" y="389"/>
                        <a:pt x="167" y="47"/>
                      </a:cubicBezTo>
                      <a:cubicBezTo>
                        <a:pt x="488" y="0"/>
                        <a:pt x="762" y="306"/>
                        <a:pt x="910" y="545"/>
                      </a:cubicBezTo>
                      <a:cubicBezTo>
                        <a:pt x="1058" y="784"/>
                        <a:pt x="1232" y="1517"/>
                        <a:pt x="1212" y="1697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8" name="Group 98"/>
            <p:cNvGrpSpPr>
              <a:grpSpLocks/>
            </p:cNvGrpSpPr>
            <p:nvPr/>
          </p:nvGrpSpPr>
          <p:grpSpPr bwMode="auto">
            <a:xfrm rot="1462908">
              <a:off x="5288" y="297"/>
              <a:ext cx="278" cy="351"/>
              <a:chOff x="3863" y="2473"/>
              <a:chExt cx="983" cy="1148"/>
            </a:xfrm>
          </p:grpSpPr>
          <p:grpSp>
            <p:nvGrpSpPr>
              <p:cNvPr id="47" name="Group 99"/>
              <p:cNvGrpSpPr>
                <a:grpSpLocks/>
              </p:cNvGrpSpPr>
              <p:nvPr/>
            </p:nvGrpSpPr>
            <p:grpSpPr bwMode="auto">
              <a:xfrm>
                <a:off x="3863" y="2473"/>
                <a:ext cx="983" cy="1148"/>
                <a:chOff x="3863" y="2473"/>
                <a:chExt cx="983" cy="1148"/>
              </a:xfrm>
            </p:grpSpPr>
            <p:grpSp>
              <p:nvGrpSpPr>
                <p:cNvPr id="57" name="Group 100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62" name="Freeform 101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" name="Freeform 102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4" name="Freeform 103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8" name="Group 104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59" name="Freeform 105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0" name="Freeform 106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1" name="Freeform 107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48" name="Group 108"/>
              <p:cNvGrpSpPr>
                <a:grpSpLocks/>
              </p:cNvGrpSpPr>
              <p:nvPr/>
            </p:nvGrpSpPr>
            <p:grpSpPr bwMode="auto">
              <a:xfrm rot="1750193">
                <a:off x="4044" y="2688"/>
                <a:ext cx="616" cy="718"/>
                <a:chOff x="3863" y="2473"/>
                <a:chExt cx="983" cy="1148"/>
              </a:xfrm>
            </p:grpSpPr>
            <p:grpSp>
              <p:nvGrpSpPr>
                <p:cNvPr id="49" name="Group 109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54" name="Freeform 110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5" name="Freeform 111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6" name="Freeform 112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50" name="Group 113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51" name="Freeform 114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" name="Freeform 115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" name="Freeform 116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9" name="Group 117"/>
            <p:cNvGrpSpPr>
              <a:grpSpLocks/>
            </p:cNvGrpSpPr>
            <p:nvPr/>
          </p:nvGrpSpPr>
          <p:grpSpPr bwMode="auto">
            <a:xfrm>
              <a:off x="4992" y="528"/>
              <a:ext cx="659" cy="768"/>
              <a:chOff x="3863" y="2473"/>
              <a:chExt cx="983" cy="1148"/>
            </a:xfrm>
          </p:grpSpPr>
          <p:grpSp>
            <p:nvGrpSpPr>
              <p:cNvPr id="29" name="Group 118"/>
              <p:cNvGrpSpPr>
                <a:grpSpLocks/>
              </p:cNvGrpSpPr>
              <p:nvPr/>
            </p:nvGrpSpPr>
            <p:grpSpPr bwMode="auto">
              <a:xfrm>
                <a:off x="3863" y="2473"/>
                <a:ext cx="983" cy="1148"/>
                <a:chOff x="3863" y="2473"/>
                <a:chExt cx="983" cy="1148"/>
              </a:xfrm>
            </p:grpSpPr>
            <p:grpSp>
              <p:nvGrpSpPr>
                <p:cNvPr id="39" name="Group 119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44" name="Freeform 120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" name="Freeform 121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6" name="Freeform 122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0" name="Group 123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41" name="Freeform 124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2" name="Freeform 125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3" name="Freeform 126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30" name="Group 127"/>
              <p:cNvGrpSpPr>
                <a:grpSpLocks/>
              </p:cNvGrpSpPr>
              <p:nvPr/>
            </p:nvGrpSpPr>
            <p:grpSpPr bwMode="auto">
              <a:xfrm rot="1750193">
                <a:off x="4044" y="2688"/>
                <a:ext cx="616" cy="718"/>
                <a:chOff x="3863" y="2473"/>
                <a:chExt cx="983" cy="1148"/>
              </a:xfrm>
            </p:grpSpPr>
            <p:grpSp>
              <p:nvGrpSpPr>
                <p:cNvPr id="31" name="Group 128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36" name="Freeform 129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7" name="Freeform 130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8" name="Freeform 131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32" name="Group 132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33" name="Freeform 133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" name="Freeform 134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5" name="Freeform 135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0" name="Group 136"/>
            <p:cNvGrpSpPr>
              <a:grpSpLocks/>
            </p:cNvGrpSpPr>
            <p:nvPr/>
          </p:nvGrpSpPr>
          <p:grpSpPr bwMode="auto">
            <a:xfrm>
              <a:off x="4951" y="384"/>
              <a:ext cx="281" cy="328"/>
              <a:chOff x="3863" y="2473"/>
              <a:chExt cx="983" cy="1148"/>
            </a:xfrm>
          </p:grpSpPr>
          <p:grpSp>
            <p:nvGrpSpPr>
              <p:cNvPr id="11" name="Group 137"/>
              <p:cNvGrpSpPr>
                <a:grpSpLocks/>
              </p:cNvGrpSpPr>
              <p:nvPr/>
            </p:nvGrpSpPr>
            <p:grpSpPr bwMode="auto">
              <a:xfrm>
                <a:off x="3863" y="2473"/>
                <a:ext cx="983" cy="1148"/>
                <a:chOff x="3863" y="2473"/>
                <a:chExt cx="983" cy="1148"/>
              </a:xfrm>
            </p:grpSpPr>
            <p:grpSp>
              <p:nvGrpSpPr>
                <p:cNvPr id="21" name="Group 138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26" name="Freeform 139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7" name="Freeform 140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8" name="Freeform 141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22" name="Group 142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23" name="Freeform 143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" name="Freeform 144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5" name="Freeform 145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50000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" name="Group 146"/>
              <p:cNvGrpSpPr>
                <a:grpSpLocks/>
              </p:cNvGrpSpPr>
              <p:nvPr/>
            </p:nvGrpSpPr>
            <p:grpSpPr bwMode="auto">
              <a:xfrm rot="1750193">
                <a:off x="4044" y="2688"/>
                <a:ext cx="616" cy="718"/>
                <a:chOff x="3863" y="2473"/>
                <a:chExt cx="983" cy="1148"/>
              </a:xfrm>
            </p:grpSpPr>
            <p:grpSp>
              <p:nvGrpSpPr>
                <p:cNvPr id="13" name="Group 147"/>
                <p:cNvGrpSpPr>
                  <a:grpSpLocks/>
                </p:cNvGrpSpPr>
                <p:nvPr/>
              </p:nvGrpSpPr>
              <p:grpSpPr bwMode="auto">
                <a:xfrm rot="20092130" flipH="1">
                  <a:off x="4330" y="2473"/>
                  <a:ext cx="516" cy="926"/>
                  <a:chOff x="928" y="430"/>
                  <a:chExt cx="1925" cy="3521"/>
                </a:xfrm>
              </p:grpSpPr>
              <p:sp>
                <p:nvSpPr>
                  <p:cNvPr id="18" name="Freeform 148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" name="Freeform 149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0" name="Freeform 150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" name="Group 151"/>
                <p:cNvGrpSpPr>
                  <a:grpSpLocks/>
                </p:cNvGrpSpPr>
                <p:nvPr/>
              </p:nvGrpSpPr>
              <p:grpSpPr bwMode="auto">
                <a:xfrm rot="41632372">
                  <a:off x="3863" y="2695"/>
                  <a:ext cx="516" cy="926"/>
                  <a:chOff x="928" y="430"/>
                  <a:chExt cx="1925" cy="3521"/>
                </a:xfrm>
              </p:grpSpPr>
              <p:sp>
                <p:nvSpPr>
                  <p:cNvPr id="15" name="Freeform 152"/>
                  <p:cNvSpPr>
                    <a:spLocks/>
                  </p:cNvSpPr>
                  <p:nvPr/>
                </p:nvSpPr>
                <p:spPr bwMode="gray">
                  <a:xfrm>
                    <a:off x="1621" y="430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" name="Freeform 153"/>
                  <p:cNvSpPr>
                    <a:spLocks/>
                  </p:cNvSpPr>
                  <p:nvPr/>
                </p:nvSpPr>
                <p:spPr bwMode="gray">
                  <a:xfrm rot="-3441481">
                    <a:off x="1161" y="1376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" name="Freeform 154"/>
                  <p:cNvSpPr>
                    <a:spLocks/>
                  </p:cNvSpPr>
                  <p:nvPr/>
                </p:nvSpPr>
                <p:spPr bwMode="gray">
                  <a:xfrm flipV="1">
                    <a:off x="1610" y="2254"/>
                    <a:ext cx="1232" cy="1697"/>
                  </a:xfrm>
                  <a:custGeom>
                    <a:avLst/>
                    <a:gdLst/>
                    <a:ahLst/>
                    <a:cxnLst>
                      <a:cxn ang="0">
                        <a:pos x="1212" y="1697"/>
                      </a:cxn>
                      <a:cxn ang="0">
                        <a:pos x="335" y="951"/>
                      </a:cxn>
                      <a:cxn ang="0">
                        <a:pos x="167" y="47"/>
                      </a:cxn>
                      <a:cxn ang="0">
                        <a:pos x="910" y="545"/>
                      </a:cxn>
                      <a:cxn ang="0">
                        <a:pos x="1212" y="1697"/>
                      </a:cxn>
                    </a:cxnLst>
                    <a:rect l="0" t="0" r="r" b="b"/>
                    <a:pathLst>
                      <a:path w="1232" h="1697">
                        <a:moveTo>
                          <a:pt x="1212" y="1697"/>
                        </a:moveTo>
                        <a:cubicBezTo>
                          <a:pt x="1024" y="1657"/>
                          <a:pt x="536" y="1219"/>
                          <a:pt x="335" y="951"/>
                        </a:cubicBezTo>
                        <a:cubicBezTo>
                          <a:pt x="228" y="817"/>
                          <a:pt x="0" y="389"/>
                          <a:pt x="167" y="47"/>
                        </a:cubicBezTo>
                        <a:cubicBezTo>
                          <a:pt x="488" y="0"/>
                          <a:pt x="762" y="306"/>
                          <a:pt x="910" y="545"/>
                        </a:cubicBezTo>
                        <a:cubicBezTo>
                          <a:pt x="1058" y="784"/>
                          <a:pt x="1232" y="1517"/>
                          <a:pt x="1212" y="1697"/>
                        </a:cubicBezTo>
                        <a:close/>
                      </a:path>
                    </a:pathLst>
                  </a:custGeom>
                  <a:solidFill>
                    <a:schemeClr val="tx2">
                      <a:alpha val="89999"/>
                    </a:schemeClr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1660525" y="1113929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98" name="Oval 33"/>
          <p:cNvSpPr>
            <a:spLocks noChangeArrowheads="1"/>
          </p:cNvSpPr>
          <p:nvPr/>
        </p:nvSpPr>
        <p:spPr bwMode="gray">
          <a:xfrm>
            <a:off x="847725" y="1915616"/>
            <a:ext cx="3895725" cy="3892550"/>
          </a:xfrm>
          <a:prstGeom prst="ellipse">
            <a:avLst/>
          </a:prstGeom>
          <a:solidFill>
            <a:schemeClr val="tx2">
              <a:alpha val="10001"/>
            </a:schemeClr>
          </a:solidFill>
          <a:ln w="9525">
            <a:noFill/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0" name="Text Box 39"/>
          <p:cNvSpPr txBox="1">
            <a:spLocks noChangeArrowheads="1"/>
          </p:cNvSpPr>
          <p:nvPr/>
        </p:nvSpPr>
        <p:spPr bwMode="black">
          <a:xfrm>
            <a:off x="4443338" y="2090469"/>
            <a:ext cx="424346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/>
            <a:r>
              <a:rPr lang="ru-RU" sz="1400" dirty="0"/>
              <a:t>стимулирование учебно-познавательной и учебно-исследовательской деятельности студентов и выпускников образовательных организаций высшего образования;</a:t>
            </a:r>
          </a:p>
        </p:txBody>
      </p:sp>
      <p:sp>
        <p:nvSpPr>
          <p:cNvPr id="102" name="Text Box 41"/>
          <p:cNvSpPr txBox="1">
            <a:spLocks noChangeArrowheads="1"/>
          </p:cNvSpPr>
          <p:nvPr/>
        </p:nvSpPr>
        <p:spPr bwMode="black">
          <a:xfrm>
            <a:off x="4139002" y="5357501"/>
            <a:ext cx="4547798" cy="14927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>
              <a:spcBef>
                <a:spcPct val="50000"/>
              </a:spcBef>
            </a:pPr>
            <a:r>
              <a:rPr lang="ru-RU" sz="1400" dirty="0"/>
              <a:t>создание необходимых условий для поддержки одаренных студентов и выпускников образовательных организаций, ориентированных на продолжение академической или профессиональной карьеры. </a:t>
            </a:r>
            <a:br>
              <a:rPr lang="ru-RU" sz="1400" dirty="0"/>
            </a:br>
            <a:endParaRPr lang="ru-RU" sz="1400" dirty="0"/>
          </a:p>
          <a:p>
            <a:pPr algn="ctr">
              <a:spcBef>
                <a:spcPct val="50000"/>
              </a:spcBef>
            </a:pPr>
            <a:endParaRPr lang="en-US" sz="1400" b="1" dirty="0"/>
          </a:p>
        </p:txBody>
      </p:sp>
      <p:sp>
        <p:nvSpPr>
          <p:cNvPr id="103" name="Text Box 42"/>
          <p:cNvSpPr txBox="1">
            <a:spLocks noChangeArrowheads="1"/>
          </p:cNvSpPr>
          <p:nvPr/>
        </p:nvSpPr>
        <p:spPr bwMode="black">
          <a:xfrm>
            <a:off x="4934400" y="3261785"/>
            <a:ext cx="37524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/>
            <a:r>
              <a:rPr lang="ru-RU" sz="1400" dirty="0"/>
              <a:t>выявление наиболее одаренных и талантливых студентов;</a:t>
            </a:r>
          </a:p>
        </p:txBody>
      </p:sp>
      <p:sp>
        <p:nvSpPr>
          <p:cNvPr id="104" name="Text Box 43"/>
          <p:cNvSpPr txBox="1">
            <a:spLocks noChangeArrowheads="1"/>
          </p:cNvSpPr>
          <p:nvPr/>
        </p:nvSpPr>
        <p:spPr bwMode="black">
          <a:xfrm>
            <a:off x="4916220" y="4461872"/>
            <a:ext cx="377058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1"/>
            <a:r>
              <a:rPr lang="ru-RU" sz="1400" dirty="0"/>
              <a:t>развитие творческих способностей у молодежи;</a:t>
            </a:r>
          </a:p>
        </p:txBody>
      </p:sp>
      <p:grpSp>
        <p:nvGrpSpPr>
          <p:cNvPr id="105" name="Group 44"/>
          <p:cNvGrpSpPr>
            <a:grpSpLocks/>
          </p:cNvGrpSpPr>
          <p:nvPr/>
        </p:nvGrpSpPr>
        <p:grpSpPr bwMode="auto">
          <a:xfrm>
            <a:off x="3949700" y="2150566"/>
            <a:ext cx="457200" cy="457200"/>
            <a:chOff x="384" y="1776"/>
            <a:chExt cx="1488" cy="1488"/>
          </a:xfrm>
        </p:grpSpPr>
        <p:sp>
          <p:nvSpPr>
            <p:cNvPr id="106" name="Oval 45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1019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" name="Oval 46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4902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1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8" name="Group 47"/>
          <p:cNvGrpSpPr>
            <a:grpSpLocks/>
          </p:cNvGrpSpPr>
          <p:nvPr/>
        </p:nvGrpSpPr>
        <p:grpSpPr bwMode="auto">
          <a:xfrm>
            <a:off x="4450868" y="3296024"/>
            <a:ext cx="457200" cy="457200"/>
            <a:chOff x="384" y="1776"/>
            <a:chExt cx="1488" cy="1488"/>
          </a:xfrm>
        </p:grpSpPr>
        <p:sp>
          <p:nvSpPr>
            <p:cNvPr id="109" name="Oval 48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1019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2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0" name="Oval 49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4902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2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1" name="Group 50"/>
          <p:cNvGrpSpPr>
            <a:grpSpLocks/>
          </p:cNvGrpSpPr>
          <p:nvPr/>
        </p:nvGrpSpPr>
        <p:grpSpPr bwMode="auto">
          <a:xfrm>
            <a:off x="4432653" y="4461872"/>
            <a:ext cx="457200" cy="457200"/>
            <a:chOff x="384" y="1776"/>
            <a:chExt cx="1488" cy="1488"/>
          </a:xfrm>
        </p:grpSpPr>
        <p:sp>
          <p:nvSpPr>
            <p:cNvPr id="112" name="Oval 51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10196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hlink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" name="Oval 52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34902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hlink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4" name="Group 53"/>
          <p:cNvGrpSpPr>
            <a:grpSpLocks/>
          </p:cNvGrpSpPr>
          <p:nvPr/>
        </p:nvGrpSpPr>
        <p:grpSpPr bwMode="auto">
          <a:xfrm>
            <a:off x="3620250" y="5407016"/>
            <a:ext cx="457200" cy="457200"/>
            <a:chOff x="384" y="1776"/>
            <a:chExt cx="1488" cy="1488"/>
          </a:xfrm>
        </p:grpSpPr>
        <p:sp>
          <p:nvSpPr>
            <p:cNvPr id="115" name="Oval 54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10196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folHlink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6" name="Oval 55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34902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folHlink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0" name="Group 59"/>
          <p:cNvGrpSpPr>
            <a:grpSpLocks/>
          </p:cNvGrpSpPr>
          <p:nvPr/>
        </p:nvGrpSpPr>
        <p:grpSpPr bwMode="auto">
          <a:xfrm>
            <a:off x="1219200" y="2302966"/>
            <a:ext cx="3124200" cy="3124200"/>
            <a:chOff x="384" y="1776"/>
            <a:chExt cx="1488" cy="1488"/>
          </a:xfrm>
        </p:grpSpPr>
        <p:sp>
          <p:nvSpPr>
            <p:cNvPr id="121" name="Oval 60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0"/>
                    <a:invGamma/>
                  </a:schemeClr>
                </a:gs>
                <a:gs pos="50000">
                  <a:schemeClr val="tx2"/>
                </a:gs>
                <a:gs pos="100000">
                  <a:schemeClr val="tx2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  <a:headEnd/>
              <a:tailE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" name="Oval 61"/>
            <p:cNvSpPr>
              <a:spLocks noChangeArrowheads="1"/>
            </p:cNvSpPr>
            <p:nvPr/>
          </p:nvSpPr>
          <p:spPr bwMode="gray">
            <a:xfrm>
              <a:off x="407" y="1799"/>
              <a:ext cx="1434" cy="1434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34902"/>
                    <a:invGamma/>
                  </a:schemeClr>
                </a:gs>
                <a:gs pos="50000">
                  <a:schemeClr val="tx2"/>
                </a:gs>
                <a:gs pos="100000">
                  <a:schemeClr val="tx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bg1">
                  <a:alpha val="2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1" name="Text Box 40"/>
          <p:cNvSpPr txBox="1">
            <a:spLocks noChangeArrowheads="1"/>
          </p:cNvSpPr>
          <p:nvPr/>
        </p:nvSpPr>
        <p:spPr bwMode="black">
          <a:xfrm>
            <a:off x="1135072" y="3030008"/>
            <a:ext cx="322738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/>
              <a:t>Цели проведения олимпиад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0094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ПРОЕКТ ПОСТАНОВЛЕНИЯ:</a:t>
            </a:r>
            <a:endParaRPr lang="ru-RU" sz="2800" dirty="0"/>
          </a:p>
        </p:txBody>
      </p:sp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44825"/>
            <a:ext cx="7848871" cy="4257228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310015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black">
          <a:xfrm>
            <a:off x="848203" y="1988279"/>
            <a:ext cx="7684235" cy="37548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1</a:t>
            </a:r>
            <a:r>
              <a:rPr lang="ru-RU" sz="1400" b="1" dirty="0"/>
              <a:t>. Информацию принять к сведению.</a:t>
            </a:r>
          </a:p>
          <a:p>
            <a:pPr algn="just"/>
            <a:r>
              <a:rPr lang="ru-RU" sz="1400" b="1" dirty="0" smtClean="0"/>
              <a:t>2. Вед</a:t>
            </a:r>
            <a:r>
              <a:rPr lang="ru-RU" sz="1400" b="1" dirty="0"/>
              <a:t>. программисту УМО и кафедрам: расширить перечень олимпиад всероссийского и международного уровня с очным участием.</a:t>
            </a:r>
          </a:p>
          <a:p>
            <a:pPr algn="just"/>
            <a:r>
              <a:rPr lang="ru-RU" sz="1400" b="1" dirty="0"/>
              <a:t>3. Кафедрам: заложить финансовые средства, связанные с расходами на очное участие в олимпиадах, в плане ФХД на </a:t>
            </a:r>
            <a:r>
              <a:rPr lang="ru-RU" sz="1400" b="1" dirty="0" smtClean="0"/>
              <a:t>2024 </a:t>
            </a:r>
            <a:r>
              <a:rPr lang="ru-RU" sz="1400" b="1" dirty="0"/>
              <a:t>г.  Готовить студентов к участию в олимпиадах в рамках факультативных дисциплин.</a:t>
            </a:r>
          </a:p>
          <a:p>
            <a:pPr algn="just"/>
            <a:r>
              <a:rPr lang="ru-RU" sz="1400" b="1" dirty="0"/>
              <a:t>4. Активнее привлекать к участию в олимпиадах разного уровня, учебных конкурсах студентов младших курсов.</a:t>
            </a:r>
          </a:p>
          <a:p>
            <a:pPr algn="just"/>
            <a:r>
              <a:rPr lang="ru-RU" sz="1400" b="1" dirty="0"/>
              <a:t>5. Кафедрам провести работу по участию студентов выпускных курсов в ФИЭБ.</a:t>
            </a:r>
          </a:p>
          <a:p>
            <a:pPr algn="just"/>
            <a:r>
              <a:rPr lang="ru-RU" sz="1400" b="1" dirty="0"/>
              <a:t>6. Кураторам донести информацию до сведения студентов о возможности претендовать на получение повышенной стипендии по учебной деятельности по итогам участия в различных олимпиадах.  </a:t>
            </a:r>
          </a:p>
          <a:p>
            <a:pPr algn="just"/>
            <a:r>
              <a:rPr lang="ru-RU" sz="1400" b="1" dirty="0"/>
              <a:t>7. Утвердить перечень олимпиад, проводимых ТИ (ф) СВФУ в </a:t>
            </a:r>
            <a:r>
              <a:rPr lang="ru-RU" sz="1400" b="1" dirty="0" smtClean="0"/>
              <a:t>2023-2024 </a:t>
            </a:r>
            <a:r>
              <a:rPr lang="ru-RU" sz="1400" b="1" dirty="0"/>
              <a:t>учебном году</a:t>
            </a:r>
            <a:r>
              <a:rPr lang="ru-RU" sz="1400" b="1" dirty="0" smtClean="0"/>
              <a:t>.</a:t>
            </a:r>
          </a:p>
          <a:p>
            <a:pPr algn="just"/>
            <a:r>
              <a:rPr lang="ru-RU" sz="1400" b="1" dirty="0" smtClean="0"/>
              <a:t>8. Закупить дополнительно камеры для проведения Открытой Международной Интернет-олимпиады.</a:t>
            </a:r>
          </a:p>
          <a:p>
            <a:pPr algn="just"/>
            <a:r>
              <a:rPr lang="ru-RU" sz="1400" b="1" dirty="0" smtClean="0"/>
              <a:t>9.Привлечь преподавателей-предметников, курирующих дисциплины, к заключительному этапу </a:t>
            </a:r>
            <a:r>
              <a:rPr lang="ru-RU" sz="1400" b="1" dirty="0"/>
              <a:t>Открытой Международной Интернет-олимпиады.</a:t>
            </a:r>
          </a:p>
        </p:txBody>
      </p:sp>
    </p:spTree>
    <p:extLst>
      <p:ext uri="{BB962C8B-B14F-4D97-AF65-F5344CB8AC3E}">
        <p14:creationId xmlns:p14="http://schemas.microsoft.com/office/powerpoint/2010/main" val="322226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gray">
          <a:xfrm>
            <a:off x="2411760" y="3356992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</a:t>
            </a:r>
            <a:r>
              <a:rPr lang="en-US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667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264" y="101389"/>
            <a:ext cx="9324528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АНАЛИЗ УЧАСТИЯ СТУДЕНТОВ </a:t>
            </a:r>
            <a:br>
              <a:rPr lang="ru-RU" sz="2800" b="1" dirty="0"/>
            </a:br>
            <a:r>
              <a:rPr lang="ru-RU" sz="2800" b="1" dirty="0"/>
              <a:t>ТИ (Ф) СВФУ В ОЛИМПИАДАХ РАЗЛИЧНОГО УРОВНЯ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ru-RU" sz="2800" b="1" dirty="0"/>
              <a:t>В 20</a:t>
            </a:r>
            <a:r>
              <a:rPr lang="en-US" sz="2800" b="1" dirty="0"/>
              <a:t>2</a:t>
            </a:r>
            <a:r>
              <a:rPr lang="ru-RU" sz="2800" b="1" dirty="0"/>
              <a:t>2-2023 УЧ.Г.</a:t>
            </a:r>
            <a:endParaRPr lang="ru-RU" sz="28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594688"/>
              </p:ext>
            </p:extLst>
          </p:nvPr>
        </p:nvGraphicFramePr>
        <p:xfrm>
          <a:off x="-113194" y="1556792"/>
          <a:ext cx="9257193" cy="4676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578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827" y="190453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ВСЕРОССИЙСКИЕ </a:t>
            </a:r>
            <a:r>
              <a:rPr lang="ru-RU" sz="2800" b="1" dirty="0"/>
              <a:t>ОЛИМПИАДЫ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ЗА </a:t>
            </a:r>
            <a:r>
              <a:rPr lang="ru-RU" sz="2800" b="1" dirty="0"/>
              <a:t>20</a:t>
            </a:r>
            <a:r>
              <a:rPr lang="en-US" sz="2800" b="1" dirty="0"/>
              <a:t>2</a:t>
            </a:r>
            <a:r>
              <a:rPr lang="ru-RU" sz="2800" b="1" dirty="0"/>
              <a:t>2</a:t>
            </a:r>
            <a:r>
              <a:rPr lang="ru-RU" sz="2800" b="1" dirty="0">
                <a:latin typeface="Calibri" pitchFamily="34" charset="0"/>
              </a:rPr>
              <a:t>-</a:t>
            </a:r>
            <a:r>
              <a:rPr lang="ru-RU" sz="2800" b="1" dirty="0"/>
              <a:t>2023 УЧ. </a:t>
            </a:r>
            <a:r>
              <a:rPr lang="ru-RU" sz="2800" b="1" dirty="0" smtClean="0"/>
              <a:t>ГОД</a:t>
            </a:r>
            <a:endParaRPr lang="ru-RU" sz="2800" dirty="0"/>
          </a:p>
        </p:txBody>
      </p:sp>
      <p:pic>
        <p:nvPicPr>
          <p:cNvPr id="3" name="Picture 6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3696" y="1814829"/>
            <a:ext cx="2455863" cy="3553778"/>
          </a:xfrm>
          <a:prstGeom prst="rect">
            <a:avLst/>
          </a:prstGeom>
          <a:noFill/>
        </p:spPr>
      </p:pic>
      <p:pic>
        <p:nvPicPr>
          <p:cNvPr id="4" name="Picture 7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4220" y="1802552"/>
            <a:ext cx="2455863" cy="3625111"/>
          </a:xfrm>
          <a:prstGeom prst="rect">
            <a:avLst/>
          </a:prstGeom>
          <a:noFill/>
        </p:spPr>
      </p:pic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501" y="1802552"/>
            <a:ext cx="2455863" cy="3637978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310015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pic>
        <p:nvPicPr>
          <p:cNvPr id="8" name="Picture 7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1247775" y="5746452"/>
            <a:ext cx="1581150" cy="438150"/>
          </a:xfrm>
          <a:prstGeom prst="rect">
            <a:avLst/>
          </a:prstGeom>
          <a:noFill/>
        </p:spPr>
      </p:pic>
      <p:pic>
        <p:nvPicPr>
          <p:cNvPr id="9" name="Picture 8" descr="light_shadow"/>
          <p:cNvPicPr>
            <a:picLocks noChangeAspect="1" noChangeArrowheads="1"/>
          </p:cNvPicPr>
          <p:nvPr/>
        </p:nvPicPr>
        <p:blipFill>
          <a:blip r:embed="rId5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6583363" y="5755977"/>
            <a:ext cx="1463675" cy="425450"/>
          </a:xfrm>
          <a:prstGeom prst="rect">
            <a:avLst/>
          </a:prstGeom>
          <a:noFill/>
        </p:spPr>
      </p:pic>
      <p:sp>
        <p:nvSpPr>
          <p:cNvPr id="14" name="Rectangle 13"/>
          <p:cNvSpPr>
            <a:spLocks noChangeArrowheads="1"/>
          </p:cNvSpPr>
          <p:nvPr/>
        </p:nvSpPr>
        <p:spPr bwMode="black">
          <a:xfrm>
            <a:off x="652266" y="1995041"/>
            <a:ext cx="234722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algn="ctr" fontAlgn="b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/>
              <a:t>176 </a:t>
            </a:r>
            <a:r>
              <a:rPr lang="ru-RU" sz="1400" dirty="0" smtClean="0"/>
              <a:t>регистраций</a:t>
            </a:r>
          </a:p>
          <a:p>
            <a:pPr algn="ctr" fontAlgn="b"/>
            <a:r>
              <a:rPr lang="ru-RU" sz="1400" dirty="0" smtClean="0"/>
              <a:t> – без результата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black">
          <a:xfrm>
            <a:off x="6129844" y="1933166"/>
            <a:ext cx="2562580" cy="20005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ru-RU" sz="1400" dirty="0"/>
              <a:t>Корниенко </a:t>
            </a:r>
            <a:r>
              <a:rPr lang="ru-RU" sz="1400" dirty="0" smtClean="0"/>
              <a:t>Д.С., Б-ПИ-20</a:t>
            </a:r>
          </a:p>
          <a:p>
            <a:pPr fontAlgn="ctr"/>
            <a:r>
              <a:rPr lang="ru-RU" sz="1400" dirty="0" smtClean="0"/>
              <a:t>- </a:t>
            </a:r>
            <a:r>
              <a:rPr lang="ru-RU" sz="1400" b="1" u="sng" dirty="0" smtClean="0"/>
              <a:t>диплом победителя</a:t>
            </a:r>
            <a:endParaRPr lang="en-US" sz="1400" b="1" u="sng" dirty="0" smtClean="0"/>
          </a:p>
          <a:p>
            <a:pPr fontAlgn="ctr"/>
            <a:r>
              <a:rPr lang="ru-RU" sz="1400" dirty="0" smtClean="0"/>
              <a:t> </a:t>
            </a:r>
            <a:r>
              <a:rPr lang="ru-RU" sz="1400" dirty="0"/>
              <a:t>(отборочный этап), </a:t>
            </a:r>
            <a:endParaRPr lang="en-US" sz="1400" dirty="0" smtClean="0"/>
          </a:p>
          <a:p>
            <a:pPr fontAlgn="ctr"/>
            <a:r>
              <a:rPr lang="ru-RU" sz="1400" dirty="0" smtClean="0"/>
              <a:t>победитель </a:t>
            </a:r>
            <a:r>
              <a:rPr lang="ru-RU" sz="1400" dirty="0"/>
              <a:t>в </a:t>
            </a:r>
            <a:r>
              <a:rPr lang="ru-RU" sz="1400" dirty="0" smtClean="0"/>
              <a:t>номинации</a:t>
            </a:r>
            <a:endParaRPr lang="en-US" sz="1400" dirty="0" smtClean="0"/>
          </a:p>
          <a:p>
            <a:pPr fontAlgn="ctr"/>
            <a:r>
              <a:rPr lang="ru-RU" sz="1400" dirty="0" smtClean="0"/>
              <a:t> </a:t>
            </a:r>
            <a:r>
              <a:rPr lang="ru-RU" sz="1400" dirty="0"/>
              <a:t>«Лучший </a:t>
            </a:r>
            <a:r>
              <a:rPr lang="ru-RU" sz="1400" dirty="0" smtClean="0"/>
              <a:t>дизайнер»</a:t>
            </a:r>
            <a:endParaRPr lang="ru-RU" sz="1400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ru-RU" sz="1400" dirty="0"/>
              <a:t> </a:t>
            </a:r>
            <a:r>
              <a:rPr lang="ru-RU" sz="1400" dirty="0" smtClean="0"/>
              <a:t>Богданов Р.А., Б-ПИ-20</a:t>
            </a:r>
          </a:p>
          <a:p>
            <a:pPr fontAlgn="ctr"/>
            <a:r>
              <a:rPr lang="en-US" sz="1400" dirty="0" smtClean="0"/>
              <a:t> -</a:t>
            </a:r>
            <a:r>
              <a:rPr lang="ru-RU" sz="1400" dirty="0" smtClean="0"/>
              <a:t> </a:t>
            </a:r>
            <a:r>
              <a:rPr lang="ru-RU" sz="1400" b="1" u="sng" dirty="0"/>
              <a:t>диплом победителя </a:t>
            </a:r>
            <a:endParaRPr lang="en-US" sz="1400" b="1" u="sng" dirty="0" smtClean="0"/>
          </a:p>
          <a:p>
            <a:pPr fontAlgn="ctr"/>
            <a:r>
              <a:rPr lang="ru-RU" sz="1400" dirty="0" smtClean="0"/>
              <a:t>(</a:t>
            </a:r>
            <a:r>
              <a:rPr lang="ru-RU" sz="1400" dirty="0"/>
              <a:t>отборочный этап)</a:t>
            </a:r>
          </a:p>
          <a:p>
            <a:pPr marL="171450" indent="-171450" fontAlgn="b">
              <a:buFont typeface="Arial" panose="020B0604020202020204" pitchFamily="34" charset="0"/>
              <a:buChar char="•"/>
            </a:pP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6" name="Picture 16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3865563" y="5746452"/>
            <a:ext cx="1581150" cy="438150"/>
          </a:xfrm>
          <a:prstGeom prst="rect">
            <a:avLst/>
          </a:prstGeom>
          <a:noFill/>
        </p:spPr>
      </p:pic>
      <p:sp>
        <p:nvSpPr>
          <p:cNvPr id="19" name="Rectangle 19"/>
          <p:cNvSpPr>
            <a:spLocks noChangeArrowheads="1"/>
          </p:cNvSpPr>
          <p:nvPr/>
        </p:nvSpPr>
        <p:spPr bwMode="black">
          <a:xfrm>
            <a:off x="3317593" y="1976628"/>
            <a:ext cx="245586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/>
              <a:t>Иванов </a:t>
            </a:r>
            <a:r>
              <a:rPr lang="ru-RU" sz="1400" dirty="0" smtClean="0"/>
              <a:t>А.С., БП-ЭО-19</a:t>
            </a:r>
          </a:p>
          <a:p>
            <a:pPr fontAlgn="b"/>
            <a:r>
              <a:rPr lang="ru-RU" sz="1400" dirty="0" smtClean="0"/>
              <a:t> - </a:t>
            </a:r>
            <a:r>
              <a:rPr lang="ru-RU" sz="1400" dirty="0"/>
              <a:t>без результата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3695700" y="4051002"/>
            <a:ext cx="1905000" cy="2438400"/>
            <a:chOff x="2304" y="2496"/>
            <a:chExt cx="1200" cy="1536"/>
          </a:xfrm>
        </p:grpSpPr>
        <p:pic>
          <p:nvPicPr>
            <p:cNvPr id="21" name="Picture 2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3" name="Picture 2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2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1018660" y="4033540"/>
            <a:ext cx="1917700" cy="2424113"/>
            <a:chOff x="2296" y="2505"/>
            <a:chExt cx="1208" cy="1527"/>
          </a:xfrm>
        </p:grpSpPr>
        <p:pic>
          <p:nvPicPr>
            <p:cNvPr id="36" name="Picture 36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37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8" name="Picture 38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296" y="2505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" name="Group 39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40" name="Group 4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6" name="AutoShape 4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AutoShape 4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AutoShape 4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AutoShape 4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1" name="Group 4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" name="AutoShape 4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AutoShape 4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AutoShape 4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AutoShape 4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6397625" y="4051002"/>
            <a:ext cx="1905000" cy="2438400"/>
            <a:chOff x="2304" y="2496"/>
            <a:chExt cx="1200" cy="1536"/>
          </a:xfrm>
        </p:grpSpPr>
        <p:pic>
          <p:nvPicPr>
            <p:cNvPr id="51" name="Picture 5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Oval 5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3" name="Picture 5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55" name="Group 5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6" name="Group 6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7" name="AutoShape 6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6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6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6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3934042" y="4628770"/>
            <a:ext cx="1492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rgbClr val="FEFEFE"/>
                </a:solidFill>
                <a:cs typeface="Arial" charset="0"/>
              </a:rPr>
              <a:t>Студенческая олимпиада «Газпром»</a:t>
            </a:r>
            <a:endParaRPr lang="en-US" sz="1600" b="1" dirty="0">
              <a:solidFill>
                <a:srgbClr val="FEFEFE"/>
              </a:solidFill>
              <a:cs typeface="Arial" charset="0"/>
            </a:endParaRPr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6603258" y="4468656"/>
            <a:ext cx="14922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ctr"/>
            <a:r>
              <a:rPr lang="ru-RU" sz="1400" b="1" dirty="0">
                <a:solidFill>
                  <a:srgbClr val="FEFEFE"/>
                </a:solidFill>
                <a:cs typeface="Arial" charset="0"/>
              </a:rPr>
              <a:t>VIII Республиканский конкурс «Моя профессия – IT 2023» </a:t>
            </a:r>
          </a:p>
        </p:txBody>
      </p:sp>
      <p:grpSp>
        <p:nvGrpSpPr>
          <p:cNvPr id="72" name="Group 54"/>
          <p:cNvGrpSpPr>
            <a:grpSpLocks/>
          </p:cNvGrpSpPr>
          <p:nvPr/>
        </p:nvGrpSpPr>
        <p:grpSpPr bwMode="auto">
          <a:xfrm rot="17866498" flipH="1" flipV="1">
            <a:off x="7135819" y="5608341"/>
            <a:ext cx="1665288" cy="401638"/>
            <a:chOff x="2532" y="1051"/>
            <a:chExt cx="893" cy="246"/>
          </a:xfrm>
        </p:grpSpPr>
        <p:grpSp>
          <p:nvGrpSpPr>
            <p:cNvPr id="73" name="Group 55"/>
            <p:cNvGrpSpPr>
              <a:grpSpLocks/>
            </p:cNvGrpSpPr>
            <p:nvPr/>
          </p:nvGrpSpPr>
          <p:grpSpPr bwMode="auto">
            <a:xfrm>
              <a:off x="2532" y="1051"/>
              <a:ext cx="743" cy="185"/>
              <a:chOff x="1565" y="2568"/>
              <a:chExt cx="1118" cy="279"/>
            </a:xfrm>
          </p:grpSpPr>
          <p:sp>
            <p:nvSpPr>
              <p:cNvPr id="79" name="AutoShape 56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0" name="AutoShape 57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1" name="AutoShape 58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" name="AutoShape 59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4" name="Group 60"/>
            <p:cNvGrpSpPr>
              <a:grpSpLocks/>
            </p:cNvGrpSpPr>
            <p:nvPr/>
          </p:nvGrpSpPr>
          <p:grpSpPr bwMode="auto">
            <a:xfrm rot="1353540">
              <a:off x="2682" y="1111"/>
              <a:ext cx="743" cy="186"/>
              <a:chOff x="1565" y="2568"/>
              <a:chExt cx="1118" cy="279"/>
            </a:xfrm>
          </p:grpSpPr>
          <p:sp>
            <p:nvSpPr>
              <p:cNvPr id="75" name="AutoShape 61"/>
              <p:cNvSpPr>
                <a:spLocks noChangeArrowheads="1"/>
              </p:cNvSpPr>
              <p:nvPr/>
            </p:nvSpPr>
            <p:spPr bwMode="white">
              <a:xfrm rot="5263130">
                <a:off x="1859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6" name="AutoShape 62"/>
              <p:cNvSpPr>
                <a:spLocks noChangeArrowheads="1"/>
              </p:cNvSpPr>
              <p:nvPr/>
            </p:nvSpPr>
            <p:spPr bwMode="white">
              <a:xfrm rot="6078281">
                <a:off x="1995" y="2274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7" name="AutoShape 63"/>
              <p:cNvSpPr>
                <a:spLocks noChangeArrowheads="1"/>
              </p:cNvSpPr>
              <p:nvPr/>
            </p:nvSpPr>
            <p:spPr bwMode="white">
              <a:xfrm rot="6373927">
                <a:off x="2071" y="229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" name="AutoShape 64"/>
              <p:cNvSpPr>
                <a:spLocks noChangeArrowheads="1"/>
              </p:cNvSpPr>
              <p:nvPr/>
            </p:nvSpPr>
            <p:spPr bwMode="white">
              <a:xfrm rot="6906312">
                <a:off x="2161" y="2326"/>
                <a:ext cx="227" cy="816"/>
              </a:xfrm>
              <a:prstGeom prst="moon">
                <a:avLst>
                  <a:gd name="adj" fmla="val 49773"/>
                </a:avLst>
              </a:prstGeom>
              <a:solidFill>
                <a:srgbClr val="FFFFFF">
                  <a:alpha val="3999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5" name="Прямоугольник 84"/>
          <p:cNvSpPr/>
          <p:nvPr/>
        </p:nvSpPr>
        <p:spPr>
          <a:xfrm>
            <a:off x="1007788" y="4833111"/>
            <a:ext cx="1940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ru-RU" b="1" dirty="0">
                <a:solidFill>
                  <a:srgbClr val="FEFEFE"/>
                </a:solidFill>
                <a:cs typeface="Arial" charset="0"/>
              </a:rPr>
              <a:t>Я - профессионал</a:t>
            </a:r>
            <a:endParaRPr lang="en-US" b="1" dirty="0">
              <a:solidFill>
                <a:srgbClr val="FEFEF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8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629" y="12810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ВСЕРОССИЙСКИЕ </a:t>
            </a:r>
            <a:r>
              <a:rPr lang="ru-RU" sz="2800" b="1" dirty="0"/>
              <a:t>ОЛИМПИАДЫ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ЗА </a:t>
            </a:r>
            <a:r>
              <a:rPr lang="ru-RU" sz="2800" b="1" dirty="0"/>
              <a:t>20</a:t>
            </a:r>
            <a:r>
              <a:rPr lang="en-US" sz="2800" b="1" dirty="0"/>
              <a:t>2</a:t>
            </a:r>
            <a:r>
              <a:rPr lang="ru-RU" sz="2800" b="1" dirty="0"/>
              <a:t>2</a:t>
            </a:r>
            <a:r>
              <a:rPr lang="ru-RU" sz="2800" b="1" dirty="0">
                <a:latin typeface="Calibri" pitchFamily="34" charset="0"/>
              </a:rPr>
              <a:t>-</a:t>
            </a:r>
            <a:r>
              <a:rPr lang="ru-RU" sz="2800" b="1" dirty="0"/>
              <a:t>2023 УЧ. </a:t>
            </a:r>
            <a:r>
              <a:rPr lang="ru-RU" sz="2800" b="1" dirty="0" smtClean="0"/>
              <a:t>ГОД</a:t>
            </a:r>
            <a:endParaRPr lang="ru-RU" sz="2800" dirty="0"/>
          </a:p>
        </p:txBody>
      </p:sp>
      <p:pic>
        <p:nvPicPr>
          <p:cNvPr id="3" name="Picture 6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4349" y="1751991"/>
            <a:ext cx="2455863" cy="4355763"/>
          </a:xfrm>
          <a:prstGeom prst="rect">
            <a:avLst/>
          </a:prstGeom>
          <a:noFill/>
        </p:spPr>
      </p:pic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396" y="1759211"/>
            <a:ext cx="2455863" cy="4355763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310015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pic>
        <p:nvPicPr>
          <p:cNvPr id="8" name="Picture 7" descr="light_shadow"/>
          <p:cNvPicPr>
            <a:picLocks noChangeAspect="1" noChangeArrowheads="1"/>
          </p:cNvPicPr>
          <p:nvPr/>
        </p:nvPicPr>
        <p:blipFill>
          <a:blip r:embed="rId4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1136277" y="5875326"/>
            <a:ext cx="1581150" cy="438150"/>
          </a:xfrm>
          <a:prstGeom prst="rect">
            <a:avLst/>
          </a:prstGeom>
          <a:noFill/>
        </p:spPr>
      </p:pic>
      <p:pic>
        <p:nvPicPr>
          <p:cNvPr id="9" name="Picture 8" descr="light_shadow"/>
          <p:cNvPicPr>
            <a:picLocks noChangeAspect="1" noChangeArrowheads="1"/>
          </p:cNvPicPr>
          <p:nvPr/>
        </p:nvPicPr>
        <p:blipFill>
          <a:blip r:embed="rId5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6475029" y="5859456"/>
            <a:ext cx="1463675" cy="425450"/>
          </a:xfrm>
          <a:prstGeom prst="rect">
            <a:avLst/>
          </a:prstGeom>
          <a:noFill/>
        </p:spPr>
      </p:pic>
      <p:sp>
        <p:nvSpPr>
          <p:cNvPr id="14" name="Rectangle 13"/>
          <p:cNvSpPr>
            <a:spLocks noChangeArrowheads="1"/>
          </p:cNvSpPr>
          <p:nvPr/>
        </p:nvSpPr>
        <p:spPr bwMode="black">
          <a:xfrm>
            <a:off x="760849" y="1889186"/>
            <a:ext cx="2495278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 smtClean="0"/>
              <a:t>Перевозчикова Д.А , Б-ПИ-22</a:t>
            </a:r>
          </a:p>
          <a:p>
            <a:pPr fontAlgn="b"/>
            <a:r>
              <a:rPr lang="ru-RU" sz="1400" dirty="0" smtClean="0"/>
              <a:t>- </a:t>
            </a:r>
            <a:r>
              <a:rPr lang="ru-RU" sz="1400" b="1" u="sng" dirty="0" smtClean="0"/>
              <a:t>1 </a:t>
            </a:r>
            <a:r>
              <a:rPr lang="ru-RU" sz="1400" b="1" u="sng" dirty="0"/>
              <a:t>место </a:t>
            </a:r>
            <a:r>
              <a:rPr lang="ru-RU" sz="1400" dirty="0"/>
              <a:t>на региональном уровне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 err="1" smtClean="0"/>
              <a:t>Васюкович</a:t>
            </a:r>
            <a:r>
              <a:rPr lang="ru-RU" sz="1400" dirty="0" smtClean="0"/>
              <a:t> Э.И., Б-ПО-21 –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b="1" u="sng" dirty="0" smtClean="0"/>
              <a:t>2 место </a:t>
            </a:r>
            <a:r>
              <a:rPr lang="ru-RU" sz="1400" dirty="0"/>
              <a:t>на региональном уровне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 smtClean="0"/>
              <a:t>Семенков Д.А., Б-ПИ-22 -</a:t>
            </a:r>
          </a:p>
          <a:p>
            <a:pPr fontAlgn="b"/>
            <a:r>
              <a:rPr lang="ru-RU" sz="1400" b="1" u="sng" dirty="0" smtClean="0"/>
              <a:t>3 </a:t>
            </a:r>
            <a:r>
              <a:rPr lang="ru-RU" sz="1400" b="1" u="sng" dirty="0"/>
              <a:t>место </a:t>
            </a:r>
            <a:r>
              <a:rPr lang="ru-RU" sz="1400" dirty="0"/>
              <a:t>на региональном уровне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black">
          <a:xfrm>
            <a:off x="5967991" y="1896762"/>
            <a:ext cx="2459858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 err="1" smtClean="0"/>
              <a:t>Крайнова</a:t>
            </a:r>
            <a:r>
              <a:rPr lang="ru-RU" sz="1400" dirty="0" smtClean="0"/>
              <a:t> О.А., БА-ПО-20</a:t>
            </a:r>
            <a:endParaRPr lang="ru-RU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Романова </a:t>
            </a:r>
            <a:r>
              <a:rPr lang="ru-RU" sz="1400" dirty="0" smtClean="0"/>
              <a:t>А.А., БА-ПО-20 </a:t>
            </a:r>
            <a:endParaRPr lang="ru-RU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Дмитриева </a:t>
            </a:r>
            <a:r>
              <a:rPr lang="ru-RU" sz="1400" dirty="0" smtClean="0"/>
              <a:t>К.А., БА-ПО-19</a:t>
            </a:r>
          </a:p>
          <a:p>
            <a:pPr fontAlgn="b"/>
            <a:r>
              <a:rPr lang="ru-RU" sz="1400" dirty="0" smtClean="0"/>
              <a:t>– без результата</a:t>
            </a:r>
            <a:endParaRPr lang="ru-RU" sz="1400" dirty="0"/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6272758" y="4014721"/>
            <a:ext cx="1905000" cy="2438400"/>
            <a:chOff x="2304" y="2496"/>
            <a:chExt cx="1200" cy="1536"/>
          </a:xfrm>
        </p:grpSpPr>
        <p:pic>
          <p:nvPicPr>
            <p:cNvPr id="21" name="Picture 2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3" name="Picture 2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2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900680" y="3881455"/>
            <a:ext cx="1997075" cy="2587625"/>
            <a:chOff x="2246" y="2402"/>
            <a:chExt cx="1258" cy="1630"/>
          </a:xfrm>
        </p:grpSpPr>
        <p:pic>
          <p:nvPicPr>
            <p:cNvPr id="36" name="Picture 36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37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8" name="Picture 38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246" y="2402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9" name="Group 39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40" name="Group 40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46" name="AutoShape 4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AutoShape 4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AutoShape 4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AutoShape 4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41" name="Group 45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42" name="AutoShape 4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AutoShape 4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AutoShape 4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AutoShape 4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5" name="Rectangle 65"/>
          <p:cNvSpPr>
            <a:spLocks noChangeArrowheads="1"/>
          </p:cNvSpPr>
          <p:nvPr/>
        </p:nvSpPr>
        <p:spPr bwMode="auto">
          <a:xfrm>
            <a:off x="1211528" y="4220397"/>
            <a:ext cx="149225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fontAlgn="b" hangingPunct="0"/>
            <a:r>
              <a:rPr lang="ru-RU" sz="1400" b="1" dirty="0">
                <a:solidFill>
                  <a:srgbClr val="FEFEFE"/>
                </a:solidFill>
                <a:cs typeface="Arial" charset="0"/>
              </a:rPr>
              <a:t>VI Всероссийская Олимпиада по истории российского </a:t>
            </a:r>
            <a:r>
              <a:rPr lang="ru-RU" sz="1400" b="1" dirty="0" smtClean="0">
                <a:solidFill>
                  <a:srgbClr val="FEFEFE"/>
                </a:solidFill>
                <a:cs typeface="Arial" charset="0"/>
              </a:rPr>
              <a:t>предпринимательства</a:t>
            </a:r>
            <a:endParaRPr lang="ru-RU" sz="1400" b="1" dirty="0">
              <a:solidFill>
                <a:srgbClr val="FEFEFE"/>
              </a:solidFill>
              <a:cs typeface="Arial" charset="0"/>
            </a:endParaRPr>
          </a:p>
        </p:txBody>
      </p: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6494894" y="4611052"/>
            <a:ext cx="1492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fontAlgn="b" hangingPunct="0"/>
            <a:r>
              <a:rPr lang="ru-RU" sz="1100" b="1" dirty="0" smtClean="0">
                <a:solidFill>
                  <a:srgbClr val="FEFEFE"/>
                </a:solidFill>
                <a:cs typeface="Arial" charset="0"/>
              </a:rPr>
              <a:t> </a:t>
            </a:r>
            <a:r>
              <a:rPr lang="ru-RU" sz="1600" b="1" dirty="0">
                <a:solidFill>
                  <a:srgbClr val="FEFEFE"/>
                </a:solidFill>
                <a:cs typeface="Arial" charset="0"/>
              </a:rPr>
              <a:t>«ЗУС: Знаю! Умею! Сделаю!»</a:t>
            </a:r>
          </a:p>
        </p:txBody>
      </p: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3648434" y="4109278"/>
            <a:ext cx="1889125" cy="2366963"/>
            <a:chOff x="2314" y="2541"/>
            <a:chExt cx="1190" cy="1491"/>
          </a:xfrm>
        </p:grpSpPr>
        <p:pic>
          <p:nvPicPr>
            <p:cNvPr id="51" name="Picture 5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Oval 5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3" name="Picture 5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403" y="2541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55" name="Group 5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6" name="Group 6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7" name="AutoShape 6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6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6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6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781069" y="4227683"/>
            <a:ext cx="149225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fontAlgn="b" hangingPunct="0"/>
            <a:r>
              <a:rPr lang="ru-RU" sz="1100" b="1" dirty="0" smtClean="0">
                <a:solidFill>
                  <a:srgbClr val="FEFEFE"/>
                </a:solidFill>
                <a:cs typeface="Arial" charset="0"/>
              </a:rPr>
              <a:t> </a:t>
            </a:r>
            <a:r>
              <a:rPr lang="ru-RU" sz="1600" b="1" dirty="0" smtClean="0">
                <a:solidFill>
                  <a:srgbClr val="FEFEFE"/>
                </a:solidFill>
                <a:cs typeface="Arial" charset="0"/>
              </a:rPr>
              <a:t>Всероссийская олимпиада </a:t>
            </a:r>
            <a:r>
              <a:rPr lang="ru-RU" sz="1600" b="1" dirty="0">
                <a:solidFill>
                  <a:srgbClr val="FEFEFE"/>
                </a:solidFill>
                <a:cs typeface="Arial" charset="0"/>
              </a:rPr>
              <a:t>студентов по элементарной геометрии</a:t>
            </a:r>
          </a:p>
        </p:txBody>
      </p:sp>
      <p:pic>
        <p:nvPicPr>
          <p:cNvPr id="68" name="Picture 8" descr="light_shadow"/>
          <p:cNvPicPr>
            <a:picLocks noChangeAspect="1" noChangeArrowheads="1"/>
          </p:cNvPicPr>
          <p:nvPr/>
        </p:nvPicPr>
        <p:blipFill>
          <a:blip r:embed="rId5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3877592" y="5906249"/>
            <a:ext cx="1463675" cy="425450"/>
          </a:xfrm>
          <a:prstGeom prst="rect">
            <a:avLst/>
          </a:prstGeom>
          <a:noFill/>
        </p:spPr>
      </p:pic>
      <p:pic>
        <p:nvPicPr>
          <p:cNvPr id="69" name="Picture 6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8689" y="1746769"/>
            <a:ext cx="2455863" cy="4355763"/>
          </a:xfrm>
          <a:prstGeom prst="rect">
            <a:avLst/>
          </a:prstGeom>
          <a:noFill/>
        </p:spPr>
      </p:pic>
      <p:sp>
        <p:nvSpPr>
          <p:cNvPr id="71" name="Rectangle 19"/>
          <p:cNvSpPr>
            <a:spLocks noChangeArrowheads="1"/>
          </p:cNvSpPr>
          <p:nvPr/>
        </p:nvSpPr>
        <p:spPr bwMode="black">
          <a:xfrm>
            <a:off x="3318689" y="1891292"/>
            <a:ext cx="2459858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Перевозчикова Д.А., </a:t>
            </a:r>
            <a:r>
              <a:rPr lang="ru-RU" sz="1400" dirty="0" smtClean="0"/>
              <a:t>Б-ПИ-22 </a:t>
            </a:r>
            <a:endParaRPr lang="ru-RU" sz="1400" dirty="0" smtClean="0"/>
          </a:p>
          <a:p>
            <a:pPr fontAlgn="b"/>
            <a:r>
              <a:rPr lang="ru-RU" sz="1400" dirty="0" smtClean="0"/>
              <a:t>–</a:t>
            </a:r>
            <a:r>
              <a:rPr lang="ru-RU" sz="1400" b="1" dirty="0" smtClean="0"/>
              <a:t>диплом </a:t>
            </a:r>
            <a:r>
              <a:rPr lang="en-US" sz="1400" b="1" dirty="0" smtClean="0"/>
              <a:t>III</a:t>
            </a:r>
            <a:r>
              <a:rPr lang="ru-RU" sz="1400" b="1" dirty="0" smtClean="0"/>
              <a:t> степени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911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0" y="179971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ВСЕРОССИЙСКИЕ </a:t>
            </a:r>
            <a:r>
              <a:rPr lang="ru-RU" sz="2800" b="1" dirty="0"/>
              <a:t>ОЛИМПИАДЫ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ЗА </a:t>
            </a:r>
            <a:r>
              <a:rPr lang="ru-RU" sz="2800" b="1" dirty="0"/>
              <a:t>20</a:t>
            </a:r>
            <a:r>
              <a:rPr lang="en-US" sz="2800" b="1" dirty="0"/>
              <a:t>2</a:t>
            </a:r>
            <a:r>
              <a:rPr lang="ru-RU" sz="2800" b="1" dirty="0"/>
              <a:t>2</a:t>
            </a:r>
            <a:r>
              <a:rPr lang="ru-RU" sz="2800" b="1" dirty="0">
                <a:latin typeface="Calibri" pitchFamily="34" charset="0"/>
              </a:rPr>
              <a:t>-</a:t>
            </a:r>
            <a:r>
              <a:rPr lang="ru-RU" sz="2800" b="1" dirty="0"/>
              <a:t>2023 УЧ. </a:t>
            </a:r>
            <a:r>
              <a:rPr lang="ru-RU" sz="2800" b="1" dirty="0" smtClean="0"/>
              <a:t>ГОД</a:t>
            </a:r>
            <a:endParaRPr lang="ru-RU" sz="2800" dirty="0"/>
          </a:p>
        </p:txBody>
      </p:sp>
      <p:pic>
        <p:nvPicPr>
          <p:cNvPr id="3" name="Picture 6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7239" y="1709366"/>
            <a:ext cx="2790665" cy="4355763"/>
          </a:xfrm>
          <a:prstGeom prst="rect">
            <a:avLst/>
          </a:prstGeom>
          <a:noFill/>
        </p:spPr>
      </p:pic>
      <p:pic>
        <p:nvPicPr>
          <p:cNvPr id="4" name="Picture 7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2082" y="1698704"/>
            <a:ext cx="2862326" cy="4355763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310015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pic>
        <p:nvPicPr>
          <p:cNvPr id="9" name="Picture 8" descr="light_shadow"/>
          <p:cNvPicPr>
            <a:picLocks noChangeAspect="1" noChangeArrowheads="1"/>
          </p:cNvPicPr>
          <p:nvPr/>
        </p:nvPicPr>
        <p:blipFill>
          <a:blip r:embed="rId4" cstate="print">
            <a:lum bright="-90000" contrast="-48000"/>
          </a:blip>
          <a:srcRect/>
          <a:stretch>
            <a:fillRect/>
          </a:stretch>
        </p:blipFill>
        <p:spPr bwMode="gray">
          <a:xfrm>
            <a:off x="6081407" y="5960873"/>
            <a:ext cx="1463675" cy="425450"/>
          </a:xfrm>
          <a:prstGeom prst="rect">
            <a:avLst/>
          </a:prstGeom>
          <a:noFill/>
        </p:spPr>
      </p:pic>
      <p:sp>
        <p:nvSpPr>
          <p:cNvPr id="15" name="Rectangle 14"/>
          <p:cNvSpPr>
            <a:spLocks noChangeArrowheads="1"/>
          </p:cNvSpPr>
          <p:nvPr/>
        </p:nvSpPr>
        <p:spPr bwMode="black">
          <a:xfrm>
            <a:off x="5469922" y="1820925"/>
            <a:ext cx="2918502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 err="1"/>
              <a:t>Добрынкина</a:t>
            </a:r>
            <a:r>
              <a:rPr lang="ru-RU" sz="1400" dirty="0"/>
              <a:t> </a:t>
            </a:r>
            <a:r>
              <a:rPr lang="ru-RU" sz="1400" dirty="0" smtClean="0"/>
              <a:t>О.В., БП-ПГС-19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b="1" u="sng" dirty="0"/>
              <a:t>золотой сертификат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/>
              <a:t>Костюкова </a:t>
            </a:r>
            <a:r>
              <a:rPr lang="ru-RU" sz="1400" dirty="0" smtClean="0"/>
              <a:t>Ю.С., БП-ПГС-19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</a:t>
            </a:r>
            <a:r>
              <a:rPr lang="ru-RU" sz="1400" b="1" u="sng" dirty="0"/>
              <a:t>серебряный сертификат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 err="1"/>
              <a:t>Саввина</a:t>
            </a:r>
            <a:r>
              <a:rPr lang="ru-RU" sz="1400" dirty="0"/>
              <a:t> </a:t>
            </a:r>
            <a:r>
              <a:rPr lang="ru-RU" sz="1400" dirty="0" smtClean="0"/>
              <a:t>В.С., БП-ПГС-19 </a:t>
            </a:r>
          </a:p>
          <a:p>
            <a:pPr fontAlgn="b"/>
            <a:r>
              <a:rPr lang="ru-RU" sz="1400" dirty="0" smtClean="0"/>
              <a:t>- </a:t>
            </a:r>
            <a:r>
              <a:rPr lang="ru-RU" sz="1400" b="1" u="sng" dirty="0"/>
              <a:t>бронзовый сертификат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/>
              <a:t>Абрамов </a:t>
            </a:r>
            <a:r>
              <a:rPr lang="ru-RU" sz="1400" dirty="0" smtClean="0"/>
              <a:t>А.В., БП-ПГС-19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сертификат участника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/>
              <a:t>Болдырев </a:t>
            </a:r>
            <a:r>
              <a:rPr lang="ru-RU" sz="1400" dirty="0" smtClean="0"/>
              <a:t>Н.Ю., БП-ПГС-19 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r>
              <a:rPr lang="ru-RU" sz="1400" dirty="0" smtClean="0"/>
              <a:t>- </a:t>
            </a:r>
            <a:r>
              <a:rPr lang="ru-RU" sz="1400" dirty="0"/>
              <a:t>сертификат участника</a:t>
            </a:r>
          </a:p>
          <a:p>
            <a:pPr indent="-171450" fontAlgn="b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pic>
        <p:nvPicPr>
          <p:cNvPr id="16" name="Picture 16" descr="light_shadow"/>
          <p:cNvPicPr>
            <a:picLocks noChangeAspect="1" noChangeArrowheads="1"/>
          </p:cNvPicPr>
          <p:nvPr/>
        </p:nvPicPr>
        <p:blipFill>
          <a:blip r:embed="rId5" cstate="print">
            <a:lum bright="-78000" contrast="-78000"/>
          </a:blip>
          <a:srcRect/>
          <a:stretch>
            <a:fillRect/>
          </a:stretch>
        </p:blipFill>
        <p:spPr bwMode="gray">
          <a:xfrm>
            <a:off x="1477401" y="5948173"/>
            <a:ext cx="1581150" cy="438150"/>
          </a:xfrm>
          <a:prstGeom prst="rect">
            <a:avLst/>
          </a:prstGeom>
          <a:noFill/>
        </p:spPr>
      </p:pic>
      <p:sp>
        <p:nvSpPr>
          <p:cNvPr id="19" name="Rectangle 19"/>
          <p:cNvSpPr>
            <a:spLocks noChangeArrowheads="1"/>
          </p:cNvSpPr>
          <p:nvPr/>
        </p:nvSpPr>
        <p:spPr bwMode="black">
          <a:xfrm>
            <a:off x="987681" y="1807606"/>
            <a:ext cx="2864239" cy="22467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80808"/>
                </a:solidFill>
                <a:cs typeface="Arial" charset="0"/>
              </a:rPr>
              <a:t> </a:t>
            </a:r>
            <a:r>
              <a:rPr lang="ru-RU" sz="1400" dirty="0"/>
              <a:t>Иванов </a:t>
            </a:r>
            <a:r>
              <a:rPr lang="ru-RU" sz="1400" dirty="0" smtClean="0"/>
              <a:t>Р.А, БП-ЭО-19</a:t>
            </a:r>
          </a:p>
          <a:p>
            <a:pPr fontAlgn="b"/>
            <a:r>
              <a:rPr lang="ru-RU" sz="1400" dirty="0" smtClean="0"/>
              <a:t>- </a:t>
            </a:r>
            <a:r>
              <a:rPr lang="ru-RU" sz="1400" b="1" u="sng" dirty="0" smtClean="0"/>
              <a:t>бронзовый </a:t>
            </a:r>
            <a:r>
              <a:rPr lang="ru-RU" sz="1400" b="1" u="sng" dirty="0"/>
              <a:t>сертификат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Смирнов </a:t>
            </a:r>
            <a:r>
              <a:rPr lang="ru-RU" sz="1400" dirty="0" smtClean="0"/>
              <a:t>А.С., БП-ЭО-19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сертификат участника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Гриневич </a:t>
            </a:r>
            <a:r>
              <a:rPr lang="ru-RU" sz="1400" dirty="0" smtClean="0"/>
              <a:t>В.А, БП-ЭО-19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сертификат участника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/>
              <a:t>Иванов </a:t>
            </a:r>
            <a:r>
              <a:rPr lang="ru-RU" sz="1400" dirty="0" smtClean="0"/>
              <a:t>А.С., БП-ЭО-19 </a:t>
            </a:r>
          </a:p>
          <a:p>
            <a:pPr fontAlgn="b"/>
            <a:r>
              <a:rPr lang="ru-RU" sz="1400" dirty="0" smtClean="0"/>
              <a:t>- </a:t>
            </a:r>
            <a:r>
              <a:rPr lang="ru-RU" sz="1400" dirty="0"/>
              <a:t>сертификат участника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ru-RU" sz="1400" dirty="0" err="1"/>
              <a:t>Хартаев</a:t>
            </a:r>
            <a:r>
              <a:rPr lang="ru-RU" sz="1400" dirty="0"/>
              <a:t> </a:t>
            </a:r>
            <a:r>
              <a:rPr lang="ru-RU" sz="1400" dirty="0" smtClean="0"/>
              <a:t>В.А., БП-ЭО-19</a:t>
            </a:r>
          </a:p>
          <a:p>
            <a:pPr fontAlgn="b"/>
            <a:r>
              <a:rPr lang="ru-RU" sz="1400" dirty="0" smtClean="0"/>
              <a:t> </a:t>
            </a:r>
            <a:r>
              <a:rPr lang="ru-RU" sz="1400" dirty="0"/>
              <a:t>- сертификат участника</a:t>
            </a:r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1296502" y="4158952"/>
            <a:ext cx="1905000" cy="2438400"/>
            <a:chOff x="2304" y="2496"/>
            <a:chExt cx="1200" cy="1536"/>
          </a:xfrm>
        </p:grpSpPr>
        <p:pic>
          <p:nvPicPr>
            <p:cNvPr id="21" name="Picture 2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Oval 2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3" name="Picture 2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4" name="Group 2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25" name="Group 2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31" name="AutoShape 2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AutoShape 2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AutoShape 2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AutoShape 2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26" name="Group 3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27" name="AutoShape 3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AutoShape 3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AutoShape 3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AutoShape 3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50" name="Group 50"/>
          <p:cNvGrpSpPr>
            <a:grpSpLocks/>
          </p:cNvGrpSpPr>
          <p:nvPr/>
        </p:nvGrpSpPr>
        <p:grpSpPr bwMode="auto">
          <a:xfrm>
            <a:off x="5860744" y="4168854"/>
            <a:ext cx="1905000" cy="2438400"/>
            <a:chOff x="2304" y="2496"/>
            <a:chExt cx="1200" cy="1536"/>
          </a:xfrm>
        </p:grpSpPr>
        <p:pic>
          <p:nvPicPr>
            <p:cNvPr id="51" name="Picture 51" descr="circuler_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2314" y="2544"/>
              <a:ext cx="1182" cy="1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Oval 52"/>
            <p:cNvSpPr>
              <a:spLocks noChangeArrowheads="1"/>
            </p:cNvSpPr>
            <p:nvPr/>
          </p:nvSpPr>
          <p:spPr bwMode="gray">
            <a:xfrm>
              <a:off x="2314" y="2544"/>
              <a:ext cx="1190" cy="1199"/>
            </a:xfrm>
            <a:prstGeom prst="ellipse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3" name="Picture 53" descr="light_shadow1"/>
            <p:cNvPicPr>
              <a:picLocks noChangeAspect="1" noChangeArrowheads="1"/>
            </p:cNvPicPr>
            <p:nvPr/>
          </p:nvPicPr>
          <p:blipFill>
            <a:blip r:embed="rId7" cstate="print"/>
            <a:srcRect t="14285"/>
            <a:stretch>
              <a:fillRect/>
            </a:stretch>
          </p:blipFill>
          <p:spPr bwMode="gray">
            <a:xfrm>
              <a:off x="2304" y="2496"/>
              <a:ext cx="87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4"/>
            <p:cNvGrpSpPr>
              <a:grpSpLocks/>
            </p:cNvGrpSpPr>
            <p:nvPr/>
          </p:nvGrpSpPr>
          <p:grpSpPr bwMode="auto">
            <a:xfrm rot="-3733502" flipH="1" flipV="1">
              <a:off x="2673" y="3381"/>
              <a:ext cx="1049" cy="253"/>
              <a:chOff x="2532" y="1051"/>
              <a:chExt cx="893" cy="246"/>
            </a:xfrm>
          </p:grpSpPr>
          <p:grpSp>
            <p:nvGrpSpPr>
              <p:cNvPr id="55" name="Group 55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" name="AutoShape 56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AutoShape 57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AutoShape 58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AutoShape 59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6" name="Group 60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7" name="AutoShape 61"/>
                <p:cNvSpPr>
                  <a:spLocks noChangeArrowheads="1"/>
                </p:cNvSpPr>
                <p:nvPr/>
              </p:nvSpPr>
              <p:spPr bwMode="white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AutoShape 62"/>
                <p:cNvSpPr>
                  <a:spLocks noChangeArrowheads="1"/>
                </p:cNvSpPr>
                <p:nvPr/>
              </p:nvSpPr>
              <p:spPr bwMode="white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AutoShape 63"/>
                <p:cNvSpPr>
                  <a:spLocks noChangeArrowheads="1"/>
                </p:cNvSpPr>
                <p:nvPr/>
              </p:nvSpPr>
              <p:spPr bwMode="white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AutoShape 64"/>
                <p:cNvSpPr>
                  <a:spLocks noChangeArrowheads="1"/>
                </p:cNvSpPr>
                <p:nvPr/>
              </p:nvSpPr>
              <p:spPr bwMode="white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6" name="Rectangle 66"/>
          <p:cNvSpPr>
            <a:spLocks noChangeArrowheads="1"/>
          </p:cNvSpPr>
          <p:nvPr/>
        </p:nvSpPr>
        <p:spPr bwMode="auto">
          <a:xfrm>
            <a:off x="1514267" y="4674769"/>
            <a:ext cx="14922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fontAlgn="ctr"/>
            <a:r>
              <a:rPr lang="ru-RU" sz="1100" b="1" dirty="0" smtClean="0">
                <a:solidFill>
                  <a:srgbClr val="FEFEFE"/>
                </a:solidFill>
                <a:cs typeface="Arial" charset="0"/>
              </a:rPr>
              <a:t> </a:t>
            </a:r>
            <a:r>
              <a:rPr lang="ru-RU" sz="1400" b="1" dirty="0">
                <a:solidFill>
                  <a:srgbClr val="FEFEFE"/>
                </a:solidFill>
                <a:cs typeface="Arial" charset="0"/>
              </a:rPr>
              <a:t>ФИЭБ Электроэнергетика и электротехника</a:t>
            </a:r>
          </a:p>
        </p:txBody>
      </p:sp>
      <p:sp>
        <p:nvSpPr>
          <p:cNvPr id="67" name="Rectangle 67"/>
          <p:cNvSpPr>
            <a:spLocks noChangeArrowheads="1"/>
          </p:cNvSpPr>
          <p:nvPr/>
        </p:nvSpPr>
        <p:spPr bwMode="auto">
          <a:xfrm>
            <a:off x="6108230" y="4869338"/>
            <a:ext cx="1492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1600" b="1" dirty="0" smtClean="0">
                <a:solidFill>
                  <a:srgbClr val="FEFEFE"/>
                </a:solidFill>
                <a:cs typeface="Arial" charset="0"/>
              </a:rPr>
              <a:t>ФИЭБ Строительство</a:t>
            </a:r>
            <a:endParaRPr lang="en-US" sz="1600" b="1" dirty="0">
              <a:solidFill>
                <a:srgbClr val="FEFEFE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7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ДОЛЯ СТУДЕНТОВ, УЧАСТВУЮЩИХ ВО ВСЕРОССИЙСКИХ ОЛИМПИАДАХ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ЗА </a:t>
            </a:r>
            <a:r>
              <a:rPr lang="ru-RU" sz="2800" b="1" dirty="0"/>
              <a:t>20</a:t>
            </a:r>
            <a:r>
              <a:rPr lang="en-US" sz="2800" b="1" dirty="0"/>
              <a:t>2</a:t>
            </a:r>
            <a:r>
              <a:rPr lang="ru-RU" sz="2800" b="1" dirty="0"/>
              <a:t>2-2023 УЧ. Г.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206730"/>
              </p:ext>
            </p:extLst>
          </p:nvPr>
        </p:nvGraphicFramePr>
        <p:xfrm>
          <a:off x="457200" y="18557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955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174" y="4787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ФЕДЕРАЛЬНЫЙ ИНТЕРНЕТ- ЭКЗАМЕН ДЛЯ ВЫПУСКНИКОВ БАКАЛАВРИАТА (ФИЭБ)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55365"/>
            <a:ext cx="5496409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ФИЭБ – </a:t>
            </a:r>
            <a:r>
              <a:rPr lang="ru-RU" sz="2000" dirty="0"/>
              <a:t>это добровольная сертификация выпускников </a:t>
            </a:r>
            <a:r>
              <a:rPr lang="ru-RU" sz="2000" dirty="0" err="1"/>
              <a:t>бакалавриата</a:t>
            </a:r>
            <a:r>
              <a:rPr lang="ru-RU" sz="2000" dirty="0"/>
              <a:t> на соответствие требованиям ФГОС.</a:t>
            </a:r>
          </a:p>
          <a:p>
            <a:pPr marL="0" indent="0">
              <a:buNone/>
            </a:pPr>
            <a:r>
              <a:rPr lang="ru-RU" sz="2000" b="1" dirty="0"/>
              <a:t>Цель ФИЭБ – </a:t>
            </a:r>
            <a:r>
              <a:rPr lang="ru-RU" sz="2000" dirty="0"/>
              <a:t>внешняя независимая оценка качества подготовки выпускников </a:t>
            </a:r>
            <a:r>
              <a:rPr lang="ru-RU" sz="2000" dirty="0" err="1"/>
              <a:t>бакалавриата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pic>
        <p:nvPicPr>
          <p:cNvPr id="4" name="Picture 2" descr="C:\Users\01\Desktop\fieb_certific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47" y="1476450"/>
            <a:ext cx="3158353" cy="190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25" y="3662885"/>
            <a:ext cx="8169549" cy="271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52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5" y="161411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ФЕДЕРАЛЬНЫЙ ИНТЕРНЕТ- ЭКЗАМЕН ДЛЯ ВЫПУСКНИКОВ БАКАЛАВРИАТА (ФИЭБ)</a:t>
            </a:r>
            <a:endParaRPr lang="ru-RU" sz="2800" dirty="0"/>
          </a:p>
        </p:txBody>
      </p:sp>
      <p:pic>
        <p:nvPicPr>
          <p:cNvPr id="5" name="Picture 6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035305"/>
            <a:ext cx="7992887" cy="4066748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gray">
          <a:xfrm>
            <a:off x="180975" y="6310015"/>
            <a:ext cx="8743950" cy="287337"/>
          </a:xfrm>
          <a:prstGeom prst="rect">
            <a:avLst/>
          </a:prstGeom>
          <a:solidFill>
            <a:srgbClr val="EAEAEA"/>
          </a:solidFill>
          <a:ln w="9525" algn="ctr">
            <a:prstDash val="dash"/>
            <a:miter lim="800000"/>
            <a:headEnd/>
            <a:tailEnd/>
          </a:ln>
          <a:effectLst/>
          <a:scene3d>
            <a:camera prst="legacyPerspectiveTop">
              <a:rot lat="600000" lon="0" rev="0"/>
            </a:camera>
            <a:lightRig rig="legacyFlat3" dir="r"/>
          </a:scene3d>
          <a:sp3d extrusionH="37830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ru-RU" b="1">
              <a:cs typeface="Arial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583474" y="2140925"/>
            <a:ext cx="3844509" cy="888891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white">
          <a:xfrm>
            <a:off x="583474" y="2190281"/>
            <a:ext cx="37004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chemeClr val="bg1"/>
                </a:solidFill>
              </a:rPr>
              <a:t>Количество участников в ФИЭБ по </a:t>
            </a:r>
            <a:r>
              <a:rPr lang="ru-RU" sz="1400" dirty="0" smtClean="0">
                <a:solidFill>
                  <a:schemeClr val="bg1"/>
                </a:solidFill>
              </a:rPr>
              <a:t>направлению </a:t>
            </a:r>
            <a:r>
              <a:rPr lang="ru-RU" sz="1400" dirty="0">
                <a:solidFill>
                  <a:schemeClr val="bg1"/>
                </a:solidFill>
              </a:rPr>
              <a:t>08.03.01 Строительство</a:t>
            </a: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4675550" y="2136597"/>
            <a:ext cx="3844509" cy="893219"/>
          </a:xfrm>
          <a:prstGeom prst="roundRect">
            <a:avLst>
              <a:gd name="adj" fmla="val 0"/>
            </a:avLst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9050" algn="ctr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white">
          <a:xfrm>
            <a:off x="4668940" y="2190281"/>
            <a:ext cx="385111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bg1"/>
                </a:solidFill>
              </a:rPr>
              <a:t>Количество участников в ФИЭБ по направлению 13.03.02 Электроэнергетика и электротехника</a:t>
            </a:r>
          </a:p>
        </p:txBody>
      </p:sp>
      <p:graphicFrame>
        <p:nvGraphicFramePr>
          <p:cNvPr id="68" name="Диаграмма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476267"/>
              </p:ext>
            </p:extLst>
          </p:nvPr>
        </p:nvGraphicFramePr>
        <p:xfrm>
          <a:off x="385191" y="3344447"/>
          <a:ext cx="3924434" cy="296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9" name="Диаграмма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985952"/>
              </p:ext>
            </p:extLst>
          </p:nvPr>
        </p:nvGraphicFramePr>
        <p:xfrm>
          <a:off x="4309625" y="3358695"/>
          <a:ext cx="4819516" cy="2951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6484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32f551616bd72b6937b576f85d94fb203e0a6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1068</Words>
  <Application>Microsoft Office PowerPoint</Application>
  <PresentationFormat>Экран (4:3)</PresentationFormat>
  <Paragraphs>267</Paragraphs>
  <Slides>21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Презентация PowerPoint</vt:lpstr>
      <vt:lpstr>УЧАСТИЕ ТИ (Ф) СВФУ В ОЛИМПИАДАХ</vt:lpstr>
      <vt:lpstr>АНАЛИЗ УЧАСТИЯ СТУДЕНТОВ  ТИ (Ф) СВФУ В ОЛИМПИАДАХ РАЗЛИЧНОГО УРОВНЯ  В 2022-2023 УЧ.Г.</vt:lpstr>
      <vt:lpstr>ВСЕРОССИЙСКИЕ ОЛИМПИАДЫ  ЗА 2022-2023 УЧ. ГОД</vt:lpstr>
      <vt:lpstr>ВСЕРОССИЙСКИЕ ОЛИМПИАДЫ  ЗА 2022-2023 УЧ. ГОД</vt:lpstr>
      <vt:lpstr>ВСЕРОССИЙСКИЕ ОЛИМПИАДЫ  ЗА 2022-2023 УЧ. ГОД</vt:lpstr>
      <vt:lpstr>ДОЛЯ СТУДЕНТОВ, УЧАСТВУЮЩИХ ВО ВСЕРОССИЙСКИХ ОЛИМПИАДАХ  ЗА 2022-2023 УЧ. Г.</vt:lpstr>
      <vt:lpstr>ФЕДЕРАЛЬНЫЙ ИНТЕРНЕТ- ЭКЗАМЕН ДЛЯ ВЫПУСКНИКОВ БАКАЛАВРИАТА (ФИЭБ)</vt:lpstr>
      <vt:lpstr>ФЕДЕРАЛЬНЫЙ ИНТЕРНЕТ- ЭКЗАМЕН ДЛЯ ВЫПУСКНИКОВ БАКАЛАВРИАТА (ФИЭБ)</vt:lpstr>
      <vt:lpstr>МЕЖДУНАРОДНЫЕ ОЛИМПИАДЫ ПО ДИСЦИПЛИНАМ:</vt:lpstr>
      <vt:lpstr>МЕЖДУНАРОДНЫЕ ОЛИМПИАДЫ ПО ДИСЦИПЛИНАМ:</vt:lpstr>
      <vt:lpstr>МЕЖДУНАРОДНЫЕ ОЛИМПИАДЫ ПО ДИСЦИПЛИНАМ:</vt:lpstr>
      <vt:lpstr>МЕЖДУНАРОДНЫЕ ОЛИМПИАДЫ ПО ДИСЦИПЛИНАМ:</vt:lpstr>
      <vt:lpstr>МЕЖДУНАРОДНЫЕ ОЛИМПИАДЫ  ЗА 2022-2023 УЧ. ГОД</vt:lpstr>
      <vt:lpstr>ДОЛЯ СТУДЕНТОВ, УЧАСТВУЮЩИХ В МЕЖДУНАРОДНЫХ ОЛИМПИАДАХ ЗА 2022-2023 УЧ. ГОД</vt:lpstr>
      <vt:lpstr> ДОЛЯ СТУДЕНТОВ, УЧАСТВОВАВШИХ В I ТУРЕ МЕЖДУНАРОДНОЙ СТУДЕНЧЕСКОЙ ИНТЕРНЕТ-ОЛИМПИАДЕ</vt:lpstr>
      <vt:lpstr> ДОЛЯ СТУДЕНТОВ, ПРОШЕДШИХ ВО II ТУР МЕЖДУНАРОДНОЙ СТУДЕНЧЕСКОЙ ИНТЕРНЕТ-ОЛИМПИАДЕ</vt:lpstr>
      <vt:lpstr>УЧАСТИЕ В ИНТЕРНЕТ- ОЛИМПИАДЕ ЗА 5 ЛЕТ</vt:lpstr>
      <vt:lpstr>КОЛИЧЕСТВО ПРИЗЕРОВ ОТКРЫТОЙ МЕЖДУНАРОДНОЙ ИНТЕРНЕТ-ОЛИМПИАДЫ В ДИНАМИКЕ</vt:lpstr>
      <vt:lpstr>ПРОЕКТ ПОСТАНОВЛЕНИЯ: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</dc:title>
  <dc:creator>obstinate</dc:creator>
  <dc:description>Шаблон презентации с сайта http://presentation-creation.ru</dc:description>
  <cp:lastModifiedBy>Марина Игоревна Махт</cp:lastModifiedBy>
  <cp:revision>114</cp:revision>
  <dcterms:created xsi:type="dcterms:W3CDTF">2017-02-11T17:45:41Z</dcterms:created>
  <dcterms:modified xsi:type="dcterms:W3CDTF">2024-01-10T03:21:46Z</dcterms:modified>
</cp:coreProperties>
</file>