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NUL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7" r:id="rId1"/>
  </p:sldMasterIdLst>
  <p:notesMasterIdLst>
    <p:notesMasterId r:id="rId18"/>
  </p:notesMasterIdLst>
  <p:sldIdLst>
    <p:sldId id="1864" r:id="rId2"/>
    <p:sldId id="1846" r:id="rId3"/>
    <p:sldId id="1845" r:id="rId4"/>
    <p:sldId id="1848" r:id="rId5"/>
    <p:sldId id="1858" r:id="rId6"/>
    <p:sldId id="1866" r:id="rId7"/>
    <p:sldId id="1852" r:id="rId8"/>
    <p:sldId id="1865" r:id="rId9"/>
    <p:sldId id="1859" r:id="rId10"/>
    <p:sldId id="1849" r:id="rId11"/>
    <p:sldId id="1869" r:id="rId12"/>
    <p:sldId id="1870" r:id="rId13"/>
    <p:sldId id="1868" r:id="rId14"/>
    <p:sldId id="1867" r:id="rId15"/>
    <p:sldId id="1871" r:id="rId16"/>
    <p:sldId id="1872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htM\Desktop\&#1054;&#1051;&#1048;&#1052;&#1055;&#1048;&#1040;&#1044;&#1067;\&#1054;&#1058;&#1063;&#1045;&#1058;%20&#1087;&#1086;%20&#1054;&#1051;&#1048;&#1052;&#1055;&#1048;&#1040;&#1044;&#1040;&#1052;%202014-2025%20&#1091;&#1095;.&#1075;&#1086;&#1076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htM\Desktop\&#1054;&#1051;&#1048;&#1052;&#1055;&#1048;&#1040;&#1044;&#1067;\&#1054;&#1058;&#1063;&#1045;&#1058;%20&#1087;&#1086;%20&#1054;&#1051;&#1048;&#1052;&#1055;&#1048;&#1040;&#1044;&#1040;&#1052;%202014-2025%20&#1091;&#1095;.&#1075;&#1086;&#1076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htM\Desktop\&#1054;&#1051;&#1048;&#1052;&#1055;&#1048;&#1040;&#1044;&#1067;\&#1054;&#1058;&#1063;&#1045;&#1058;%20&#1087;&#1086;%20&#1054;&#1051;&#1048;&#1052;&#1055;&#1048;&#1040;&#1044;&#1040;&#1052;%202014-2025%20&#1091;&#1095;.&#1075;&#1086;&#107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htM\Desktop\&#1054;&#1051;&#1048;&#1052;&#1055;&#1048;&#1040;&#1044;&#1067;\&#1054;&#1058;&#1063;&#1045;&#1058;%20&#1087;&#1086;%20&#1054;&#1051;&#1048;&#1052;&#1055;&#1048;&#1040;&#1044;&#1040;&#1052;%202014-2025%20&#1091;&#1095;.&#1075;&#1086;&#1076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htM\Desktop\&#1054;&#1051;&#1048;&#1052;&#1055;&#1048;&#1040;&#1044;&#1067;\&#1054;&#1058;&#1063;&#1045;&#1058;%20&#1087;&#1086;%20&#1054;&#1051;&#1048;&#1052;&#1055;&#1048;&#1040;&#1044;&#1040;&#1052;%202014-2025%20&#1091;&#1095;.&#1075;&#1086;&#1076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htM\Desktop\&#1054;&#1051;&#1048;&#1052;&#1055;&#1048;&#1040;&#1044;&#1067;\&#1054;&#1058;&#1063;&#1045;&#1058;%20&#1087;&#1086;%20&#1054;&#1051;&#1048;&#1052;&#1055;&#1048;&#1040;&#1044;&#1040;&#1052;%202014-2025%20&#1091;&#1095;.&#1075;&#1086;&#1076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htM\Desktop\&#1054;&#1051;&#1048;&#1052;&#1055;&#1048;&#1040;&#1044;&#1067;\&#1054;&#1058;&#1063;&#1045;&#1058;%20&#1087;&#1086;%20&#1054;&#1051;&#1048;&#1052;&#1055;&#1048;&#1040;&#1044;&#1040;&#1052;%202014-2025%20&#1091;&#1095;.&#1075;&#1086;&#1076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2492198517958"/>
          <c:y val="9.4699538208965081E-2"/>
          <c:w val="0.77695284544527554"/>
          <c:h val="0.69914285921124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'Итоги за ,,,, уч.год'!$B$53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chemeClr val="bg2">
                  <a:lumMod val="40000"/>
                  <a:lumOff val="6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 cap="flat" cmpd="sng" algn="ctr">
                <a:solidFill>
                  <a:schemeClr val="bg2">
                    <a:lumMod val="40000"/>
                    <a:lumOff val="60000"/>
                    <a:alpha val="52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A464-4A6A-98AC-81FD5E211F39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0" cap="flat" cmpd="sng" algn="ctr">
                <a:solidFill>
                  <a:schemeClr val="bg2">
                    <a:lumMod val="40000"/>
                    <a:lumOff val="60000"/>
                    <a:alpha val="52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A464-4A6A-98AC-81FD5E211F39}"/>
              </c:ext>
            </c:extLst>
          </c:dPt>
          <c:dLbls>
            <c:dLbl>
              <c:idx val="1"/>
              <c:layout>
                <c:manualLayout>
                  <c:x val="-2.715697581160103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464-4A6A-98AC-81FD5E211F39}"/>
                </c:ext>
              </c:extLst>
            </c:dLbl>
            <c:dLbl>
              <c:idx val="2"/>
              <c:layout>
                <c:manualLayout>
                  <c:x val="-8.5431859083299726E-5"/>
                  <c:y val="-5.10777403207684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64-4A6A-98AC-81FD5E211F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'Итоги за ,,,, уч.год'!$A$74:$A$76</c:f>
              <c:strCache>
                <c:ptCount val="3"/>
                <c:pt idx="0">
                  <c:v>Республиканские</c:v>
                </c:pt>
                <c:pt idx="1">
                  <c:v>Всероссийские</c:v>
                </c:pt>
                <c:pt idx="2">
                  <c:v>Международные</c:v>
                </c:pt>
              </c:strCache>
            </c:strRef>
          </c:cat>
          <c:val>
            <c:numRef>
              <c:f>'Итоги за ,,,, уч.год'!$B$74:$B$76</c:f>
              <c:numCache>
                <c:formatCode>General</c:formatCode>
                <c:ptCount val="3"/>
                <c:pt idx="0">
                  <c:v>0</c:v>
                </c:pt>
                <c:pt idx="1">
                  <c:v>108</c:v>
                </c:pt>
                <c:pt idx="2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F-4D1B-8F0D-187EB4188727}"/>
            </c:ext>
          </c:extLst>
        </c:ser>
        <c:ser>
          <c:idx val="1"/>
          <c:order val="1"/>
          <c:tx>
            <c:strRef>
              <c:f>'Итоги за ,,,, уч.год'!$C$53</c:f>
              <c:strCache>
                <c:ptCount val="1"/>
                <c:pt idx="0">
                  <c:v>Количество победителей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0" cap="flat" cmpd="sng" algn="ctr">
              <a:solidFill>
                <a:schemeClr val="bg2">
                  <a:lumMod val="20000"/>
                  <a:lumOff val="80000"/>
                  <a:alpha val="52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-3.3781310388027361E-3"/>
                  <c:y val="-4.682072108373886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464-4A6A-98AC-81FD5E211F39}"/>
                </c:ext>
              </c:extLst>
            </c:dLbl>
            <c:dLbl>
              <c:idx val="2"/>
              <c:layout>
                <c:manualLayout>
                  <c:x val="-3.5163753198646469E-3"/>
                  <c:y val="-5.10777403207682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C6F-4D1B-8F0D-187EB41887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'Итоги за ,,,, уч.год'!$A$74:$A$76</c:f>
              <c:strCache>
                <c:ptCount val="3"/>
                <c:pt idx="0">
                  <c:v>Республиканские</c:v>
                </c:pt>
                <c:pt idx="1">
                  <c:v>Всероссийские</c:v>
                </c:pt>
                <c:pt idx="2">
                  <c:v>Международные</c:v>
                </c:pt>
              </c:strCache>
            </c:strRef>
          </c:cat>
          <c:val>
            <c:numRef>
              <c:f>'Итоги за ,,,, уч.год'!$C$74:$C$76</c:f>
              <c:numCache>
                <c:formatCode>General</c:formatCode>
                <c:ptCount val="3"/>
                <c:pt idx="0">
                  <c:v>0</c:v>
                </c:pt>
                <c:pt idx="1">
                  <c:v>11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6F-4D1B-8F0D-187EB41887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7416192"/>
        <c:axId val="167417728"/>
      </c:barChart>
      <c:catAx>
        <c:axId val="167416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417728"/>
        <c:crosses val="autoZero"/>
        <c:auto val="1"/>
        <c:lblAlgn val="ctr"/>
        <c:lblOffset val="100"/>
        <c:noMultiLvlLbl val="0"/>
      </c:catAx>
      <c:valAx>
        <c:axId val="1674177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416192"/>
        <c:crosses val="autoZero"/>
        <c:crossBetween val="between"/>
      </c:valAx>
      <c:dTable>
        <c:showHorzBorder val="1"/>
        <c:showVertBorder val="1"/>
        <c:showOutline val="0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0342471065939"/>
          <c:y val="0.29649371890951959"/>
          <c:w val="0.61315952415048569"/>
          <c:h val="0.56836334758841622"/>
        </c:manualLayout>
      </c:layout>
      <c:pieChart>
        <c:varyColors val="1"/>
        <c:ser>
          <c:idx val="0"/>
          <c:order val="0"/>
          <c:tx>
            <c:strRef>
              <c:f>'Всероссийские '!$G$200:$G$206</c:f>
              <c:strCache>
                <c:ptCount val="7"/>
                <c:pt idx="0">
                  <c:v>XIV Всероссийская студенческая междисциплинарная Интернет-олимпиада инновационного характера "ИТ в сложных социально-экономических системах" </c:v>
                </c:pt>
                <c:pt idx="1">
                  <c:v>Я-профессионал</c:v>
                </c:pt>
                <c:pt idx="2">
                  <c:v>Всероссийская олимпиада студентов по элементарной геометрии</c:v>
                </c:pt>
                <c:pt idx="3">
                  <c:v>Ежегодный зимний марафон разработчиков Hack-The-Ice 5.0. Old School в г. Якутск</c:v>
                </c:pt>
                <c:pt idx="4">
                  <c:v>X Всероссийская Олимпиада по истории российского предпринимательства для студентов и аспирантов</c:v>
                </c:pt>
                <c:pt idx="5">
                  <c:v>ФИЭБ по направлению "Прикладная информатика в менеджменте"</c:v>
                </c:pt>
                <c:pt idx="6">
                  <c:v>не участвовали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3A-468F-BF97-9FE79D9DBC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3A-468F-BF97-9FE79D9DBC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E3A-468F-BF97-9FE79D9DBC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E3A-468F-BF97-9FE79D9DBC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E3A-468F-BF97-9FE79D9DBCA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E3A-468F-BF97-9FE79D9DBCA2}"/>
              </c:ext>
            </c:extLst>
          </c:dPt>
          <c:dLbls>
            <c:dLbl>
              <c:idx val="0"/>
              <c:layout>
                <c:manualLayout>
                  <c:x val="0.1629927184671906"/>
                  <c:y val="3.833620425106856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>
                        <a:solidFill>
                          <a:schemeClr val="tx1"/>
                        </a:solidFill>
                      </a:rPr>
                      <a:t>2% </a:t>
                    </a:r>
                    <a:fld id="{3BC243B6-2F0F-460C-A476-66C9844C771A}" type="CATEGORYNAME">
                      <a:rPr lang="ru-RU" sz="120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200">
                      <a:solidFill>
                        <a:schemeClr val="tx1"/>
                      </a:solidFill>
                    </a:endParaRPr>
                  </a:p>
                </c:rich>
              </c:tx>
              <c:spPr>
                <a:pattFill prst="pct5">
                  <a:fgClr>
                    <a:schemeClr val="bg1">
                      <a:lumMod val="65000"/>
                      <a:lumOff val="35000"/>
                    </a:schemeClr>
                  </a:fgClr>
                  <a:bgClr>
                    <a:schemeClr val="bg1">
                      <a:lumMod val="75000"/>
                      <a:lumOff val="25000"/>
                    </a:schemeClr>
                  </a:bgClr>
                </a:patt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15859301206364"/>
                      <c:h val="0.201454891419517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E3A-468F-BF97-9FE79D9DBCA2}"/>
                </c:ext>
              </c:extLst>
            </c:dLbl>
            <c:dLbl>
              <c:idx val="1"/>
              <c:layout>
                <c:manualLayout>
                  <c:x val="6.8118183074689878E-2"/>
                  <c:y val="-0.1187738675262713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>
                        <a:solidFill>
                          <a:schemeClr val="tx1"/>
                        </a:solidFill>
                      </a:rPr>
                      <a:t>11</a:t>
                    </a:r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% Я-профессионал</a:t>
                    </a:r>
                    <a:endParaRPr lang="ru-RU" sz="12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pattFill prst="pct5">
                  <a:fgClr>
                    <a:schemeClr val="bg1">
                      <a:lumMod val="65000"/>
                      <a:lumOff val="35000"/>
                    </a:schemeClr>
                  </a:fgClr>
                  <a:bgClr>
                    <a:schemeClr val="bg1">
                      <a:lumMod val="75000"/>
                      <a:lumOff val="25000"/>
                    </a:schemeClr>
                  </a:bgClr>
                </a:patt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09603659677534"/>
                      <c:h val="9.89764057165116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E3A-468F-BF97-9FE79D9DBCA2}"/>
                </c:ext>
              </c:extLst>
            </c:dLbl>
            <c:dLbl>
              <c:idx val="2"/>
              <c:layout>
                <c:manualLayout>
                  <c:x val="0.38602392781637335"/>
                  <c:y val="5.26235264014519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>
                        <a:solidFill>
                          <a:schemeClr val="tx1"/>
                        </a:solidFill>
                      </a:rPr>
                      <a:t>0,5% Всероссийская олимпиада студентов по элементарной геометрии</a:t>
                    </a:r>
                  </a:p>
                </c:rich>
              </c:tx>
              <c:spPr>
                <a:pattFill prst="pct5">
                  <a:fgClr>
                    <a:schemeClr val="bg1">
                      <a:lumMod val="65000"/>
                      <a:lumOff val="35000"/>
                    </a:schemeClr>
                  </a:fgClr>
                  <a:bgClr>
                    <a:schemeClr val="bg1">
                      <a:lumMod val="75000"/>
                      <a:lumOff val="25000"/>
                    </a:schemeClr>
                  </a:bgClr>
                </a:patt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025653768678479"/>
                      <c:h val="9.7563369024160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3A-468F-BF97-9FE79D9DBCA2}"/>
                </c:ext>
              </c:extLst>
            </c:dLbl>
            <c:dLbl>
              <c:idx val="3"/>
              <c:layout>
                <c:manualLayout>
                  <c:x val="-7.5358999576370767E-2"/>
                  <c:y val="-3.35013677526913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>
                        <a:solidFill>
                          <a:schemeClr val="tx1"/>
                        </a:solidFill>
                      </a:rPr>
                      <a:t>1% </a:t>
                    </a:r>
                    <a:fld id="{0891E3D6-B27E-496D-A30B-6A0A0ABFCA06}" type="CATEGORYNAME">
                      <a:rPr lang="ru-RU" sz="120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200">
                      <a:solidFill>
                        <a:schemeClr val="tx1"/>
                      </a:solidFill>
                    </a:endParaRPr>
                  </a:p>
                </c:rich>
              </c:tx>
              <c:spPr>
                <a:pattFill prst="pct5">
                  <a:fgClr>
                    <a:schemeClr val="bg1">
                      <a:lumMod val="65000"/>
                      <a:lumOff val="35000"/>
                    </a:schemeClr>
                  </a:fgClr>
                  <a:bgClr>
                    <a:schemeClr val="bg1">
                      <a:lumMod val="75000"/>
                      <a:lumOff val="25000"/>
                    </a:schemeClr>
                  </a:bgClr>
                </a:patt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8809611842857"/>
                      <c:h val="0.147629360563526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E3A-468F-BF97-9FE79D9DBCA2}"/>
                </c:ext>
              </c:extLst>
            </c:dLbl>
            <c:dLbl>
              <c:idx val="4"/>
              <c:layout>
                <c:manualLayout>
                  <c:x val="-3.1385487131202175E-5"/>
                  <c:y val="5.3712980329156659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>
                        <a:solidFill>
                          <a:schemeClr val="tx1"/>
                        </a:solidFill>
                      </a:rPr>
                      <a:t>10% </a:t>
                    </a:r>
                    <a:fld id="{738435CC-852D-4FE4-A0FE-CEF0BA99877F}" type="CATEGORYNAME">
                      <a:rPr lang="ru-RU" sz="120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2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pattFill prst="pct5">
                  <a:fgClr>
                    <a:schemeClr val="bg1">
                      <a:lumMod val="65000"/>
                      <a:lumOff val="35000"/>
                    </a:schemeClr>
                  </a:fgClr>
                  <a:bgClr>
                    <a:schemeClr val="bg1">
                      <a:lumMod val="75000"/>
                      <a:lumOff val="25000"/>
                    </a:schemeClr>
                  </a:bgClr>
                </a:patt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23791446681344"/>
                      <c:h val="0.198149423134584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E3A-468F-BF97-9FE79D9DBCA2}"/>
                </c:ext>
              </c:extLst>
            </c:dLbl>
            <c:dLbl>
              <c:idx val="5"/>
              <c:layout>
                <c:manualLayout>
                  <c:x val="-0.14788457325966478"/>
                  <c:y val="9.044841712632104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>
                        <a:solidFill>
                          <a:schemeClr val="tx1"/>
                        </a:solidFill>
                      </a:rPr>
                      <a:t>1% </a:t>
                    </a:r>
                    <a:fld id="{88A3AB27-2FBE-473A-85D9-558043418F09}" type="CATEGORYNAME">
                      <a:rPr lang="ru-RU" sz="120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200">
                      <a:solidFill>
                        <a:schemeClr val="tx1"/>
                      </a:solidFill>
                    </a:endParaRPr>
                  </a:p>
                </c:rich>
              </c:tx>
              <c:spPr>
                <a:pattFill prst="pct5">
                  <a:fgClr>
                    <a:schemeClr val="bg1">
                      <a:lumMod val="65000"/>
                      <a:lumOff val="35000"/>
                    </a:schemeClr>
                  </a:fgClr>
                  <a:bgClr>
                    <a:schemeClr val="bg1">
                      <a:lumMod val="75000"/>
                      <a:lumOff val="25000"/>
                    </a:schemeClr>
                  </a:bgClr>
                </a:patt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83373675410192"/>
                      <c:h val="0.123061690878219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E3A-468F-BF97-9FE79D9DBCA2}"/>
                </c:ext>
              </c:extLst>
            </c:dLbl>
            <c:spPr>
              <a:pattFill prst="pct5">
                <a:fgClr>
                  <a:schemeClr val="bg1">
                    <a:lumMod val="65000"/>
                    <a:lumOff val="35000"/>
                  </a:schemeClr>
                </a:fgClr>
                <a:bgClr>
                  <a:schemeClr val="bg1">
                    <a:lumMod val="75000"/>
                    <a:lumOff val="25000"/>
                  </a:schemeClr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'Всероссийские '!$G$200:$G$205</c:f>
              <c:strCache>
                <c:ptCount val="6"/>
                <c:pt idx="0">
                  <c:v>XIV Всероссийская студенческая междисциплинарная Интернет-олимпиада инновационного характера "ИТ в сложных социально-экономических системах" </c:v>
                </c:pt>
                <c:pt idx="1">
                  <c:v>Я-профессионал</c:v>
                </c:pt>
                <c:pt idx="2">
                  <c:v>Всероссийская олимпиада студентов по элементарной геометрии</c:v>
                </c:pt>
                <c:pt idx="3">
                  <c:v>Ежегодный зимний марафон разработчиков Hack-The-Ice 5.0. Old School в г. Якутск</c:v>
                </c:pt>
                <c:pt idx="4">
                  <c:v>X Всероссийская Олимпиада по истории российского предпринимательства для студентов и аспирантов</c:v>
                </c:pt>
                <c:pt idx="5">
                  <c:v>ФИЭБ по направлению "Прикладная информатика в менеджменте"</c:v>
                </c:pt>
              </c:strCache>
            </c:strRef>
          </c:cat>
          <c:val>
            <c:numRef>
              <c:f>'Всероссийские '!$I$200:$I$205</c:f>
              <c:numCache>
                <c:formatCode>0</c:formatCode>
                <c:ptCount val="6"/>
                <c:pt idx="0">
                  <c:v>1.5837104072398189</c:v>
                </c:pt>
                <c:pt idx="1">
                  <c:v>11.085972850678733</c:v>
                </c:pt>
                <c:pt idx="2" formatCode="0.0">
                  <c:v>0.45248868778280543</c:v>
                </c:pt>
                <c:pt idx="3">
                  <c:v>0.67873303167420818</c:v>
                </c:pt>
                <c:pt idx="4">
                  <c:v>9.502262443438914</c:v>
                </c:pt>
                <c:pt idx="5">
                  <c:v>1.1312217194570136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E3A-468F-BF97-9FE79D9DBCA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ФИЭБ по направлению "Прикладная информатика в менеджменте"</a:t>
            </a:r>
            <a:endParaRPr lang="ru-RU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437746242469144"/>
          <c:y val="0.17514972432725676"/>
          <c:w val="0.87712841796033703"/>
          <c:h val="0.7241015134262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'Всероссийские '!$G$212</c:f>
              <c:strCache>
                <c:ptCount val="1"/>
                <c:pt idx="0">
                  <c:v>ФИЭБ в 2023-2024 уч. г.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4925" cap="flat" cmpd="sng" algn="ctr">
              <a:solidFill>
                <a:schemeClr val="bg2">
                  <a:lumMod val="20000"/>
                  <a:lumOff val="80000"/>
                  <a:alpha val="52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34925" cap="flat" cmpd="sng" algn="ctr">
                <a:solidFill>
                  <a:schemeClr val="bg2">
                    <a:lumMod val="20000"/>
                    <a:lumOff val="80000"/>
                    <a:alpha val="52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8DA-4DC3-8C65-1FA78EA8494F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34925" cap="flat" cmpd="sng" algn="ctr">
                <a:solidFill>
                  <a:schemeClr val="bg2">
                    <a:lumMod val="20000"/>
                    <a:lumOff val="80000"/>
                    <a:alpha val="52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DA-4DC3-8C65-1FA78EA8494F}"/>
              </c:ext>
            </c:extLst>
          </c:dPt>
          <c:dLbls>
            <c:dLbl>
              <c:idx val="0"/>
              <c:layout>
                <c:manualLayout>
                  <c:x val="-3.4059353767868734E-2"/>
                  <c:y val="-6.99692135460410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DA-4DC3-8C65-1FA78EA8494F}"/>
                </c:ext>
              </c:extLst>
            </c:dLbl>
            <c:dLbl>
              <c:idx val="1"/>
              <c:layout>
                <c:manualLayout>
                  <c:x val="-3.519903283424372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DA-4DC3-8C65-1FA78EA849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'Всероссийские '!$H$211:$I$211</c:f>
              <c:strCache>
                <c:ptCount val="2"/>
                <c:pt idx="0">
                  <c:v>участники</c:v>
                </c:pt>
                <c:pt idx="1">
                  <c:v>победы</c:v>
                </c:pt>
              </c:strCache>
            </c:strRef>
          </c:cat>
          <c:val>
            <c:numRef>
              <c:f>'Всероссийские '!$H$212:$I$212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DA-4DC3-8C65-1FA78EA8494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53126672"/>
        <c:axId val="1953129584"/>
      </c:barChart>
      <c:catAx>
        <c:axId val="1953126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3129584"/>
        <c:crosses val="autoZero"/>
        <c:auto val="1"/>
        <c:lblAlgn val="ctr"/>
        <c:lblOffset val="100"/>
        <c:noMultiLvlLbl val="0"/>
      </c:catAx>
      <c:valAx>
        <c:axId val="19531295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312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/>
                </a:solidFill>
              </a:rPr>
              <a:t>3</a:t>
            </a:r>
            <a:r>
              <a:rPr lang="ru-RU" sz="1800" b="1" i="0" baseline="0" dirty="0" smtClean="0">
                <a:solidFill>
                  <a:schemeClr val="bg1"/>
                </a:solidFill>
                <a:effectLst/>
              </a:rPr>
              <a:t>8,5% от общего количества студентов</a:t>
            </a:r>
            <a:endParaRPr lang="ru-RU" dirty="0" smtClean="0"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pPr>
            <a:endParaRPr lang="ru-RU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2824449041784872"/>
          <c:y val="4.3389724553458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41200153611734"/>
          <c:y val="0.17034483790654978"/>
          <c:w val="0.55425987636733021"/>
          <c:h val="0.80666789147169704"/>
        </c:manualLayout>
      </c:layout>
      <c:doughnutChart>
        <c:varyColors val="1"/>
        <c:ser>
          <c:idx val="0"/>
          <c:order val="0"/>
          <c:spPr>
            <a:ln w="34925">
              <a:solidFill>
                <a:schemeClr val="bg2">
                  <a:lumMod val="20000"/>
                  <a:lumOff val="80000"/>
                  <a:alpha val="52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4925">
                <a:solidFill>
                  <a:schemeClr val="bg2">
                    <a:lumMod val="20000"/>
                    <a:lumOff val="80000"/>
                    <a:alpha val="52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3DD-4193-BB1B-8823F7389D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4925">
                <a:solidFill>
                  <a:schemeClr val="bg2">
                    <a:lumMod val="20000"/>
                    <a:lumOff val="80000"/>
                    <a:alpha val="52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3DD-4193-BB1B-8823F7389D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4925">
                <a:solidFill>
                  <a:schemeClr val="bg2">
                    <a:lumMod val="20000"/>
                    <a:lumOff val="80000"/>
                    <a:alpha val="52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3DD-4193-BB1B-8823F7389D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4925">
                <a:solidFill>
                  <a:schemeClr val="bg2">
                    <a:lumMod val="20000"/>
                    <a:lumOff val="80000"/>
                    <a:alpha val="52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3DD-4193-BB1B-8823F7389DE9}"/>
              </c:ext>
            </c:extLst>
          </c:dPt>
          <c:dLbls>
            <c:dLbl>
              <c:idx val="0"/>
              <c:layout>
                <c:manualLayout>
                  <c:x val="0.18092736890353431"/>
                  <c:y val="-0.16486188219839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DD-4193-BB1B-8823F7389DE9}"/>
                </c:ext>
              </c:extLst>
            </c:dLbl>
            <c:dLbl>
              <c:idx val="1"/>
              <c:layout>
                <c:manualLayout>
                  <c:x val="0.20767315387188273"/>
                  <c:y val="1.47568946845742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DD-4193-BB1B-8823F7389DE9}"/>
                </c:ext>
              </c:extLst>
            </c:dLbl>
            <c:dLbl>
              <c:idx val="2"/>
              <c:layout>
                <c:manualLayout>
                  <c:x val="0.11956939162320528"/>
                  <c:y val="0.162325841530317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DD-4193-BB1B-8823F7389DE9}"/>
                </c:ext>
              </c:extLst>
            </c:dLbl>
            <c:dLbl>
              <c:idx val="3"/>
              <c:layout>
                <c:manualLayout>
                  <c:x val="-0.17148768009117599"/>
                  <c:y val="1.37384901831996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DD-4193-BB1B-8823F7389DE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Международные!$L$331:$L$334</c:f>
              <c:strCache>
                <c:ptCount val="4"/>
                <c:pt idx="0">
                  <c:v>Открытые международные студенческие Интернет-олимпиады </c:v>
                </c:pt>
                <c:pt idx="1">
                  <c:v>Case-in "Горное дело"</c:v>
                </c:pt>
                <c:pt idx="2">
                  <c:v>Case-in "Строительство"</c:v>
                </c:pt>
                <c:pt idx="3">
                  <c:v>не участвовали</c:v>
                </c:pt>
              </c:strCache>
            </c:strRef>
          </c:cat>
          <c:val>
            <c:numRef>
              <c:f>Международные!$M$331:$M$334</c:f>
              <c:numCache>
                <c:formatCode>General</c:formatCode>
                <c:ptCount val="4"/>
                <c:pt idx="0">
                  <c:v>154</c:v>
                </c:pt>
                <c:pt idx="1">
                  <c:v>4</c:v>
                </c:pt>
                <c:pt idx="2">
                  <c:v>4</c:v>
                </c:pt>
                <c:pt idx="3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DD-4193-BB1B-8823F7389DE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600" b="1" i="0" u="sng" strike="noStrike" baseline="0" dirty="0" smtClean="0">
                <a:solidFill>
                  <a:schemeClr val="bg1"/>
                </a:solidFill>
                <a:effectLst/>
              </a:rPr>
              <a:t>34</a:t>
            </a:r>
            <a:r>
              <a:rPr lang="ru-RU" sz="1600" b="1" i="0" u="sng" strike="noStrike" baseline="0" dirty="0" smtClean="0">
                <a:solidFill>
                  <a:schemeClr val="bg1"/>
                </a:solidFill>
                <a:effectLst/>
              </a:rPr>
              <a:t>,</a:t>
            </a:r>
            <a:r>
              <a:rPr lang="en-US" sz="1600" b="1" i="0" u="sng" strike="noStrike" baseline="0" dirty="0" smtClean="0">
                <a:solidFill>
                  <a:schemeClr val="bg1"/>
                </a:solidFill>
                <a:effectLst/>
              </a:rPr>
              <a:t>4%</a:t>
            </a:r>
            <a:r>
              <a:rPr lang="ru-RU" sz="1600" b="1" i="0" u="sng" strike="noStrike" baseline="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600" b="1" i="0" u="sng" baseline="0" dirty="0" smtClean="0">
                <a:solidFill>
                  <a:schemeClr val="bg1"/>
                </a:solidFill>
                <a:effectLst/>
              </a:rPr>
              <a:t>от общего количества студентов, участвовавших в </a:t>
            </a:r>
            <a:r>
              <a:rPr lang="en-US" sz="1600" b="1" i="0" u="sng" baseline="0" dirty="0" smtClean="0">
                <a:solidFill>
                  <a:schemeClr val="bg1"/>
                </a:solidFill>
                <a:effectLst/>
              </a:rPr>
              <a:t>l </a:t>
            </a:r>
            <a:r>
              <a:rPr lang="ru-RU" sz="1600" b="1" i="0" u="sng" baseline="0" dirty="0" smtClean="0">
                <a:solidFill>
                  <a:schemeClr val="bg1"/>
                </a:solidFill>
                <a:effectLst/>
              </a:rPr>
              <a:t>туре</a:t>
            </a:r>
            <a:endParaRPr lang="ru-RU" sz="1600" u="sng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3720048161239817"/>
          <c:y val="2.022427698076317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128" b="1" i="0" u="none" strike="noStrike" kern="1200" spc="100" baseline="0">
              <a:solidFill>
                <a:prstClr val="white">
                  <a:lumMod val="9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881480985995479"/>
          <c:y val="0.21861659140996206"/>
          <c:w val="0.72319741540434512"/>
          <c:h val="0.64758777856144289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6847320090385937E-3"/>
                  <c:y val="0"/>
                </c:manualLayout>
              </c:layout>
              <c:tx>
                <c:rich>
                  <a:bodyPr/>
                  <a:lstStyle/>
                  <a:p>
                    <a:fld id="{B790C346-2EE2-4B8F-967A-26AA5F029D68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73F-4074-BC65-E0E362E28B4B}"/>
                </c:ext>
              </c:extLst>
            </c:dLbl>
            <c:dLbl>
              <c:idx val="1"/>
              <c:layout>
                <c:manualLayout>
                  <c:x val="-4.5241743364417379E-3"/>
                  <c:y val="-3.7947772510573833E-3"/>
                </c:manualLayout>
              </c:layout>
              <c:tx>
                <c:rich>
                  <a:bodyPr/>
                  <a:lstStyle/>
                  <a:p>
                    <a:fld id="{F28BC598-AEF3-446B-ABB7-1185AC313E02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73F-4074-BC65-E0E362E28B4B}"/>
                </c:ext>
              </c:extLst>
            </c:dLbl>
            <c:dLbl>
              <c:idx val="2"/>
              <c:layout>
                <c:manualLayout>
                  <c:x val="-8.9487095337933455E-3"/>
                  <c:y val="0"/>
                </c:manualLayout>
              </c:layout>
              <c:tx>
                <c:rich>
                  <a:bodyPr/>
                  <a:lstStyle/>
                  <a:p>
                    <a:fld id="{48781826-C279-4562-8A16-63E77541CB3F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73F-4074-BC65-E0E362E28B4B}"/>
                </c:ext>
              </c:extLst>
            </c:dLbl>
            <c:dLbl>
              <c:idx val="3"/>
              <c:layout>
                <c:manualLayout>
                  <c:x val="-6.7364419351175009E-3"/>
                  <c:y val="-6.9570112589508072E-17"/>
                </c:manualLayout>
              </c:layout>
              <c:tx>
                <c:rich>
                  <a:bodyPr/>
                  <a:lstStyle/>
                  <a:p>
                    <a:fld id="{1C4F381B-A102-478D-AF8B-6ABF40A7EAA8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73F-4074-BC65-E0E362E28B4B}"/>
                </c:ext>
              </c:extLst>
            </c:dLbl>
            <c:dLbl>
              <c:idx val="4"/>
              <c:layout>
                <c:manualLayout>
                  <c:x val="-4.5241743364416564E-3"/>
                  <c:y val="0"/>
                </c:manualLayout>
              </c:layout>
              <c:tx>
                <c:rich>
                  <a:bodyPr/>
                  <a:lstStyle/>
                  <a:p>
                    <a:fld id="{3D5B8CE6-C0F3-4769-A63F-191C739D2077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73F-4074-BC65-E0E362E28B4B}"/>
                </c:ext>
              </c:extLst>
            </c:dLbl>
            <c:dLbl>
              <c:idx val="5"/>
              <c:layout>
                <c:manualLayout>
                  <c:x val="-6.7364419351175825E-3"/>
                  <c:y val="-3.7947772510573833E-3"/>
                </c:manualLayout>
              </c:layout>
              <c:tx>
                <c:rich>
                  <a:bodyPr/>
                  <a:lstStyle/>
                  <a:p>
                    <a:fld id="{40FE87C6-25CB-4A8D-AACC-15B7587E52F1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73F-4074-BC65-E0E362E28B4B}"/>
                </c:ext>
              </c:extLst>
            </c:dLbl>
            <c:dLbl>
              <c:idx val="6"/>
              <c:layout>
                <c:manualLayout>
                  <c:x val="-6.7364419351175825E-3"/>
                  <c:y val="-3.4785056294754036E-17"/>
                </c:manualLayout>
              </c:layout>
              <c:tx>
                <c:rich>
                  <a:bodyPr/>
                  <a:lstStyle/>
                  <a:p>
                    <a:fld id="{7ABFD355-F1B6-4862-97CE-F9B9F4B8D54D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73F-4074-BC65-E0E362E28B4B}"/>
                </c:ext>
              </c:extLst>
            </c:dLbl>
            <c:dLbl>
              <c:idx val="7"/>
              <c:layout>
                <c:manualLayout>
                  <c:x val="-1.0220676305882361E-2"/>
                  <c:y val="0"/>
                </c:manualLayout>
              </c:layout>
              <c:tx>
                <c:rich>
                  <a:bodyPr/>
                  <a:lstStyle/>
                  <a:p>
                    <a:fld id="{4449EE8E-C062-45ED-8FF9-CE4A997F2DBF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73F-4074-BC65-E0E362E28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Международные!$L$319:$L$326</c:f>
              <c:strCache>
                <c:ptCount val="8"/>
                <c:pt idx="0">
                  <c:v>История России</c:v>
                </c:pt>
                <c:pt idx="1">
                  <c:v>Правоведение</c:v>
                </c:pt>
                <c:pt idx="2">
                  <c:v>Педагогика</c:v>
                </c:pt>
                <c:pt idx="3">
                  <c:v>Философия</c:v>
                </c:pt>
                <c:pt idx="4">
                  <c:v>Культурология</c:v>
                </c:pt>
                <c:pt idx="5">
                  <c:v>Физика</c:v>
                </c:pt>
                <c:pt idx="6">
                  <c:v>Математика</c:v>
                </c:pt>
                <c:pt idx="7">
                  <c:v>Информатика</c:v>
                </c:pt>
              </c:strCache>
            </c:strRef>
          </c:cat>
          <c:val>
            <c:numRef>
              <c:f>Международные!$N$319:$N$326</c:f>
              <c:numCache>
                <c:formatCode>0.0</c:formatCode>
                <c:ptCount val="8"/>
                <c:pt idx="0">
                  <c:v>10.213776722090261</c:v>
                </c:pt>
                <c:pt idx="1">
                  <c:v>4.2755344418052257</c:v>
                </c:pt>
                <c:pt idx="2">
                  <c:v>4.513064133016627</c:v>
                </c:pt>
                <c:pt idx="3">
                  <c:v>2.3752969121140142</c:v>
                </c:pt>
                <c:pt idx="4">
                  <c:v>6.6508313539192399</c:v>
                </c:pt>
                <c:pt idx="5">
                  <c:v>2.1377672209026128</c:v>
                </c:pt>
                <c:pt idx="6">
                  <c:v>2.1377672209026128</c:v>
                </c:pt>
                <c:pt idx="7">
                  <c:v>2.1377672209026128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3F-4074-BC65-E0E362E28B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79622576"/>
        <c:axId val="579608016"/>
      </c:barChart>
      <c:catAx>
        <c:axId val="57962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608016"/>
        <c:crosses val="autoZero"/>
        <c:auto val="1"/>
        <c:lblAlgn val="ctr"/>
        <c:lblOffset val="100"/>
        <c:noMultiLvlLbl val="0"/>
      </c:catAx>
      <c:valAx>
        <c:axId val="579608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62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sng" strike="noStrike" kern="1200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600" b="1" i="0" u="sng" strike="noStrike" kern="1200" spc="1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5,5% </a:t>
            </a:r>
            <a:r>
              <a:rPr lang="ru-RU" sz="1600" b="1" i="0" u="sng" strike="noStrike" kern="1200" spc="1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от общего количества студентов, участвовавших во </a:t>
            </a:r>
            <a:r>
              <a:rPr lang="en-US" sz="1600" b="1" i="0" u="sng" strike="noStrike" kern="1200" spc="100" baseline="0" dirty="0" err="1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ll</a:t>
            </a:r>
            <a:r>
              <a:rPr lang="en-US" sz="1600" b="1" i="0" u="sng" strike="noStrike" kern="1200" spc="1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1" i="0" u="sng" strike="noStrike" kern="1200" spc="1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туре</a:t>
            </a:r>
            <a:endParaRPr lang="ru-RU" sz="1600" u="sng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61285107990013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sng" strike="noStrike" kern="1200" spc="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99418457218048"/>
          <c:y val="0.22994377460294921"/>
          <c:w val="0.73743033005671832"/>
          <c:h val="0.68662549913320736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25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6462092881794648E-3"/>
                  <c:y val="-1.0170865196260325E-2"/>
                </c:manualLayout>
              </c:layout>
              <c:tx>
                <c:rich>
                  <a:bodyPr/>
                  <a:lstStyle/>
                  <a:p>
                    <a:fld id="{0C9045A4-D0EF-42D8-BD7E-B28C529C8912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9A4-4FA5-957C-992A89C9BE4C}"/>
                </c:ext>
              </c:extLst>
            </c:dLbl>
            <c:dLbl>
              <c:idx val="1"/>
              <c:layout>
                <c:manualLayout>
                  <c:x val="-6.9447783168510684E-3"/>
                  <c:y val="-1.255020696776343E-2"/>
                </c:manualLayout>
              </c:layout>
              <c:tx>
                <c:rich>
                  <a:bodyPr/>
                  <a:lstStyle/>
                  <a:p>
                    <a:fld id="{62723BF8-4E55-4013-A7A6-F8D43C48E4D8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9A4-4FA5-957C-992A89C9BE4C}"/>
                </c:ext>
              </c:extLst>
            </c:dLbl>
            <c:dLbl>
              <c:idx val="2"/>
              <c:layout>
                <c:manualLayout>
                  <c:x val="-8.5597336638844352E-3"/>
                  <c:y val="-4.1834023225878099E-3"/>
                </c:manualLayout>
              </c:layout>
              <c:tx>
                <c:rich>
                  <a:bodyPr/>
                  <a:lstStyle/>
                  <a:p>
                    <a:fld id="{F44C55D4-7A7C-4A5D-9C6E-1A23B430576B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9A4-4FA5-957C-992A89C9BE4C}"/>
                </c:ext>
              </c:extLst>
            </c:dLbl>
            <c:dLbl>
              <c:idx val="3"/>
              <c:layout>
                <c:manualLayout>
                  <c:x val="-4.4339416895035396E-3"/>
                  <c:y val="-4.1834023225878099E-3"/>
                </c:manualLayout>
              </c:layout>
              <c:tx>
                <c:rich>
                  <a:bodyPr/>
                  <a:lstStyle/>
                  <a:p>
                    <a:fld id="{17D932BE-6665-44D5-BE3F-FC81E3CEF1BA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9A4-4FA5-957C-992A89C9BE4C}"/>
                </c:ext>
              </c:extLst>
            </c:dLbl>
            <c:dLbl>
              <c:idx val="4"/>
              <c:layout>
                <c:manualLayout>
                  <c:x val="-4.7325107181752238E-3"/>
                  <c:y val="-8.3668046451755573E-3"/>
                </c:manualLayout>
              </c:layout>
              <c:tx>
                <c:rich>
                  <a:bodyPr/>
                  <a:lstStyle/>
                  <a:p>
                    <a:fld id="{7B63D39A-5F7D-49FC-8CFC-9C942E868B3F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9A4-4FA5-957C-992A89C9BE4C}"/>
                </c:ext>
              </c:extLst>
            </c:dLbl>
            <c:dLbl>
              <c:idx val="5"/>
              <c:layout>
                <c:manualLayout>
                  <c:x val="-7.7849174214505651E-3"/>
                  <c:y val="-1.5862278476687362E-3"/>
                </c:manualLayout>
              </c:layout>
              <c:tx>
                <c:rich>
                  <a:bodyPr/>
                  <a:lstStyle/>
                  <a:p>
                    <a:fld id="{4AF6A260-2E98-4692-AEA1-D8466CE43D7C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9A4-4FA5-957C-992A89C9BE4C}"/>
                </c:ext>
              </c:extLst>
            </c:dLbl>
            <c:dLbl>
              <c:idx val="7"/>
              <c:layout>
                <c:manualLayout>
                  <c:x val="-8.3824038673921512E-3"/>
                  <c:y val="-3.3902883987534729E-3"/>
                </c:manualLayout>
              </c:layout>
              <c:tx>
                <c:rich>
                  <a:bodyPr/>
                  <a:lstStyle/>
                  <a:p>
                    <a:fld id="{7A5B212F-CCA4-42B6-B1DE-E335EF6C076F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9A4-4FA5-957C-992A89C9BE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Международные!$L$319:$L$326</c:f>
              <c:strCache>
                <c:ptCount val="8"/>
                <c:pt idx="0">
                  <c:v>История России</c:v>
                </c:pt>
                <c:pt idx="1">
                  <c:v>Правоведение</c:v>
                </c:pt>
                <c:pt idx="2">
                  <c:v>Педагогика</c:v>
                </c:pt>
                <c:pt idx="3">
                  <c:v>Философия</c:v>
                </c:pt>
                <c:pt idx="4">
                  <c:v>Культурология</c:v>
                </c:pt>
                <c:pt idx="5">
                  <c:v>Физика</c:v>
                </c:pt>
                <c:pt idx="6">
                  <c:v>Математика</c:v>
                </c:pt>
                <c:pt idx="7">
                  <c:v>Информатика</c:v>
                </c:pt>
              </c:strCache>
            </c:strRef>
          </c:cat>
          <c:val>
            <c:numRef>
              <c:f>Международные!$P$319:$P$326</c:f>
              <c:numCache>
                <c:formatCode>0.0</c:formatCode>
                <c:ptCount val="8"/>
                <c:pt idx="0">
                  <c:v>0.95011876484560565</c:v>
                </c:pt>
                <c:pt idx="1">
                  <c:v>0.71258907363420432</c:v>
                </c:pt>
                <c:pt idx="2">
                  <c:v>0.95011876484560565</c:v>
                </c:pt>
                <c:pt idx="3">
                  <c:v>0.47505938242280282</c:v>
                </c:pt>
                <c:pt idx="4">
                  <c:v>1.4251781472684086</c:v>
                </c:pt>
                <c:pt idx="5">
                  <c:v>0.47505938242280282</c:v>
                </c:pt>
                <c:pt idx="6">
                  <c:v>0</c:v>
                </c:pt>
                <c:pt idx="7">
                  <c:v>0.47505938242280282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9A4-4FA5-957C-992A89C9B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20"/>
        <c:axId val="477907888"/>
        <c:axId val="477911632"/>
      </c:barChart>
      <c:catAx>
        <c:axId val="47790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7911632"/>
        <c:crosses val="autoZero"/>
        <c:auto val="1"/>
        <c:lblAlgn val="ctr"/>
        <c:lblOffset val="100"/>
        <c:noMultiLvlLbl val="0"/>
      </c:catAx>
      <c:valAx>
        <c:axId val="477911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790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72209251833526E-2"/>
          <c:y val="5.8262248468941381E-2"/>
          <c:w val="0.89836164323126966"/>
          <c:h val="0.68649594243632928"/>
        </c:manualLayout>
      </c:layout>
      <c:lineChart>
        <c:grouping val="standard"/>
        <c:varyColors val="0"/>
        <c:ser>
          <c:idx val="0"/>
          <c:order val="0"/>
          <c:tx>
            <c:strRef>
              <c:f>Динамика!$C$15</c:f>
              <c:strCache>
                <c:ptCount val="1"/>
                <c:pt idx="0">
                  <c:v>1 тур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numRef>
              <c:f>Динамика!$A$26:$A$30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Динамика!$C$26:$C$30</c:f>
              <c:numCache>
                <c:formatCode>General</c:formatCode>
                <c:ptCount val="5"/>
                <c:pt idx="0">
                  <c:v>102</c:v>
                </c:pt>
                <c:pt idx="1">
                  <c:v>90</c:v>
                </c:pt>
                <c:pt idx="2">
                  <c:v>115</c:v>
                </c:pt>
                <c:pt idx="3">
                  <c:v>170</c:v>
                </c:pt>
                <c:pt idx="4">
                  <c:v>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0D1-4B3E-B49E-5CF2AE3D3731}"/>
            </c:ext>
          </c:extLst>
        </c:ser>
        <c:ser>
          <c:idx val="1"/>
          <c:order val="1"/>
          <c:tx>
            <c:strRef>
              <c:f>Динамика!$D$15</c:f>
              <c:strCache>
                <c:ptCount val="1"/>
                <c:pt idx="0">
                  <c:v>2 тур</c:v>
                </c:pt>
              </c:strCache>
            </c:strRef>
          </c:tx>
          <c:spPr>
            <a:ln w="50800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numRef>
              <c:f>Динамика!$A$26:$A$30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Динамика!$D$26:$D$30</c:f>
              <c:numCache>
                <c:formatCode>General</c:formatCode>
                <c:ptCount val="5"/>
                <c:pt idx="0">
                  <c:v>20</c:v>
                </c:pt>
                <c:pt idx="1">
                  <c:v>63</c:v>
                </c:pt>
                <c:pt idx="2">
                  <c:v>26</c:v>
                </c:pt>
                <c:pt idx="3">
                  <c:v>29</c:v>
                </c:pt>
                <c:pt idx="4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0D1-4B3E-B49E-5CF2AE3D3731}"/>
            </c:ext>
          </c:extLst>
        </c:ser>
        <c:ser>
          <c:idx val="2"/>
          <c:order val="2"/>
          <c:tx>
            <c:strRef>
              <c:f>Динамика!$E$15</c:f>
              <c:strCache>
                <c:ptCount val="1"/>
                <c:pt idx="0">
                  <c:v>Призеры</c:v>
                </c:pt>
              </c:strCache>
            </c:strRef>
          </c:tx>
          <c:spPr>
            <a:ln w="50800" cap="rnd">
              <a:solidFill>
                <a:schemeClr val="tx2">
                  <a:lumMod val="2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numRef>
              <c:f>Динамика!$A$26:$A$30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Динамика!$E$26:$E$30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7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0D1-4B3E-B49E-5CF2AE3D3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1216640"/>
        <c:axId val="1051224544"/>
      </c:lineChart>
      <c:catAx>
        <c:axId val="1051216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1224544"/>
        <c:crosses val="autoZero"/>
        <c:auto val="1"/>
        <c:lblAlgn val="ctr"/>
        <c:lblOffset val="100"/>
        <c:noMultiLvlLbl val="0"/>
      </c:catAx>
      <c:valAx>
        <c:axId val="105122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121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0.22649</cdr:x>
      <cdr:y>0.01634</cdr:y>
    </cdr:from>
    <cdr:to>
      <cdr:x>0.72381</cdr:x>
      <cdr:y>0.10467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69587" y="92913"/>
          <a:ext cx="4983420" cy="502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u="sng" dirty="0" smtClean="0">
              <a:solidFill>
                <a:schemeClr val="tx1"/>
              </a:solidFill>
            </a:rPr>
            <a:t>24,5% от общего количества студентов</a:t>
          </a:r>
          <a:endParaRPr lang="ru-RU" sz="1800" b="1" u="sng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0281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58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CF5191-0569-4DC4-91C0-32BE2B3AB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906BF34F-6945-4E11-BAEC-F66F7254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BC85C715-EF0D-4E33-AC89-C35DD25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340929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8FD53BA4-73D2-4CCA-8580-11F422152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White Striped background">
            <a:extLst>
              <a:ext uri="{FF2B5EF4-FFF2-40B4-BE49-F238E27FC236}">
                <a16:creationId xmlns:a16="http://schemas.microsoft.com/office/drawing/2014/main" id="{3917D528-010E-4303-97BF-F7F67BC66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5" descr="Red, blue grey white pattern background">
            <a:extLst>
              <a:ext uri="{FF2B5EF4-FFF2-40B4-BE49-F238E27FC236}">
                <a16:creationId xmlns:a16="http://schemas.microsoft.com/office/drawing/2014/main" id="{CD2D4C14-919B-45F8-8FB9-55AAC8A8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6" descr="Red, blue grey white pattern background">
            <a:extLst>
              <a:ext uri="{FF2B5EF4-FFF2-40B4-BE49-F238E27FC236}">
                <a16:creationId xmlns:a16="http://schemas.microsoft.com/office/drawing/2014/main" id="{3A82D859-AED3-485F-A04E-40320B104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8" descr="Red, blue grey white pattern background">
            <a:extLst>
              <a:ext uri="{FF2B5EF4-FFF2-40B4-BE49-F238E27FC236}">
                <a16:creationId xmlns:a16="http://schemas.microsoft.com/office/drawing/2014/main" id="{EFDBB6A3-9760-4B41-9E31-6D5DD396E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Picture Placeholder 5" descr="Red, blue grey white pattern background">
            <a:extLst>
              <a:ext uri="{FF2B5EF4-FFF2-40B4-BE49-F238E27FC236}">
                <a16:creationId xmlns:a16="http://schemas.microsoft.com/office/drawing/2014/main" id="{1014381E-E235-4624-9267-69EEEE982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6696C96D-182E-490E-A117-B60FF1853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Picture placeholder ">
            <a:extLst>
              <a:ext uri="{FF2B5EF4-FFF2-40B4-BE49-F238E27FC236}">
                <a16:creationId xmlns:a16="http://schemas.microsoft.com/office/drawing/2014/main" id="{21F9B252-B7D4-4DA8-92E8-8A98BFEF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703" r:id="rId9"/>
    <p:sldLayoutId id="2147483690" r:id="rId10"/>
    <p:sldLayoutId id="2147483708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99432" y="2766219"/>
            <a:ext cx="7351776" cy="1101693"/>
          </a:xfrm>
        </p:spPr>
        <p:txBody>
          <a:bodyPr anchor="ctr">
            <a:no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Анализ участия студентов ТИ (ф) СВФУ в предметных олимпиадах различного уровня в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202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-202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учебном году.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Утверждение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перечня олимпиад, проводимых 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ТИ (ф) СВФУ в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202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-202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учебном году.</a:t>
            </a: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72603" y="0"/>
            <a:ext cx="7095672" cy="1189037"/>
          </a:xfrm>
        </p:spPr>
        <p:txBody>
          <a:bodyPr>
            <a:normAutofit/>
          </a:bodyPr>
          <a:lstStyle/>
          <a:p>
            <a:pPr algn="r" defTabSz="932742">
              <a:lnSpc>
                <a:spcPct val="100000"/>
              </a:lnSpc>
              <a:spcBef>
                <a:spcPct val="0"/>
              </a:spcBef>
            </a:pPr>
            <a:r>
              <a:rPr lang="ru-RU" sz="2800" dirty="0">
                <a:ln w="3175">
                  <a:noFill/>
                </a:ln>
                <a:solidFill>
                  <a:schemeClr val="accent2"/>
                </a:solidFill>
              </a:rPr>
              <a:t>МЕЖДУНАРОДНЫЕ ОЛИМПИАДЫ ЗА 2023-2024 УЧ.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79495"/>
              </p:ext>
            </p:extLst>
          </p:nvPr>
        </p:nvGraphicFramePr>
        <p:xfrm>
          <a:off x="4791529" y="1044609"/>
          <a:ext cx="7376746" cy="57342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3541">
                  <a:extLst>
                    <a:ext uri="{9D8B030D-6E8A-4147-A177-3AD203B41FA5}">
                      <a16:colId xmlns:a16="http://schemas.microsoft.com/office/drawing/2014/main" val="2199237380"/>
                    </a:ext>
                  </a:extLst>
                </a:gridCol>
                <a:gridCol w="1372568">
                  <a:extLst>
                    <a:ext uri="{9D8B030D-6E8A-4147-A177-3AD203B41FA5}">
                      <a16:colId xmlns:a16="http://schemas.microsoft.com/office/drawing/2014/main" val="513047432"/>
                    </a:ext>
                  </a:extLst>
                </a:gridCol>
                <a:gridCol w="1775883">
                  <a:extLst>
                    <a:ext uri="{9D8B030D-6E8A-4147-A177-3AD203B41FA5}">
                      <a16:colId xmlns:a16="http://schemas.microsoft.com/office/drawing/2014/main" val="995988057"/>
                    </a:ext>
                  </a:extLst>
                </a:gridCol>
                <a:gridCol w="1749863">
                  <a:extLst>
                    <a:ext uri="{9D8B030D-6E8A-4147-A177-3AD203B41FA5}">
                      <a16:colId xmlns:a16="http://schemas.microsoft.com/office/drawing/2014/main" val="3017905101"/>
                    </a:ext>
                  </a:extLst>
                </a:gridCol>
                <a:gridCol w="1144891">
                  <a:extLst>
                    <a:ext uri="{9D8B030D-6E8A-4147-A177-3AD203B41FA5}">
                      <a16:colId xmlns:a16="http://schemas.microsoft.com/office/drawing/2014/main" val="3650069327"/>
                    </a:ext>
                  </a:extLst>
                </a:gridCol>
              </a:tblGrid>
              <a:tr h="1717368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 smtClean="0">
                          <a:effectLst/>
                        </a:rPr>
                        <a:t>Case-in "</a:t>
                      </a:r>
                      <a:r>
                        <a:rPr lang="ru-RU" sz="1300" u="none" strike="noStrike" dirty="0" smtClean="0">
                          <a:effectLst/>
                        </a:rPr>
                        <a:t>Строительство"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</a:rPr>
                        <a:t>Ежегодная международная просветительская акция "Географический диктант"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</a:rPr>
                        <a:t>Международный конкурс выпускных квалификационных работ и дипломных исследований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 smtClean="0">
                          <a:effectLst/>
                        </a:rPr>
                        <a:t>Case-in "</a:t>
                      </a:r>
                      <a:r>
                        <a:rPr lang="ru-RU" sz="1300" u="none" strike="noStrike" dirty="0" smtClean="0">
                          <a:effectLst/>
                        </a:rPr>
                        <a:t>Горное дело"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4317648"/>
                  </a:ext>
                </a:extLst>
              </a:tr>
              <a:tr h="6985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Дата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</a:rPr>
                        <a:t>13.11.2023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</a:rPr>
                        <a:t>19.11.2023 г.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</a:rPr>
                        <a:t>30.12.2023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</a:rPr>
                        <a:t>22.03.2024, 25.04.2024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284843"/>
                  </a:ext>
                </a:extLst>
              </a:tr>
              <a:tr h="494835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Количество участников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237908"/>
                  </a:ext>
                </a:extLst>
              </a:tr>
              <a:tr h="171736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ФИО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err="1" smtClean="0">
                          <a:effectLst/>
                        </a:rPr>
                        <a:t>Бувалец</a:t>
                      </a:r>
                      <a:r>
                        <a:rPr lang="ru-RU" sz="1300" u="none" strike="noStrike" dirty="0" smtClean="0">
                          <a:effectLst/>
                        </a:rPr>
                        <a:t> Д., </a:t>
                      </a:r>
                      <a:r>
                        <a:rPr lang="ru-RU" sz="1300" u="none" strike="noStrike" dirty="0" err="1" smtClean="0">
                          <a:effectLst/>
                        </a:rPr>
                        <a:t>Бувалец</a:t>
                      </a:r>
                      <a:r>
                        <a:rPr lang="ru-RU" sz="1300" u="none" strike="noStrike" dirty="0" smtClean="0">
                          <a:effectLst/>
                        </a:rPr>
                        <a:t> Н., Зеленина Т., Ерёмина А.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err="1" smtClean="0">
                          <a:effectLst/>
                        </a:rPr>
                        <a:t>Каркоха</a:t>
                      </a:r>
                      <a:r>
                        <a:rPr lang="ru-RU" sz="1300" u="none" strike="noStrike" dirty="0" smtClean="0">
                          <a:effectLst/>
                        </a:rPr>
                        <a:t> И.С.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</a:rPr>
                        <a:t>Тюрин С.А, Чемезов А.А.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</a:rPr>
                        <a:t>Неустроев Д.И., Максимов С.С.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618999"/>
                  </a:ext>
                </a:extLst>
              </a:tr>
              <a:tr h="1106101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Результат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без</a:t>
                      </a:r>
                      <a:r>
                        <a:rPr lang="ru-RU" sz="1300" baseline="0" dirty="0" smtClean="0"/>
                        <a:t> результата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без результата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</a:rPr>
                        <a:t>Диплом 3 степени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</a:rPr>
                        <a:t>1 место (на региональном уровне),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</a:rPr>
                        <a:t>5 место (по Сибири)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17398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7" y="249272"/>
            <a:ext cx="2526846" cy="1397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37" y="1845129"/>
            <a:ext cx="2053305" cy="2612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21" y="4656260"/>
            <a:ext cx="2423322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4" y="205216"/>
            <a:ext cx="9486900" cy="861774"/>
          </a:xfrm>
        </p:spPr>
        <p:txBody>
          <a:bodyPr/>
          <a:lstStyle/>
          <a:p>
            <a:pPr algn="r"/>
            <a:r>
              <a:rPr lang="ru-RU" sz="2800" dirty="0" smtClean="0"/>
              <a:t>ДОЛЯ </a:t>
            </a:r>
            <a:r>
              <a:rPr lang="ru-RU" sz="2800" dirty="0"/>
              <a:t>СТУДЕНТОВ, УЧАСТВУЮЩИХ В</a:t>
            </a:r>
            <a:r>
              <a:rPr lang="en-US" sz="2800" dirty="0"/>
              <a:t> </a:t>
            </a:r>
            <a:r>
              <a:rPr lang="en-US" sz="2800" dirty="0" smtClean="0"/>
              <a:t>МЕЖДУНАРОДНЫХ</a:t>
            </a:r>
            <a:r>
              <a:rPr lang="ru-RU" sz="2800" dirty="0" smtClean="0"/>
              <a:t> ОЛИМПИАДАХ</a:t>
            </a:r>
            <a:r>
              <a:rPr lang="ru-RU" sz="2800" dirty="0"/>
              <a:t> </a:t>
            </a:r>
            <a:r>
              <a:rPr lang="ru-RU" sz="2800" dirty="0" smtClean="0"/>
              <a:t>В </a:t>
            </a:r>
            <a:r>
              <a:rPr lang="ru-RU" sz="2800" dirty="0"/>
              <a:t>20</a:t>
            </a:r>
            <a:r>
              <a:rPr lang="en-US" sz="2800" dirty="0" smtClean="0"/>
              <a:t>2</a:t>
            </a:r>
            <a:r>
              <a:rPr lang="ru-RU" sz="2800" dirty="0" smtClean="0"/>
              <a:t>3-2024 </a:t>
            </a:r>
            <a:r>
              <a:rPr lang="ru-RU" sz="2800" dirty="0"/>
              <a:t>УЧ.Г.</a:t>
            </a:r>
            <a:endParaRPr lang="en-US" sz="28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18784"/>
              </p:ext>
            </p:extLst>
          </p:nvPr>
        </p:nvGraphicFramePr>
        <p:xfrm>
          <a:off x="2224340" y="1066990"/>
          <a:ext cx="8072300" cy="5546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3773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617431"/>
              </p:ext>
            </p:extLst>
          </p:nvPr>
        </p:nvGraphicFramePr>
        <p:xfrm>
          <a:off x="166309" y="1676398"/>
          <a:ext cx="5740716" cy="388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311218"/>
              </p:ext>
            </p:extLst>
          </p:nvPr>
        </p:nvGraphicFramePr>
        <p:xfrm>
          <a:off x="6251330" y="1676399"/>
          <a:ext cx="5736453" cy="374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9DA36B3A-558B-413E-877B-7275290A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09" y="249617"/>
            <a:ext cx="11716512" cy="1189037"/>
          </a:xfrm>
        </p:spPr>
        <p:txBody>
          <a:bodyPr>
            <a:noAutofit/>
          </a:bodyPr>
          <a:lstStyle/>
          <a:p>
            <a:pPr defTabSz="932742">
              <a:lnSpc>
                <a:spcPct val="100000"/>
              </a:lnSpc>
              <a:spcBef>
                <a:spcPct val="0"/>
              </a:spcBef>
            </a:pPr>
            <a:r>
              <a:rPr lang="ru-RU" sz="2800" spc="-50" dirty="0">
                <a:ln w="3175">
                  <a:noFill/>
                </a:ln>
                <a:solidFill>
                  <a:schemeClr val="accent2"/>
                </a:solidFill>
              </a:rPr>
              <a:t>ДОЛЯ СТУДЕНТОВ, УЧАСТВОВАВШИХ В </a:t>
            </a:r>
            <a:r>
              <a:rPr lang="en-US" sz="2800" spc="-50" dirty="0" smtClean="0">
                <a:ln w="3175">
                  <a:noFill/>
                </a:ln>
                <a:solidFill>
                  <a:schemeClr val="accent2"/>
                </a:solidFill>
              </a:rPr>
              <a:t>I</a:t>
            </a:r>
            <a:r>
              <a:rPr lang="ru-RU" sz="2800" spc="-50" dirty="0" smtClean="0">
                <a:ln w="3175">
                  <a:noFill/>
                </a:ln>
                <a:solidFill>
                  <a:schemeClr val="accent2"/>
                </a:solidFill>
              </a:rPr>
              <a:t>-</a:t>
            </a:r>
            <a:r>
              <a:rPr lang="en-US" sz="2800" spc="-50" dirty="0" err="1" smtClean="0">
                <a:ln w="3175">
                  <a:noFill/>
                </a:ln>
                <a:solidFill>
                  <a:schemeClr val="accent2"/>
                </a:solidFill>
              </a:rPr>
              <a:t>ll</a:t>
            </a:r>
            <a:r>
              <a:rPr lang="ru-RU" sz="2800" spc="-50" dirty="0" smtClean="0">
                <a:ln w="3175">
                  <a:noFill/>
                </a:ln>
                <a:solidFill>
                  <a:schemeClr val="accent2"/>
                </a:solidFill>
              </a:rPr>
              <a:t> </a:t>
            </a:r>
            <a:r>
              <a:rPr lang="ru-RU" sz="2800" spc="-50" dirty="0">
                <a:ln w="3175">
                  <a:noFill/>
                </a:ln>
                <a:solidFill>
                  <a:schemeClr val="accent2"/>
                </a:solidFill>
              </a:rPr>
              <a:t>ТУРЕ МЕЖДУНАРОДНОЙ СТУДЕНЧЕСКОЙ ИНТЕРНЕТ-ОЛИМПИАДЕ</a:t>
            </a:r>
            <a:endParaRPr lang="en-US" sz="2800" spc="-50" dirty="0">
              <a:ln w="3175">
                <a:noFill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65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7" y="278181"/>
            <a:ext cx="10195559" cy="430887"/>
          </a:xfrm>
        </p:spPr>
        <p:txBody>
          <a:bodyPr/>
          <a:lstStyle/>
          <a:p>
            <a:pPr algn="r"/>
            <a:r>
              <a:rPr lang="ru-RU" sz="2800" dirty="0"/>
              <a:t>УЧАСТИЕ В ИНТЕРНЕТ- ОЛИМПИАДЕ ЗА 5 </a:t>
            </a:r>
            <a:r>
              <a:rPr lang="ru-RU" sz="2800" dirty="0" smtClean="0"/>
              <a:t>ЛЕТ</a:t>
            </a:r>
            <a:endParaRPr lang="en-US" sz="2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832208"/>
              </p:ext>
            </p:extLst>
          </p:nvPr>
        </p:nvGraphicFramePr>
        <p:xfrm>
          <a:off x="1139952" y="1517904"/>
          <a:ext cx="10372344" cy="464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1485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78556" y="97334"/>
            <a:ext cx="7060223" cy="1165593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ln w="3175">
                  <a:noFill/>
                </a:ln>
              </a:rPr>
              <a:t>КОЛИЧЕСТВО ПРИЗЕРОВ ОТКРЫТОЙ МЕЖДУНАРОДНОЙ ИНТЕРНЕТ-ОЛИМПИАДЫ В ДИНАМИКЕ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003695"/>
              </p:ext>
            </p:extLst>
          </p:nvPr>
        </p:nvGraphicFramePr>
        <p:xfrm>
          <a:off x="5120640" y="1799083"/>
          <a:ext cx="6848855" cy="374218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369771">
                  <a:extLst>
                    <a:ext uri="{9D8B030D-6E8A-4147-A177-3AD203B41FA5}">
                      <a16:colId xmlns:a16="http://schemas.microsoft.com/office/drawing/2014/main" val="1706495396"/>
                    </a:ext>
                  </a:extLst>
                </a:gridCol>
                <a:gridCol w="1369771">
                  <a:extLst>
                    <a:ext uri="{9D8B030D-6E8A-4147-A177-3AD203B41FA5}">
                      <a16:colId xmlns:a16="http://schemas.microsoft.com/office/drawing/2014/main" val="2251417306"/>
                    </a:ext>
                  </a:extLst>
                </a:gridCol>
                <a:gridCol w="1369771">
                  <a:extLst>
                    <a:ext uri="{9D8B030D-6E8A-4147-A177-3AD203B41FA5}">
                      <a16:colId xmlns:a16="http://schemas.microsoft.com/office/drawing/2014/main" val="2325090560"/>
                    </a:ext>
                  </a:extLst>
                </a:gridCol>
                <a:gridCol w="1369771">
                  <a:extLst>
                    <a:ext uri="{9D8B030D-6E8A-4147-A177-3AD203B41FA5}">
                      <a16:colId xmlns:a16="http://schemas.microsoft.com/office/drawing/2014/main" val="638543068"/>
                    </a:ext>
                  </a:extLst>
                </a:gridCol>
                <a:gridCol w="1369771">
                  <a:extLst>
                    <a:ext uri="{9D8B030D-6E8A-4147-A177-3AD203B41FA5}">
                      <a16:colId xmlns:a16="http://schemas.microsoft.com/office/drawing/2014/main" val="2168469915"/>
                    </a:ext>
                  </a:extLst>
                </a:gridCol>
              </a:tblGrid>
              <a:tr h="311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2022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2023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2024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8777569"/>
                  </a:ext>
                </a:extLst>
              </a:tr>
              <a:tr h="3430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серебряная </a:t>
                      </a:r>
                      <a:r>
                        <a:rPr lang="ru-RU" sz="1600" u="none" strike="noStrike" dirty="0" smtClean="0">
                          <a:effectLst/>
                        </a:rPr>
                        <a:t>медаль</a:t>
                      </a: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3 </a:t>
                      </a:r>
                      <a:r>
                        <a:rPr lang="ru-RU" sz="1600" u="none" strike="noStrike" dirty="0">
                          <a:effectLst/>
                        </a:rPr>
                        <a:t>бронзовые медали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 бронзовые медали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</a:t>
                      </a:r>
                      <a:r>
                        <a:rPr lang="ru-RU" sz="1600" u="none" strike="noStrike" dirty="0" smtClean="0">
                          <a:effectLst/>
                        </a:rPr>
                        <a:t>золотая медаль </a:t>
                      </a:r>
                    </a:p>
                    <a:p>
                      <a:pPr algn="ctr" fontAlgn="ctr"/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3 серебряные медали</a:t>
                      </a:r>
                    </a:p>
                    <a:p>
                      <a:pPr algn="ctr" fontAlgn="ctr"/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3 бронзовые медали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 </a:t>
                      </a:r>
                      <a:r>
                        <a:rPr lang="ru-RU" sz="1600" u="none" strike="noStrike" dirty="0" smtClean="0">
                          <a:effectLst/>
                        </a:rPr>
                        <a:t>золотые медали </a:t>
                      </a:r>
                    </a:p>
                    <a:p>
                      <a:pPr algn="ctr" fontAlgn="ctr"/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1 бронзовая медали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Диплом </a:t>
                      </a:r>
                      <a:r>
                        <a:rPr lang="ru-RU" sz="1600" u="none" strike="noStrike" dirty="0">
                          <a:effectLst/>
                        </a:rPr>
                        <a:t>3 </a:t>
                      </a:r>
                      <a:r>
                        <a:rPr lang="ru-RU" sz="1600" u="none" strike="noStrike" dirty="0" smtClean="0">
                          <a:effectLst/>
                        </a:rPr>
                        <a:t>степени </a:t>
                      </a:r>
                      <a:r>
                        <a:rPr lang="ru-RU" sz="1400" u="none" strike="noStrike" dirty="0" smtClean="0">
                          <a:effectLst/>
                        </a:rPr>
                        <a:t>(региональный уровень)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effectLst/>
                        </a:rPr>
                        <a:t>Диплом 1 степени </a:t>
                      </a:r>
                      <a:r>
                        <a:rPr lang="ru-RU" sz="1400" u="none" strike="noStrike" dirty="0" smtClean="0">
                          <a:effectLst/>
                        </a:rPr>
                        <a:t>(региональный уровень)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137892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9" y="323850"/>
            <a:ext cx="3810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7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9DA36B3A-558B-413E-877B-7275290A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5" y="249618"/>
            <a:ext cx="7898700" cy="594518"/>
          </a:xfrm>
        </p:spPr>
        <p:txBody>
          <a:bodyPr>
            <a:noAutofit/>
          </a:bodyPr>
          <a:lstStyle/>
          <a:p>
            <a:pPr defTabSz="932742">
              <a:lnSpc>
                <a:spcPct val="100000"/>
              </a:lnSpc>
              <a:spcBef>
                <a:spcPct val="0"/>
              </a:spcBef>
            </a:pPr>
            <a:r>
              <a:rPr lang="ru-RU" sz="2800" spc="-50" dirty="0" smtClean="0">
                <a:ln w="3175">
                  <a:noFill/>
                </a:ln>
                <a:solidFill>
                  <a:schemeClr val="accent2"/>
                </a:solidFill>
              </a:rPr>
              <a:t>ПРОЕКТ </a:t>
            </a:r>
            <a:r>
              <a:rPr lang="ru-RU" sz="2800" spc="-50" dirty="0">
                <a:ln w="3175">
                  <a:noFill/>
                </a:ln>
                <a:solidFill>
                  <a:schemeClr val="accent2"/>
                </a:solidFill>
              </a:rPr>
              <a:t>ПОСТАНОВЛЕНИЯ:</a:t>
            </a:r>
            <a:endParaRPr lang="en-US" sz="2800" spc="-50" dirty="0">
              <a:ln w="3175">
                <a:noFill/>
              </a:ln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485" y="844136"/>
            <a:ext cx="11109961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000"/>
              </a:spcBef>
            </a:pPr>
            <a:r>
              <a:rPr lang="ru-RU" dirty="0">
                <a:solidFill>
                  <a:schemeClr val="bg1"/>
                </a:solidFill>
                <a:latin typeface="+mn-lt"/>
              </a:rPr>
              <a:t>1. Информацию принять к сведению.</a:t>
            </a:r>
          </a:p>
          <a:p>
            <a:pPr marL="0" lvl="1">
              <a:spcBef>
                <a:spcPts val="1000"/>
              </a:spcBef>
            </a:pPr>
            <a:r>
              <a:rPr lang="ru-RU" dirty="0">
                <a:solidFill>
                  <a:schemeClr val="bg1"/>
                </a:solidFill>
                <a:latin typeface="+mn-lt"/>
              </a:rPr>
              <a:t>2. Вед. программисту УМО и кафедрам: расширить перечень олимпиад всероссийского и международного уровня с очным участием.</a:t>
            </a:r>
          </a:p>
          <a:p>
            <a:pPr marL="0" lvl="1">
              <a:spcBef>
                <a:spcPts val="1000"/>
              </a:spcBef>
            </a:pPr>
            <a:r>
              <a:rPr lang="ru-RU" dirty="0">
                <a:solidFill>
                  <a:schemeClr val="bg1"/>
                </a:solidFill>
                <a:latin typeface="+mn-lt"/>
              </a:rPr>
              <a:t>3. Кафедрам: заложить финансовые средства, связанные с расходами на очное участие в олимпиадах, в плане ФХД на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2025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г.  Готовить студентов к участию в олимпиадах в рамках факультативных дисциплин.</a:t>
            </a:r>
          </a:p>
          <a:p>
            <a:pPr marL="0" lvl="1">
              <a:spcBef>
                <a:spcPts val="1000"/>
              </a:spcBef>
            </a:pPr>
            <a:r>
              <a:rPr lang="ru-RU" dirty="0">
                <a:solidFill>
                  <a:schemeClr val="bg1"/>
                </a:solidFill>
                <a:latin typeface="+mn-lt"/>
              </a:rPr>
              <a:t>4. Активнее привлекать к участию в олимпиадах разного уровня, учебных конкурсах студентов младших курсов.</a:t>
            </a:r>
          </a:p>
          <a:p>
            <a:pPr marL="0" lvl="1">
              <a:spcBef>
                <a:spcPts val="1000"/>
              </a:spcBef>
            </a:pPr>
            <a:r>
              <a:rPr lang="ru-RU" dirty="0">
                <a:solidFill>
                  <a:schemeClr val="bg1"/>
                </a:solidFill>
                <a:latin typeface="+mn-lt"/>
              </a:rPr>
              <a:t>5. Кафедрам провести работу по участию студентов выпускных курсов в ФИЭБ.</a:t>
            </a:r>
          </a:p>
          <a:p>
            <a:pPr marL="0" lvl="1">
              <a:spcBef>
                <a:spcPts val="1000"/>
              </a:spcBef>
            </a:pPr>
            <a:r>
              <a:rPr lang="ru-RU" dirty="0">
                <a:solidFill>
                  <a:schemeClr val="bg1"/>
                </a:solidFill>
                <a:latin typeface="+mn-lt"/>
              </a:rPr>
              <a:t>6. Кураторам донести информацию до сведения студентов о возможности претендовать на получение повышенной стипендии по учебной деятельности по итогам участия в различных олимпиадах.  </a:t>
            </a:r>
          </a:p>
          <a:p>
            <a:pPr marL="0" lvl="1">
              <a:spcBef>
                <a:spcPts val="1000"/>
              </a:spcBef>
            </a:pPr>
            <a:r>
              <a:rPr lang="ru-RU" dirty="0">
                <a:solidFill>
                  <a:schemeClr val="bg1"/>
                </a:solidFill>
                <a:latin typeface="+mn-lt"/>
              </a:rPr>
              <a:t>7. Утвердить перечень олимпиад, проводимых ТИ (ф) СВФУ </a:t>
            </a:r>
            <a:r>
              <a:rPr lang="ru-RU">
                <a:solidFill>
                  <a:schemeClr val="bg1"/>
                </a:solidFill>
                <a:latin typeface="+mn-lt"/>
              </a:rPr>
              <a:t>в </a:t>
            </a:r>
            <a:r>
              <a:rPr lang="ru-RU" smtClean="0">
                <a:solidFill>
                  <a:schemeClr val="bg1"/>
                </a:solidFill>
                <a:latin typeface="+mn-lt"/>
              </a:rPr>
              <a:t>2024-2025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учебном году.</a:t>
            </a:r>
          </a:p>
          <a:p>
            <a:pPr marL="0" lvl="1">
              <a:spcBef>
                <a:spcPts val="1000"/>
              </a:spcBef>
            </a:pPr>
            <a:r>
              <a:rPr lang="ru-RU" dirty="0">
                <a:solidFill>
                  <a:schemeClr val="bg1"/>
                </a:solidFill>
                <a:latin typeface="+mn-lt"/>
              </a:rPr>
              <a:t>8. Закупить дополнительно камеры для проведения Открытой Международной Интернет-олимпиады.</a:t>
            </a:r>
          </a:p>
          <a:p>
            <a:pPr marL="0" lvl="1">
              <a:spcBef>
                <a:spcPts val="1000"/>
              </a:spcBef>
            </a:pPr>
            <a:r>
              <a:rPr lang="ru-RU" dirty="0">
                <a:solidFill>
                  <a:schemeClr val="bg1"/>
                </a:solidFill>
                <a:latin typeface="+mn-lt"/>
              </a:rPr>
              <a:t>9.Привлечь преподавателей-предметников, курирующих дисциплины, к заключительному этапу Открытой Международной Интернет-олимпиады.</a:t>
            </a:r>
          </a:p>
        </p:txBody>
      </p:sp>
    </p:spTree>
    <p:extLst>
      <p:ext uri="{BB962C8B-B14F-4D97-AF65-F5344CB8AC3E}">
        <p14:creationId xmlns:p14="http://schemas.microsoft.com/office/powerpoint/2010/main" val="2485662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7328" y="2889504"/>
            <a:ext cx="471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-50" dirty="0">
                <a:ln w="3175">
                  <a:noFill/>
                </a:ln>
                <a:latin typeface="+mj-lt"/>
                <a:cs typeface="Segoe UI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31770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268810"/>
            <a:ext cx="6477000" cy="1189038"/>
          </a:xfrm>
        </p:spPr>
        <p:txBody>
          <a:bodyPr/>
          <a:lstStyle/>
          <a:p>
            <a:r>
              <a:rPr lang="ru-RU" sz="2800" dirty="0" smtClean="0"/>
              <a:t>УЧАСТИЕ ТИ </a:t>
            </a:r>
            <a:r>
              <a:rPr lang="ru-RU" sz="2800" dirty="0"/>
              <a:t>(Ф) СВФУ </a:t>
            </a:r>
            <a:r>
              <a:rPr lang="ru-RU" sz="2800" dirty="0" smtClean="0"/>
              <a:t>В ОЛИМПИАДАХ</a:t>
            </a:r>
            <a:endParaRPr lang="en-US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5403" y="1457848"/>
            <a:ext cx="6340929" cy="5046783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Цели проведения олимпиад:</a:t>
            </a:r>
            <a:endParaRPr lang="en-US" sz="20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lvl="1"/>
            <a:r>
              <a:rPr lang="ru-RU" sz="2000" dirty="0"/>
              <a:t>стимулирование учебно-познавательной и учебно-исследовательской деятельности студентов и выпускников образовательных организаций высшего образования;</a:t>
            </a:r>
          </a:p>
          <a:p>
            <a:pPr marL="0" lvl="1"/>
            <a:r>
              <a:rPr lang="ru-RU" sz="2000" dirty="0"/>
              <a:t>выявление наиболее одаренных и талантливых </a:t>
            </a:r>
            <a:r>
              <a:rPr lang="ru-RU" sz="2000" dirty="0" smtClean="0"/>
              <a:t>    студентов</a:t>
            </a:r>
            <a:r>
              <a:rPr lang="ru-RU" sz="2000" dirty="0"/>
              <a:t>;</a:t>
            </a:r>
          </a:p>
          <a:p>
            <a:pPr marL="0" lvl="1"/>
            <a:r>
              <a:rPr lang="ru-RU" sz="2000" dirty="0"/>
              <a:t>развитие творческих способностей у молодежи;</a:t>
            </a:r>
          </a:p>
          <a:p>
            <a:pPr marL="0" lvl="1"/>
            <a:r>
              <a:rPr lang="ru-RU" sz="2000" dirty="0"/>
              <a:t>создание необходимых условий для поддержки одаренных студентов и выпускников образовательных организаций, ориентированных на продолжение академической или профессиональной карьеры. 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593" y="166214"/>
            <a:ext cx="10195559" cy="1292662"/>
          </a:xfrm>
        </p:spPr>
        <p:txBody>
          <a:bodyPr/>
          <a:lstStyle/>
          <a:p>
            <a:pPr algn="r"/>
            <a:r>
              <a:rPr lang="ru-RU" sz="2800" dirty="0"/>
              <a:t>АНАЛИЗ УЧАСТИЯ СТУДЕНТОВ </a:t>
            </a:r>
            <a:br>
              <a:rPr lang="ru-RU" sz="2800" dirty="0"/>
            </a:br>
            <a:r>
              <a:rPr lang="ru-RU" sz="2800" dirty="0"/>
              <a:t>ТИ (Ф) СВФУ В ОЛИМПИАДАХ РАЗЛИЧНОГО УРОВНЯ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ru-RU" sz="2800" dirty="0"/>
              <a:t>В 20</a:t>
            </a:r>
            <a:r>
              <a:rPr lang="en-US" sz="2800" dirty="0" smtClean="0"/>
              <a:t>2</a:t>
            </a:r>
            <a:r>
              <a:rPr lang="ru-RU" sz="2800" dirty="0" smtClean="0"/>
              <a:t>3-2024 </a:t>
            </a:r>
            <a:r>
              <a:rPr lang="ru-RU" sz="2800" dirty="0"/>
              <a:t>УЧ.Г.</a:t>
            </a:r>
            <a:endParaRPr lang="en-US" sz="28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039390"/>
              </p:ext>
            </p:extLst>
          </p:nvPr>
        </p:nvGraphicFramePr>
        <p:xfrm>
          <a:off x="1307593" y="1537716"/>
          <a:ext cx="9656819" cy="497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44" y="170842"/>
            <a:ext cx="10591800" cy="909636"/>
          </a:xfrm>
        </p:spPr>
        <p:txBody>
          <a:bodyPr/>
          <a:lstStyle/>
          <a:p>
            <a:r>
              <a:rPr lang="ru-RU" sz="2800" dirty="0"/>
              <a:t>ВСЕРОССИЙСКИЕ ОЛИМПИАДЫ </a:t>
            </a:r>
            <a:br>
              <a:rPr lang="ru-RU" sz="2800" dirty="0"/>
            </a:br>
            <a:r>
              <a:rPr lang="ru-RU" sz="2800" dirty="0"/>
              <a:t>ЗА 20</a:t>
            </a:r>
            <a:r>
              <a:rPr lang="en-US" sz="2800" dirty="0" smtClean="0"/>
              <a:t>2</a:t>
            </a:r>
            <a:r>
              <a:rPr lang="ru-RU" sz="2800" dirty="0" smtClean="0"/>
              <a:t>3</a:t>
            </a:r>
            <a:r>
              <a:rPr lang="ru-RU" sz="2800" dirty="0" smtClean="0">
                <a:latin typeface="Calibri" pitchFamily="34" charset="0"/>
              </a:rPr>
              <a:t>-</a:t>
            </a:r>
            <a:r>
              <a:rPr lang="ru-RU" sz="2800" dirty="0" smtClean="0"/>
              <a:t>2024 </a:t>
            </a:r>
            <a:r>
              <a:rPr lang="ru-RU" sz="2800" dirty="0"/>
              <a:t>УЧ. ГОД</a:t>
            </a:r>
            <a:endParaRPr lang="en-US" sz="2800" dirty="0"/>
          </a:p>
        </p:txBody>
      </p:sp>
      <p:graphicFrame>
        <p:nvGraphicFramePr>
          <p:cNvPr id="18" name="Group 85">
            <a:extLst>
              <a:ext uri="{FF2B5EF4-FFF2-40B4-BE49-F238E27FC236}">
                <a16:creationId xmlns:a16="http://schemas.microsoft.com/office/drawing/2014/main" id="{14BC0987-DF66-4F47-953D-7A5171CA5B01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299200201"/>
              </p:ext>
            </p:extLst>
          </p:nvPr>
        </p:nvGraphicFramePr>
        <p:xfrm>
          <a:off x="404444" y="1283678"/>
          <a:ext cx="11561886" cy="5489626"/>
        </p:xfrm>
        <a:graphic>
          <a:graphicData uri="http://schemas.openxmlformats.org/drawingml/2006/table">
            <a:tbl>
              <a:tblPr firstRow="1"/>
              <a:tblGrid>
                <a:gridCol w="1512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2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29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42037">
                <a:tc>
                  <a:txBody>
                    <a:bodyPr/>
                    <a:lstStyle/>
                    <a:p>
                      <a:pPr algn="ctr" eaLnBrk="0" fontAlgn="b" hangingPunct="0"/>
                      <a:r>
                        <a:rPr lang="en-US" sz="1400" b="1" dirty="0" smtClean="0">
                          <a:solidFill>
                            <a:schemeClr val="accent1"/>
                          </a:solidFill>
                          <a:cs typeface="Arial" charset="0"/>
                        </a:rPr>
                        <a:t>X </a:t>
                      </a:r>
                      <a:r>
                        <a:rPr lang="ru-RU" sz="1400" b="1" dirty="0" smtClean="0">
                          <a:solidFill>
                            <a:schemeClr val="accent1"/>
                          </a:solidFill>
                          <a:cs typeface="Arial" charset="0"/>
                        </a:rPr>
                        <a:t>Всероссийская Олимпиада по истории российского предпринимательства</a:t>
                      </a:r>
                      <a:endParaRPr lang="ru-RU" sz="1400" b="1" dirty="0">
                        <a:solidFill>
                          <a:schemeClr val="accent1"/>
                        </a:solidFill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" hangingPunct="0"/>
                      <a:r>
                        <a:rPr lang="ru-RU" sz="1400" b="1" dirty="0" smtClean="0">
                          <a:solidFill>
                            <a:schemeClr val="accent1"/>
                          </a:solidFill>
                          <a:cs typeface="Arial" charset="0"/>
                        </a:rPr>
                        <a:t>Всероссийская олимпиада студентов по элементарной геометрии</a:t>
                      </a:r>
                      <a:endParaRPr lang="ru-RU" sz="1400" b="1" dirty="0">
                        <a:solidFill>
                          <a:schemeClr val="accent1"/>
                        </a:solidFill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XIV Всероссийская студенческая междисциплинарная Интернет-олимпиада инновационного характера "ИТ в сложных социально-экономических системах"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Я-профессионал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ФИЭБ по направлению "Прикладная информатика в менеджменте"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Ежегодный зимний марафон разработчиков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Hack-The-Ice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5.0.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Old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School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в г. Якутск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29.03.2024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г.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11.04.2024 г.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25.09.23-11.11.23 г. (1 тур)                                     08-09.12.23 г. (2 тур)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17.11.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г.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-3.12.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г.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18.04.2024 г.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21.11.2023 г. – 24.11.2023 г.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Клименко Д.Р. ГД-21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1 место (в региональном этапе)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Перевозчикова Д.А. ПИ-22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без результата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Фурман И.С., ПМ-21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без результата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Перевозчикова Д.А. ПИ-22 – сертификат участника 2 тура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Шидловский Н.А. ПИ-22 – сертификат участника 2 тура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49 регистраций – без результата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Безоглюк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А.А.- сертификат участника, Богданов Р.А.- серебряный сертификат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Корниенко Д.С.- бронзовый 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сертиф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Романов М.И.- 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сертиф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участника, Юркевич Д.О.- бронзовый сертификат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Богданов Р.А.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Корниенко Д.С.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Тагин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И.Ю.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без результата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 txBox="1">
            <a:spLocks/>
          </p:cNvSpPr>
          <p:nvPr/>
        </p:nvSpPr>
        <p:spPr>
          <a:xfrm>
            <a:off x="2221992" y="333829"/>
            <a:ext cx="9643945" cy="1108744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sz="2800" dirty="0" smtClean="0"/>
              <a:t>ДОЛЯ СТУДЕНТОВ, УЧАСТВУЮЩИХ ВО ВСЕРОССИЙСКИХ ОЛИМПИАДАХ </a:t>
            </a:r>
            <a:br>
              <a:rPr lang="ru-RU" sz="2800" dirty="0" smtClean="0"/>
            </a:br>
            <a:r>
              <a:rPr lang="ru-RU" sz="2800" dirty="0" smtClean="0"/>
              <a:t>ЗА 2022-2023 УЧ. Г</a:t>
            </a:r>
            <a:r>
              <a:rPr lang="ru-RU" sz="2800" dirty="0"/>
              <a:t>.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811743"/>
              </p:ext>
            </p:extLst>
          </p:nvPr>
        </p:nvGraphicFramePr>
        <p:xfrm>
          <a:off x="539497" y="1098513"/>
          <a:ext cx="10360152" cy="568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4761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248928"/>
            <a:ext cx="10591800" cy="646332"/>
          </a:xfrm>
        </p:spPr>
        <p:txBody>
          <a:bodyPr/>
          <a:lstStyle/>
          <a:p>
            <a:r>
              <a:rPr lang="ru-RU" sz="2800" dirty="0">
                <a:solidFill>
                  <a:schemeClr val="accent2"/>
                </a:solidFill>
              </a:rPr>
              <a:t>ФЕДЕРАЛЬНЫЙ ИНТЕРНЕТ- ЭКЗАМЕН ДЛЯ ВЫПУСКНИКОВ БАКАЛАВРИАТА (ФИЭБ)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F52EDA-7F85-46DD-9A9E-95E0E3EC3F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1" y="1432562"/>
            <a:ext cx="7924800" cy="927425"/>
          </a:xfrm>
        </p:spPr>
        <p:txBody>
          <a:bodyPr/>
          <a:lstStyle/>
          <a:p>
            <a:r>
              <a:rPr lang="ru-RU" b="1" dirty="0"/>
              <a:t>ФИЭБ – </a:t>
            </a:r>
            <a:r>
              <a:rPr lang="ru-RU" dirty="0"/>
              <a:t>это добровольная сертификация выпускников </a:t>
            </a:r>
            <a:r>
              <a:rPr lang="ru-RU" dirty="0" err="1"/>
              <a:t>бакалавриата</a:t>
            </a:r>
            <a:r>
              <a:rPr lang="ru-RU" dirty="0"/>
              <a:t> на соответствие требованиям ФГОС.</a:t>
            </a:r>
          </a:p>
          <a:p>
            <a:r>
              <a:rPr lang="ru-RU" b="1" dirty="0"/>
              <a:t>Цель ФИЭБ – </a:t>
            </a:r>
            <a:r>
              <a:rPr lang="ru-RU" dirty="0"/>
              <a:t>внешняя независимая оценка качества подготовки выпускников </a:t>
            </a:r>
            <a:r>
              <a:rPr lang="ru-RU" dirty="0" err="1"/>
              <a:t>бакалавриата</a:t>
            </a:r>
            <a:r>
              <a:rPr lang="ru-RU" dirty="0"/>
              <a:t>.</a:t>
            </a:r>
          </a:p>
          <a:p>
            <a:endParaRPr lang="en-US" dirty="0"/>
          </a:p>
        </p:txBody>
      </p:sp>
      <p:pic>
        <p:nvPicPr>
          <p:cNvPr id="5" name="Picture 2" descr="C:\Users\01\Desktop\fieb_certific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871" y="1226676"/>
            <a:ext cx="3158353" cy="190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8" y="2967941"/>
            <a:ext cx="8169549" cy="271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979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7907"/>
            <a:ext cx="8574024" cy="1189038"/>
          </a:xfrm>
        </p:spPr>
        <p:txBody>
          <a:bodyPr>
            <a:noAutofit/>
          </a:bodyPr>
          <a:lstStyle/>
          <a:p>
            <a:r>
              <a:rPr lang="ru-RU" sz="2800" dirty="0"/>
              <a:t>ФЕДЕРАЛЬНЫЙ ИНТЕРНЕТ- ЭКЗАМЕН ДЛЯ ВЫПУСКНИКОВ БАКАЛАВРИАТА (ФИЭБ)</a:t>
            </a:r>
            <a:endParaRPr lang="en-US" sz="28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217591"/>
              </p:ext>
            </p:extLst>
          </p:nvPr>
        </p:nvGraphicFramePr>
        <p:xfrm>
          <a:off x="597408" y="1547446"/>
          <a:ext cx="1114348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A8ACB1-6D36-496B-91DD-D1C3128C1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342" y="286192"/>
            <a:ext cx="6477000" cy="53647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Результаты ФИЭБ в 2023-2024 </a:t>
            </a:r>
            <a:r>
              <a:rPr lang="ru-RU" sz="280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уч.г</a:t>
            </a:r>
            <a:r>
              <a:rPr lang="ru-RU" sz="28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:</a:t>
            </a:r>
            <a:endParaRPr lang="ru-RU" sz="28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Богданов Роман Александрович – </a:t>
            </a:r>
            <a:r>
              <a:rPr lang="ru-RU" b="1" u="sng" dirty="0">
                <a:solidFill>
                  <a:srgbClr val="0070C0"/>
                </a:solidFill>
              </a:rPr>
              <a:t>серебряный сертификат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/>
              <a:t>Юркевич Даниил Олегович – </a:t>
            </a:r>
            <a:r>
              <a:rPr lang="ru-RU" u="sng" dirty="0">
                <a:solidFill>
                  <a:srgbClr val="0070C0"/>
                </a:solidFill>
              </a:rPr>
              <a:t>бронзовый сертификат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/>
              <a:t>Корниенко Диана Сергеевна – </a:t>
            </a:r>
            <a:r>
              <a:rPr lang="ru-RU" u="sng" dirty="0">
                <a:solidFill>
                  <a:srgbClr val="0070C0"/>
                </a:solidFill>
              </a:rPr>
              <a:t>бронзовый сертификат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/>
              <a:t>Безоглюк</a:t>
            </a:r>
            <a:r>
              <a:rPr lang="ru-RU" b="0" dirty="0"/>
              <a:t> Анна Александровна – </a:t>
            </a:r>
            <a:r>
              <a:rPr lang="ru-RU" u="sng" dirty="0">
                <a:solidFill>
                  <a:srgbClr val="0070C0"/>
                </a:solidFill>
              </a:rPr>
              <a:t>сертификат участника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/>
              <a:t>Романов Максим Иванович – </a:t>
            </a:r>
            <a:r>
              <a:rPr lang="ru-RU" u="sng" dirty="0">
                <a:solidFill>
                  <a:srgbClr val="0070C0"/>
                </a:solidFill>
              </a:rPr>
              <a:t>сертификат участника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" y="4071471"/>
            <a:ext cx="1913243" cy="2715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08" y="4126837"/>
            <a:ext cx="1916713" cy="2731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918" y="4085813"/>
            <a:ext cx="1916713" cy="2728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276" y="4084880"/>
            <a:ext cx="1921337" cy="2729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258" y="4082751"/>
            <a:ext cx="1911215" cy="27233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835210" y="164695"/>
            <a:ext cx="2577643" cy="37017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9412853" y="147866"/>
            <a:ext cx="2599720" cy="37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63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0" y="133974"/>
            <a:ext cx="7789988" cy="861774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2"/>
                </a:solidFill>
                <a:ea typeface="+mj-ea"/>
                <a:cs typeface="+mj-cs"/>
              </a:rPr>
              <a:t>ОТКРЫТЫЕ МЕЖДУНАРОДНЫЕ СТУДЕНЧЕСКИЕ ИНТЕРНЕТ-ОЛИМПИАДЫ </a:t>
            </a:r>
            <a:endParaRPr lang="en-US" sz="2800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63660"/>
              </p:ext>
            </p:extLst>
          </p:nvPr>
        </p:nvGraphicFramePr>
        <p:xfrm>
          <a:off x="351695" y="1260185"/>
          <a:ext cx="11368451" cy="51903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2467">
                  <a:extLst>
                    <a:ext uri="{9D8B030D-6E8A-4147-A177-3AD203B41FA5}">
                      <a16:colId xmlns:a16="http://schemas.microsoft.com/office/drawing/2014/main" val="619307558"/>
                    </a:ext>
                  </a:extLst>
                </a:gridCol>
                <a:gridCol w="1233857">
                  <a:extLst>
                    <a:ext uri="{9D8B030D-6E8A-4147-A177-3AD203B41FA5}">
                      <a16:colId xmlns:a16="http://schemas.microsoft.com/office/drawing/2014/main" val="2273951288"/>
                    </a:ext>
                  </a:extLst>
                </a:gridCol>
                <a:gridCol w="1263161">
                  <a:extLst>
                    <a:ext uri="{9D8B030D-6E8A-4147-A177-3AD203B41FA5}">
                      <a16:colId xmlns:a16="http://schemas.microsoft.com/office/drawing/2014/main" val="2268218902"/>
                    </a:ext>
                  </a:extLst>
                </a:gridCol>
                <a:gridCol w="1263161">
                  <a:extLst>
                    <a:ext uri="{9D8B030D-6E8A-4147-A177-3AD203B41FA5}">
                      <a16:colId xmlns:a16="http://schemas.microsoft.com/office/drawing/2014/main" val="2127564873"/>
                    </a:ext>
                  </a:extLst>
                </a:gridCol>
                <a:gridCol w="1263161">
                  <a:extLst>
                    <a:ext uri="{9D8B030D-6E8A-4147-A177-3AD203B41FA5}">
                      <a16:colId xmlns:a16="http://schemas.microsoft.com/office/drawing/2014/main" val="772523362"/>
                    </a:ext>
                  </a:extLst>
                </a:gridCol>
                <a:gridCol w="1263161">
                  <a:extLst>
                    <a:ext uri="{9D8B030D-6E8A-4147-A177-3AD203B41FA5}">
                      <a16:colId xmlns:a16="http://schemas.microsoft.com/office/drawing/2014/main" val="835420705"/>
                    </a:ext>
                  </a:extLst>
                </a:gridCol>
                <a:gridCol w="1263161">
                  <a:extLst>
                    <a:ext uri="{9D8B030D-6E8A-4147-A177-3AD203B41FA5}">
                      <a16:colId xmlns:a16="http://schemas.microsoft.com/office/drawing/2014/main" val="2916300013"/>
                    </a:ext>
                  </a:extLst>
                </a:gridCol>
                <a:gridCol w="1172307">
                  <a:extLst>
                    <a:ext uri="{9D8B030D-6E8A-4147-A177-3AD203B41FA5}">
                      <a16:colId xmlns:a16="http://schemas.microsoft.com/office/drawing/2014/main" val="1888061834"/>
                    </a:ext>
                  </a:extLst>
                </a:gridCol>
                <a:gridCol w="1354015">
                  <a:extLst>
                    <a:ext uri="{9D8B030D-6E8A-4147-A177-3AD203B41FA5}">
                      <a16:colId xmlns:a16="http://schemas.microsoft.com/office/drawing/2014/main" val="3758839000"/>
                    </a:ext>
                  </a:extLst>
                </a:gridCol>
              </a:tblGrid>
              <a:tr h="445523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Дисциплины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6744"/>
                  </a:ext>
                </a:extLst>
              </a:tr>
              <a:tr h="10948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История России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Правоведение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Педагогика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Философия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Культурология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Физика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Математика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Информатика</a:t>
                      </a:r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280415"/>
                  </a:ext>
                </a:extLst>
              </a:tr>
              <a:tr h="71495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ru-RU" b="1" baseline="0" dirty="0" smtClean="0"/>
                        <a:t>тур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(участники)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599179"/>
                  </a:ext>
                </a:extLst>
              </a:tr>
              <a:tr h="7149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err="1" smtClean="0"/>
                        <a:t>ll</a:t>
                      </a:r>
                      <a:r>
                        <a:rPr lang="en-US" sz="1800" b="1" kern="1200" dirty="0" smtClean="0"/>
                        <a:t> </a:t>
                      </a:r>
                      <a:r>
                        <a:rPr lang="ru-RU" sz="1800" b="1" kern="1200" dirty="0" smtClean="0"/>
                        <a:t>тур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(</a:t>
                      </a:r>
                      <a:r>
                        <a:rPr lang="ru-RU" sz="1400" kern="1200" baseline="0" dirty="0" smtClean="0"/>
                        <a:t>участники)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197835"/>
                  </a:ext>
                </a:extLst>
              </a:tr>
              <a:tr h="222013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результат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Клименко Д.Р., ГД-21 золотая медаль, диплом 1 степени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Клименко Д.Р., ГД-21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бронзовая медаль, диплом 3 степени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сертификат участника 2 тура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Клименко Д.Р, ГД-21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золотая медаль, диплом 1 степени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Фурман И.С.,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золотая медаль, диплом 1 степени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сертификат участника 2 тура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сертификат участника 2 тура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23213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83" y="5715000"/>
            <a:ext cx="680253" cy="6950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47" y="5636649"/>
            <a:ext cx="680251" cy="6950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94" y="5674636"/>
            <a:ext cx="680251" cy="6950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53" y="5563057"/>
            <a:ext cx="937619" cy="9935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296" y="5063258"/>
            <a:ext cx="676484" cy="9585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538" y="5368176"/>
            <a:ext cx="676484" cy="9585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319" y="5102359"/>
            <a:ext cx="622868" cy="8825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458" y="5110278"/>
            <a:ext cx="676484" cy="9585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990" y="5451480"/>
            <a:ext cx="676484" cy="95856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4011" y="5368176"/>
            <a:ext cx="676484" cy="95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042"/>
      </a:accent1>
      <a:accent2>
        <a:srgbClr val="3578AF"/>
      </a:accent2>
      <a:accent3>
        <a:srgbClr val="C4C4C4"/>
      </a:accent3>
      <a:accent4>
        <a:srgbClr val="A80B22"/>
      </a:accent4>
      <a:accent5>
        <a:srgbClr val="E2E2E2"/>
      </a:accent5>
      <a:accent6>
        <a:srgbClr val="2A6187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er Template_Heritage Month Presentation" id="{910467CA-E581-43CB-A3F9-242953556B2E}" vid="{325629C9-8C54-4982-A5E7-91DBF3E63BF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Microsoft Office PowerPoint</Application>
  <PresentationFormat>Широкоэкранный</PresentationFormat>
  <Paragraphs>188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Segoe UI</vt:lpstr>
      <vt:lpstr>Times New Roman</vt:lpstr>
      <vt:lpstr>Office Theme</vt:lpstr>
      <vt:lpstr>Анализ участия студентов ТИ (ф) СВФУ в предметных олимпиадах различного уровня в 2023-2024 учебном году.   Утверждение перечня олимпиад, проводимых  ТИ (ф) СВФУ в 2024-2025 учебном году.</vt:lpstr>
      <vt:lpstr>УЧАСТИЕ ТИ (Ф) СВФУ В ОЛИМПИАДАХ</vt:lpstr>
      <vt:lpstr>АНАЛИЗ УЧАСТИЯ СТУДЕНТОВ  ТИ (Ф) СВФУ В ОЛИМПИАДАХ РАЗЛИЧНОГО УРОВНЯ  В 2023-2024 УЧ.Г.</vt:lpstr>
      <vt:lpstr>ВСЕРОССИЙСКИЕ ОЛИМПИАДЫ  ЗА 2023-2024 УЧ. ГОД</vt:lpstr>
      <vt:lpstr>Презентация PowerPoint</vt:lpstr>
      <vt:lpstr>ФЕДЕРАЛЬНЫЙ ИНТЕРНЕТ- ЭКЗАМЕН ДЛЯ ВЫПУСКНИКОВ БАКАЛАВРИАТА (ФИЭБ)</vt:lpstr>
      <vt:lpstr>ФЕДЕРАЛЬНЫЙ ИНТЕРНЕТ- ЭКЗАМЕН ДЛЯ ВЫПУСКНИКОВ БАКАЛАВРИАТА (ФИЭБ)</vt:lpstr>
      <vt:lpstr>Презентация PowerPoint</vt:lpstr>
      <vt:lpstr>ОТКРЫТЫЕ МЕЖДУНАРОДНЫЕ СТУДЕНЧЕСКИЕ ИНТЕРНЕТ-ОЛИМПИАДЫ </vt:lpstr>
      <vt:lpstr>МЕЖДУНАРОДНЫЕ ОЛИМПИАДЫ ЗА 2023-2024 УЧ. ГОД</vt:lpstr>
      <vt:lpstr>ДОЛЯ СТУДЕНТОВ, УЧАСТВУЮЩИХ В МЕЖДУНАРОДНЫХ ОЛИМПИАДАХ В 2023-2024 УЧ.Г.</vt:lpstr>
      <vt:lpstr>ДОЛЯ СТУДЕНТОВ, УЧАСТВОВАВШИХ В I-ll ТУРЕ МЕЖДУНАРОДНОЙ СТУДЕНЧЕСКОЙ ИНТЕРНЕТ-ОЛИМПИАДЕ</vt:lpstr>
      <vt:lpstr>УЧАСТИЕ В ИНТЕРНЕТ- ОЛИМПИАДЕ ЗА 5 ЛЕТ</vt:lpstr>
      <vt:lpstr>КОЛИЧЕСТВО ПРИЗЕРОВ ОТКРЫТОЙ МЕЖДУНАРОДНОЙ ИНТЕРНЕТ-ОЛИМПИАДЫ В ДИНАМИКЕ</vt:lpstr>
      <vt:lpstr>ПРОЕКТ ПОСТАНОВЛЕНИЯ: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2025-02-14T06:40:09Z</dcterms:modified>
</cp:coreProperties>
</file>