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4" r:id="rId5"/>
    <p:sldId id="277" r:id="rId6"/>
    <p:sldId id="269" r:id="rId7"/>
    <p:sldId id="268" r:id="rId8"/>
    <p:sldId id="270" r:id="rId9"/>
    <p:sldId id="278" r:id="rId10"/>
    <p:sldId id="279" r:id="rId11"/>
    <p:sldId id="263" r:id="rId12"/>
    <p:sldId id="265" r:id="rId13"/>
    <p:sldId id="259" r:id="rId14"/>
    <p:sldId id="262" r:id="rId15"/>
    <p:sldId id="271" r:id="rId16"/>
    <p:sldId id="272" r:id="rId17"/>
    <p:sldId id="273" r:id="rId18"/>
    <p:sldId id="274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9393F"/>
    <a:srgbClr val="AA393F"/>
    <a:srgbClr val="01C1FF"/>
    <a:srgbClr val="24604C"/>
    <a:srgbClr val="2841FE"/>
    <a:srgbClr val="0070C0"/>
    <a:srgbClr val="02B7CD"/>
    <a:srgbClr val="0B5395"/>
    <a:srgbClr val="448A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9" d="100"/>
          <a:sy n="109" d="100"/>
        </p:scale>
        <p:origin x="11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08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tM\Desktop\&#1054;&#1051;&#1048;&#1052;&#1055;&#1048;&#1040;&#1044;&#1067;\&#1054;&#1058;&#1063;&#1045;&#1058;%20&#1087;&#1086;%20&#1054;&#1051;&#1048;&#1052;&#1055;&#1048;&#1040;&#1044;&#1040;&#1052;%202014-2025%20&#1091;&#1095;.&#1075;&#1086;&#1076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'Итоги за ,,,, уч.год'!$B$81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'Итоги за ,,,, уч.год'!$A$91:$A$92</c:f>
              <c:strCache>
                <c:ptCount val="2"/>
                <c:pt idx="0">
                  <c:v>Всероссийские</c:v>
                </c:pt>
                <c:pt idx="1">
                  <c:v>Международные</c:v>
                </c:pt>
              </c:strCache>
            </c:strRef>
          </c:cat>
          <c:val>
            <c:numRef>
              <c:f>'Итоги за ,,,, уч.год'!$B$91:$B$92</c:f>
              <c:numCache>
                <c:formatCode>General</c:formatCode>
                <c:ptCount val="2"/>
                <c:pt idx="0">
                  <c:v>120</c:v>
                </c:pt>
                <c:pt idx="1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F0-4B7A-A436-9411109D9EA7}"/>
            </c:ext>
          </c:extLst>
        </c:ser>
        <c:ser>
          <c:idx val="1"/>
          <c:order val="1"/>
          <c:tx>
            <c:strRef>
              <c:f>'Итоги за ,,,, уч.год'!$C$81</c:f>
              <c:strCache>
                <c:ptCount val="1"/>
                <c:pt idx="0">
                  <c:v>Количество победителей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'Итоги за ,,,, уч.год'!$A$91:$A$92</c:f>
              <c:strCache>
                <c:ptCount val="2"/>
                <c:pt idx="0">
                  <c:v>Всероссийские</c:v>
                </c:pt>
                <c:pt idx="1">
                  <c:v>Международные</c:v>
                </c:pt>
              </c:strCache>
            </c:strRef>
          </c:cat>
          <c:val>
            <c:numRef>
              <c:f>'Итоги за ,,,, уч.год'!$C$91:$C$92</c:f>
              <c:numCache>
                <c:formatCode>General</c:formatCode>
                <c:ptCount val="2"/>
                <c:pt idx="0">
                  <c:v>24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F0-4B7A-A436-9411109D9E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199066095"/>
        <c:axId val="1199066511"/>
      </c:barChart>
      <c:catAx>
        <c:axId val="119906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9066511"/>
        <c:crosses val="autoZero"/>
        <c:auto val="1"/>
        <c:lblAlgn val="ctr"/>
        <c:lblOffset val="100"/>
        <c:noMultiLvlLbl val="0"/>
      </c:catAx>
      <c:valAx>
        <c:axId val="1199066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9066095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/>
              <a:t>66,32 % от общего количества студентов</a:t>
            </a:r>
          </a:p>
        </c:rich>
      </c:tx>
      <c:layout>
        <c:manualLayout>
          <c:xMode val="edge"/>
          <c:yMode val="edge"/>
          <c:x val="0.39169991822295352"/>
          <c:y val="1.1162790697674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33626968503937"/>
          <c:y val="0.1740745531535707"/>
          <c:w val="0.34165838254593178"/>
          <c:h val="0.7483519365890378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B7C-46C5-AAE9-00BE052BF7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B7C-46C5-AAE9-00BE052BF7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B7C-46C5-AAE9-00BE052BF7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B7C-46C5-AAE9-00BE052BF7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B7C-46C5-AAE9-00BE052BF7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B7C-46C5-AAE9-00BE052BF74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B7C-46C5-AAE9-00BE052BF74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B7C-46C5-AAE9-00BE052BF74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B7C-46C5-AAE9-00BE052BF74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B7C-46C5-AAE9-00BE052BF74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5B7C-46C5-AAE9-00BE052BF74F}"/>
              </c:ext>
            </c:extLst>
          </c:dPt>
          <c:dLbls>
            <c:dLbl>
              <c:idx val="0"/>
              <c:layout>
                <c:manualLayout>
                  <c:x val="9.5515337926509181E-2"/>
                  <c:y val="-0.12303605851716513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5,26 %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B7C-46C5-AAE9-00BE052BF74F}"/>
                </c:ext>
              </c:extLst>
            </c:dLbl>
            <c:dLbl>
              <c:idx val="1"/>
              <c:layout>
                <c:manualLayout>
                  <c:x val="6.9791666666666669E-2"/>
                  <c:y val="-9.3546260215621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16,32 %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B7C-46C5-AAE9-00BE052BF74F}"/>
                </c:ext>
              </c:extLst>
            </c:dLbl>
            <c:dLbl>
              <c:idx val="2"/>
              <c:layout>
                <c:manualLayout>
                  <c:x val="4.1666666666666666E-3"/>
                  <c:y val="0.1528682788889427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13,16 %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B7C-46C5-AAE9-00BE052BF74F}"/>
                </c:ext>
              </c:extLst>
            </c:dLbl>
            <c:dLbl>
              <c:idx val="3"/>
              <c:layout>
                <c:manualLayout>
                  <c:x val="-8.6458333333333359E-2"/>
                  <c:y val="0.1140808051410020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13,16 %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B7C-46C5-AAE9-00BE052BF74F}"/>
                </c:ext>
              </c:extLst>
            </c:dLbl>
            <c:dLbl>
              <c:idx val="4"/>
              <c:layout>
                <c:manualLayout>
                  <c:x val="-9.9789480301001612E-2"/>
                  <c:y val="0.1023255813953488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1,58 %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B7C-46C5-AAE9-00BE052BF74F}"/>
                </c:ext>
              </c:extLst>
            </c:dLbl>
            <c:dLbl>
              <c:idx val="5"/>
              <c:layout>
                <c:manualLayout>
                  <c:x val="-9.6000006365520515E-2"/>
                  <c:y val="-1.860465116279069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2,36 %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B7C-46C5-AAE9-00BE052BF74F}"/>
                </c:ext>
              </c:extLst>
            </c:dLbl>
            <c:dLbl>
              <c:idx val="6"/>
              <c:layout>
                <c:manualLayout>
                  <c:x val="-8.3368426580583618E-2"/>
                  <c:y val="-7.62790697674419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2,63 %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B7C-46C5-AAE9-00BE052BF74F}"/>
                </c:ext>
              </c:extLst>
            </c:dLbl>
            <c:dLbl>
              <c:idx val="7"/>
              <c:layout>
                <c:manualLayout>
                  <c:x val="-8.4631584559077322E-2"/>
                  <c:y val="-9.67441860465116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7,63 %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B7C-46C5-AAE9-00BE052BF74F}"/>
                </c:ext>
              </c:extLst>
            </c:dLbl>
            <c:dLbl>
              <c:idx val="8"/>
              <c:layout>
                <c:manualLayout>
                  <c:x val="-7.3263162752634101E-2"/>
                  <c:y val="-0.1302325581395348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1,32</a:t>
                    </a:r>
                    <a:r>
                      <a:rPr lang="en-US" baseline="0"/>
                      <a:t> 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B7C-46C5-AAE9-00BE052BF74F}"/>
                </c:ext>
              </c:extLst>
            </c:dLbl>
            <c:dLbl>
              <c:idx val="9"/>
              <c:layout>
                <c:manualLayout>
                  <c:x val="-3.2842107440836016E-2"/>
                  <c:y val="-0.1767441860465116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0,79 %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5B7C-46C5-AAE9-00BE052BF74F}"/>
                </c:ext>
              </c:extLst>
            </c:dLbl>
            <c:dLbl>
              <c:idx val="10"/>
              <c:layout>
                <c:manualLayout>
                  <c:x val="2.6526317548367512E-2"/>
                  <c:y val="-0.1581395348837209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1,84 %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5B7C-46C5-AAE9-00BE052BF7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'Всероссийские '!$H$232:$R$232</c:f>
              <c:strCache>
                <c:ptCount val="11"/>
                <c:pt idx="0">
                  <c:v>II Всероссийские межрегиональные дистанционные состязания студентов педагогических направлений подготовки и специальностей в области использования цифровых сервисов и инструментов для будущей педагогической деятельности «ЗУС: Знаю! Умею! Сделаю!».</c:v>
                </c:pt>
                <c:pt idx="1">
                  <c:v>II Всероссийская дистанционная студенческая олимпиада «Психология: от теории к практике»</c:v>
                </c:pt>
                <c:pt idx="2">
                  <c:v>II Всероссийская олимпиада по психологии «Психология без границ»</c:v>
                </c:pt>
                <c:pt idx="3">
                  <c:v>Республиканский Psychological Cases Challenge (PsyCC - 2025)</c:v>
                </c:pt>
                <c:pt idx="4">
                  <c:v>ФИЭБ "Строительство"</c:v>
                </c:pt>
                <c:pt idx="5">
                  <c:v>ФИЭБ "Прикладная информатика"</c:v>
                </c:pt>
                <c:pt idx="6">
                  <c:v>ФИЭБ "Педагогическое образование (с двумя профилями подготовки)"</c:v>
                </c:pt>
                <c:pt idx="7">
                  <c:v>XII Всероссийская олимпиада по истории россиийского предпринимательства для студентов и аспирантов</c:v>
                </c:pt>
                <c:pt idx="8">
                  <c:v>Команда «404 Team» взяла серебро муниципального этапа Всероссийского конкурса «Моя профессия – ИТ»</c:v>
                </c:pt>
                <c:pt idx="9">
                  <c:v>Всероссийская олимпиада студентов по элементарной геометрии</c:v>
                </c:pt>
                <c:pt idx="10">
                  <c:v>Тотальный диктант</c:v>
                </c:pt>
              </c:strCache>
            </c:strRef>
          </c:cat>
          <c:val>
            <c:numRef>
              <c:f>'Всероссийские '!$H$235:$R$235</c:f>
              <c:numCache>
                <c:formatCode>0.00</c:formatCode>
                <c:ptCount val="11"/>
                <c:pt idx="0">
                  <c:v>5.2631578947368425</c:v>
                </c:pt>
                <c:pt idx="1">
                  <c:v>16.315789473684209</c:v>
                </c:pt>
                <c:pt idx="2">
                  <c:v>13.157894736842104</c:v>
                </c:pt>
                <c:pt idx="3">
                  <c:v>13.157894736842104</c:v>
                </c:pt>
                <c:pt idx="4">
                  <c:v>1.5789473684210527</c:v>
                </c:pt>
                <c:pt idx="5">
                  <c:v>2.6315789473684212</c:v>
                </c:pt>
                <c:pt idx="6">
                  <c:v>2.6315789473684212</c:v>
                </c:pt>
                <c:pt idx="7">
                  <c:v>7.6315789473684212</c:v>
                </c:pt>
                <c:pt idx="8">
                  <c:v>1.3157894736842106</c:v>
                </c:pt>
                <c:pt idx="9">
                  <c:v>0.78947368421052633</c:v>
                </c:pt>
                <c:pt idx="10">
                  <c:v>1.8421052631578947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B7C-46C5-AAE9-00BE052BF74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250729986876644"/>
          <c:y val="0.10615587210733299"/>
          <c:w val="0.45651706036745404"/>
          <c:h val="0.8499887715742973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800" b="1" i="0" baseline="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ФИЭБ по направлению «Строительное дело»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accent6">
                  <a:lumMod val="50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'Всероссийские '!$H$230</c:f>
              <c:strCache>
                <c:ptCount val="1"/>
                <c:pt idx="0">
                  <c:v>ФИЭБ в 2025-2026 уч.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'Всероссийские '!$I$229:$J$229</c:f>
              <c:strCache>
                <c:ptCount val="2"/>
                <c:pt idx="0">
                  <c:v>участники</c:v>
                </c:pt>
                <c:pt idx="1">
                  <c:v>победы</c:v>
                </c:pt>
              </c:strCache>
            </c:strRef>
          </c:cat>
          <c:val>
            <c:numRef>
              <c:f>'Всероссийские '!$I$230:$J$230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F-437B-9318-141671A01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68428304"/>
        <c:axId val="1568429552"/>
      </c:barChart>
      <c:catAx>
        <c:axId val="1568428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429552"/>
        <c:crosses val="autoZero"/>
        <c:auto val="1"/>
        <c:lblAlgn val="ctr"/>
        <c:lblOffset val="100"/>
        <c:noMultiLvlLbl val="0"/>
      </c:catAx>
      <c:valAx>
        <c:axId val="1568429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4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baseline="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ФИЭБ по направлению «Прикладная информатика»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'Всероссийские '!$H$230</c:f>
              <c:strCache>
                <c:ptCount val="1"/>
                <c:pt idx="0">
                  <c:v>ФИЭБ в 2025-2026 уч.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'Всероссийские '!$I$229:$J$229</c:f>
              <c:strCache>
                <c:ptCount val="2"/>
                <c:pt idx="0">
                  <c:v>участники</c:v>
                </c:pt>
                <c:pt idx="1">
                  <c:v>победы</c:v>
                </c:pt>
              </c:strCache>
            </c:strRef>
          </c:cat>
          <c:val>
            <c:numRef>
              <c:f>'Всероссийские '!$I$230:$J$230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1C-4132-A92A-C3EE229A5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68428304"/>
        <c:axId val="1568429552"/>
      </c:barChart>
      <c:catAx>
        <c:axId val="1568428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429552"/>
        <c:crosses val="autoZero"/>
        <c:auto val="1"/>
        <c:lblAlgn val="ctr"/>
        <c:lblOffset val="100"/>
        <c:noMultiLvlLbl val="0"/>
      </c:catAx>
      <c:valAx>
        <c:axId val="1568429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4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baseline="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ФИЭБ по направлению «Педагогическое образование (с двумя профилями подготовки)»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578508677523236"/>
          <c:y val="0.20669219267202438"/>
          <c:w val="0.82993690891331851"/>
          <c:h val="0.70587019217491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'Всероссийские '!$H$230</c:f>
              <c:strCache>
                <c:ptCount val="1"/>
                <c:pt idx="0">
                  <c:v>ФИЭБ в 2025-2026 уч.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'Всероссийские '!$I$229:$J$229</c:f>
              <c:strCache>
                <c:ptCount val="2"/>
                <c:pt idx="0">
                  <c:v>участники</c:v>
                </c:pt>
                <c:pt idx="1">
                  <c:v>победы</c:v>
                </c:pt>
              </c:strCache>
            </c:strRef>
          </c:cat>
          <c:val>
            <c:numRef>
              <c:f>'Всероссийские '!$I$230:$J$230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1-4CB9-A6F5-2F47316BAE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68428304"/>
        <c:axId val="1568429552"/>
      </c:barChart>
      <c:catAx>
        <c:axId val="1568428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429552"/>
        <c:crosses val="autoZero"/>
        <c:auto val="1"/>
        <c:lblAlgn val="ctr"/>
        <c:lblOffset val="100"/>
        <c:noMultiLvlLbl val="0"/>
      </c:catAx>
      <c:valAx>
        <c:axId val="1568429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4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u="none" strike="noStrike" cap="all" baseline="0" dirty="0" smtClean="0">
                <a:solidFill>
                  <a:schemeClr val="tx1"/>
                </a:solidFill>
                <a:effectLst/>
              </a:rPr>
              <a:t>29,5 % от общего количества студентов</a:t>
            </a:r>
            <a:endParaRPr lang="ru-RU" sz="28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865246661255914"/>
          <c:y val="0.11386826961766573"/>
          <c:w val="0.40320231496059988"/>
          <c:h val="0.81276199262701587"/>
        </c:manualLayout>
      </c:layout>
      <c:pieChart>
        <c:varyColors val="1"/>
        <c:ser>
          <c:idx val="0"/>
          <c:order val="0"/>
          <c:explosion val="24"/>
          <c:dPt>
            <c:idx val="0"/>
            <c:bubble3D val="0"/>
            <c:explosion val="46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C4-4F28-A715-9457697AF4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C4-4F28-A715-9457697AF4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C4-4F28-A715-9457697AF42A}"/>
              </c:ext>
            </c:extLst>
          </c:dPt>
          <c:dLbls>
            <c:dLbl>
              <c:idx val="0"/>
              <c:layout>
                <c:manualLayout>
                  <c:x val="-0.13695543067241103"/>
                  <c:y val="-0.108452436347307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FCC49E-CE5C-454C-9749-0DFFA85E9125}" type="CATEGORYNAME">
                      <a:rPr lang="ru-RU" sz="160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sz="1600" baseline="0" dirty="0" smtClean="0">
                        <a:solidFill>
                          <a:schemeClr val="tx1"/>
                        </a:solidFill>
                      </a:rPr>
                      <a:t>26,6 %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C4-4F28-A715-9457697AF42A}"/>
                </c:ext>
              </c:extLst>
            </c:dLbl>
            <c:dLbl>
              <c:idx val="1"/>
              <c:layout>
                <c:manualLayout>
                  <c:x val="-4.8027870954998407E-2"/>
                  <c:y val="0.151133001176376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32044BE-C4F4-4D76-83A4-6EA6F17D4B96}" type="CATEGORYNAME">
                      <a:rPr lang="ru-RU" sz="160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sz="1600" baseline="0" dirty="0" smtClean="0">
                        <a:solidFill>
                          <a:schemeClr val="tx1"/>
                        </a:solidFill>
                      </a:rPr>
                      <a:t>1,1 %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8869453588231"/>
                      <c:h val="0.335827622375859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C4-4F28-A715-9457697AF42A}"/>
                </c:ext>
              </c:extLst>
            </c:dLbl>
            <c:dLbl>
              <c:idx val="2"/>
              <c:layout>
                <c:manualLayout>
                  <c:x val="0.44892921216882875"/>
                  <c:y val="0.15877428312565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454623-DC2F-4C16-A842-97A8B3EF181E}" type="CATEGORYNAME">
                      <a:rPr lang="ru-RU" sz="160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sz="1600" baseline="0" dirty="0" smtClean="0">
                        <a:solidFill>
                          <a:schemeClr val="tx1"/>
                        </a:solidFill>
                      </a:rPr>
                      <a:t>1,8 %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33432273316367"/>
                      <c:h val="0.261043705844087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7C4-4F28-A715-9457697AF4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Международные!$M$362:$M$364</c:f>
              <c:strCache>
                <c:ptCount val="3"/>
                <c:pt idx="0">
                  <c:v>Открытые международные студенческие Интернет-олимпиады </c:v>
                </c:pt>
                <c:pt idx="1">
                  <c:v>Международный инженерный чемпионат "CASЕ-IN"  "Горное дело"</c:v>
                </c:pt>
                <c:pt idx="2">
                  <c:v>Международный инженерный чемпионат "CASЕ-IN" "Строительное дело"</c:v>
                </c:pt>
              </c:strCache>
            </c:strRef>
          </c:cat>
          <c:val>
            <c:numRef>
              <c:f>Международные!$O$362:$O$364</c:f>
              <c:numCache>
                <c:formatCode>0.0</c:formatCode>
                <c:ptCount val="3"/>
                <c:pt idx="0">
                  <c:v>26.578947368421051</c:v>
                </c:pt>
                <c:pt idx="1">
                  <c:v>1.0526315789473684</c:v>
                </c:pt>
                <c:pt idx="2">
                  <c:v>1.8421052631578947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C4-4F28-A715-9457697AF42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u="sng" baseline="0" dirty="0" smtClean="0">
                <a:effectLst/>
              </a:rPr>
              <a:t>26,6% от общего количества студентов, участвовавших в 1</a:t>
            </a:r>
            <a:r>
              <a:rPr lang="en-US" sz="1800" b="1" i="0" u="sng" baseline="0" dirty="0" smtClean="0">
                <a:effectLst/>
              </a:rPr>
              <a:t> </a:t>
            </a:r>
            <a:r>
              <a:rPr lang="ru-RU" sz="1800" b="1" i="0" u="sng" baseline="0" dirty="0" smtClean="0">
                <a:effectLst/>
              </a:rPr>
              <a:t>туре</a:t>
            </a:r>
            <a:endParaRPr lang="ru-RU" dirty="0" smtClean="0">
              <a:effectLst/>
            </a:endParaRPr>
          </a:p>
          <a:p>
            <a:pPr>
              <a:defRPr/>
            </a:pPr>
            <a:r>
              <a:rPr lang="ru-RU" sz="1800" b="1" i="0" u="sng" baseline="0" dirty="0" smtClean="0">
                <a:effectLst/>
              </a:rPr>
              <a:t>1,3</a:t>
            </a:r>
            <a:r>
              <a:rPr lang="en-US" sz="1800" b="1" i="0" u="sng" baseline="0" dirty="0" smtClean="0">
                <a:effectLst/>
              </a:rPr>
              <a:t>%</a:t>
            </a:r>
            <a:r>
              <a:rPr lang="ru-RU" sz="1800" b="1" i="0" u="sng" baseline="0" dirty="0" smtClean="0">
                <a:effectLst/>
              </a:rPr>
              <a:t> от общего количества студентов, участвовавших в 2</a:t>
            </a:r>
            <a:r>
              <a:rPr lang="en-US" sz="1800" b="1" i="0" u="sng" baseline="0" dirty="0" smtClean="0">
                <a:effectLst/>
              </a:rPr>
              <a:t> </a:t>
            </a:r>
            <a:r>
              <a:rPr lang="ru-RU" sz="1800" b="1" i="0" u="sng" baseline="0" dirty="0" smtClean="0">
                <a:effectLst/>
              </a:rPr>
              <a:t>туре</a:t>
            </a:r>
            <a:endParaRPr lang="ru-RU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1 тур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Международные!$M$368:$M$374</c:f>
              <c:strCache>
                <c:ptCount val="5"/>
                <c:pt idx="0">
                  <c:v>история России</c:v>
                </c:pt>
                <c:pt idx="1">
                  <c:v>правоведение</c:v>
                </c:pt>
                <c:pt idx="2">
                  <c:v>философия</c:v>
                </c:pt>
                <c:pt idx="3">
                  <c:v>информатика</c:v>
                </c:pt>
                <c:pt idx="4">
                  <c:v>русский язык</c:v>
                </c:pt>
              </c:strCache>
            </c:strRef>
          </c:cat>
          <c:val>
            <c:numRef>
              <c:f>Международные!$O$368:$O$374</c:f>
              <c:numCache>
                <c:formatCode>0.0</c:formatCode>
                <c:ptCount val="7"/>
                <c:pt idx="0">
                  <c:v>6.0526315789473681</c:v>
                </c:pt>
                <c:pt idx="1">
                  <c:v>3.4210526315789473</c:v>
                </c:pt>
                <c:pt idx="2">
                  <c:v>5</c:v>
                </c:pt>
                <c:pt idx="3">
                  <c:v>5.2631578947368425</c:v>
                </c:pt>
                <c:pt idx="4">
                  <c:v>6.8421052631578947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84-4AC2-B596-17A840A0DFA9}"/>
            </c:ext>
          </c:extLst>
        </c:ser>
        <c:ser>
          <c:idx val="1"/>
          <c:order val="1"/>
          <c:tx>
            <c:v>2 тур</c:v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2855451793075501E-3"/>
                  <c:y val="-2.647638039641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E84-4AC2-B596-17A840A0DFA9}"/>
                </c:ext>
              </c:extLst>
            </c:dLbl>
            <c:dLbl>
              <c:idx val="2"/>
              <c:layout>
                <c:manualLayout>
                  <c:x val="0"/>
                  <c:y val="-1.444166203440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E84-4AC2-B596-17A840A0DFA9}"/>
                </c:ext>
              </c:extLst>
            </c:dLbl>
            <c:dLbl>
              <c:idx val="3"/>
              <c:layout>
                <c:manualLayout>
                  <c:x val="0"/>
                  <c:y val="-1.444166203440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E84-4AC2-B596-17A840A0DFA9}"/>
                </c:ext>
              </c:extLst>
            </c:dLbl>
            <c:dLbl>
              <c:idx val="4"/>
              <c:layout>
                <c:manualLayout>
                  <c:x val="0"/>
                  <c:y val="-2.6476380396410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E84-4AC2-B596-17A840A0DF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Международные!$M$368:$M$374</c:f>
              <c:strCache>
                <c:ptCount val="5"/>
                <c:pt idx="0">
                  <c:v>история России</c:v>
                </c:pt>
                <c:pt idx="1">
                  <c:v>правоведение</c:v>
                </c:pt>
                <c:pt idx="2">
                  <c:v>философия</c:v>
                </c:pt>
                <c:pt idx="3">
                  <c:v>информатика</c:v>
                </c:pt>
                <c:pt idx="4">
                  <c:v>русский язык</c:v>
                </c:pt>
              </c:strCache>
            </c:strRef>
          </c:cat>
          <c:val>
            <c:numRef>
              <c:f>Международные!$Q$368:$Q$374</c:f>
              <c:numCache>
                <c:formatCode>0.0</c:formatCode>
                <c:ptCount val="7"/>
                <c:pt idx="0">
                  <c:v>0.78947368421052633</c:v>
                </c:pt>
                <c:pt idx="1">
                  <c:v>0</c:v>
                </c:pt>
                <c:pt idx="2">
                  <c:v>0</c:v>
                </c:pt>
                <c:pt idx="3">
                  <c:v>0.26315789473684209</c:v>
                </c:pt>
                <c:pt idx="4">
                  <c:v>0.26315789473684209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84-4AC2-B596-17A840A0DF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1922879"/>
        <c:axId val="2101924959"/>
        <c:axId val="0"/>
      </c:bar3DChart>
      <c:catAx>
        <c:axId val="21019228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924959"/>
        <c:crosses val="autoZero"/>
        <c:auto val="1"/>
        <c:lblAlgn val="ctr"/>
        <c:lblOffset val="100"/>
        <c:noMultiLvlLbl val="0"/>
      </c:catAx>
      <c:valAx>
        <c:axId val="21019249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922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66658737294218E-2"/>
          <c:y val="1.7178223092483808E-2"/>
          <c:w val="0.94382894935437045"/>
          <c:h val="0.87989649441967899"/>
        </c:manualLayout>
      </c:layout>
      <c:lineChart>
        <c:grouping val="standard"/>
        <c:varyColors val="0"/>
        <c:ser>
          <c:idx val="0"/>
          <c:order val="0"/>
          <c:tx>
            <c:strRef>
              <c:f>Динамика!$C$15</c:f>
              <c:strCache>
                <c:ptCount val="1"/>
                <c:pt idx="0">
                  <c:v>1 тур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Динамика!$A$28:$A$32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Динамика!$C$28:$C$32</c:f>
              <c:numCache>
                <c:formatCode>General</c:formatCode>
                <c:ptCount val="5"/>
                <c:pt idx="0">
                  <c:v>115</c:v>
                </c:pt>
                <c:pt idx="1">
                  <c:v>170</c:v>
                </c:pt>
                <c:pt idx="2">
                  <c:v>79</c:v>
                </c:pt>
                <c:pt idx="3">
                  <c:v>44</c:v>
                </c:pt>
                <c:pt idx="4">
                  <c:v>101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69F-4227-90AC-3B56D8E65FE4}"/>
            </c:ext>
          </c:extLst>
        </c:ser>
        <c:ser>
          <c:idx val="1"/>
          <c:order val="1"/>
          <c:tx>
            <c:strRef>
              <c:f>Динамика!$D$15</c:f>
              <c:strCache>
                <c:ptCount val="1"/>
                <c:pt idx="0">
                  <c:v>2 тур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Динамика!$A$28:$A$32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Динамика!$D$28:$D$32</c:f>
              <c:numCache>
                <c:formatCode>General</c:formatCode>
                <c:ptCount val="5"/>
                <c:pt idx="0">
                  <c:v>26</c:v>
                </c:pt>
                <c:pt idx="1">
                  <c:v>29</c:v>
                </c:pt>
                <c:pt idx="2">
                  <c:v>10</c:v>
                </c:pt>
                <c:pt idx="3">
                  <c:v>9</c:v>
                </c:pt>
                <c:pt idx="4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69F-4227-90AC-3B56D8E65FE4}"/>
            </c:ext>
          </c:extLst>
        </c:ser>
        <c:ser>
          <c:idx val="2"/>
          <c:order val="2"/>
          <c:tx>
            <c:strRef>
              <c:f>Динамика!$E$15</c:f>
              <c:strCache>
                <c:ptCount val="1"/>
                <c:pt idx="0">
                  <c:v>Призеры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Динамика!$A$28:$A$32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Динамика!$E$28:$E$32</c:f>
              <c:numCache>
                <c:formatCode>General</c:formatCode>
                <c:ptCount val="5"/>
                <c:pt idx="0">
                  <c:v>7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B69F-4227-90AC-3B56D8E65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1216640"/>
        <c:axId val="1051224544"/>
      </c:lineChart>
      <c:catAx>
        <c:axId val="105121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1224544"/>
        <c:crosses val="autoZero"/>
        <c:auto val="1"/>
        <c:lblAlgn val="ctr"/>
        <c:lblOffset val="100"/>
        <c:noMultiLvlLbl val="0"/>
      </c:catAx>
      <c:valAx>
        <c:axId val="105122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121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0.40839</cdr:x>
      <cdr:y>0.22326</cdr:y>
    </cdr:from>
    <cdr:to>
      <cdr:x>0.56312</cdr:x>
      <cdr:y>0.23654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4673599" y="1220117"/>
          <a:ext cx="1770743" cy="7257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0.27522</cdr:x>
      <cdr:y>0.21794</cdr:y>
    </cdr:from>
    <cdr:to>
      <cdr:x>0.3361</cdr:x>
      <cdr:y>0.2445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 flipH="1">
          <a:off x="3149599" y="1191088"/>
          <a:ext cx="696686" cy="14514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D1CD9CD-7E8A-4B9A-AAC2-D320EA1B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8BA1A1-5423-4097-9E81-69FE9C76C3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9231-E164-40F4-9440-A933E80E0D42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05A505-898B-40B6-995F-EC8B619D5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C6084D-9BF9-4BDD-8FA2-F3D1C9A63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8D04-334D-42F7-9B7D-242DA519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7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FB10-EEEF-4003-A3A1-43520C4FB010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E19F-7952-44E3-B289-25296E677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7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0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136525"/>
            <a:ext cx="9062978" cy="1325563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1" y="1698454"/>
            <a:ext cx="9062978" cy="4490977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5300" y="6356350"/>
            <a:ext cx="40381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7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664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44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38" y="3429000"/>
            <a:ext cx="9838481" cy="1814332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538" y="5243332"/>
            <a:ext cx="9838481" cy="111301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356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271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566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5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5188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4140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21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936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10354"/>
            <a:ext cx="11201443" cy="241287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Анализ участия студентов ТИ (ф) СВФУ в предметных олимпиадах различного уровня в </a:t>
            </a: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-202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учебном году. 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Утверждение </a:t>
            </a:r>
            <a:r>
              <a:rPr lang="ru-RU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перечня олимпиад, проводимых </a:t>
            </a:r>
            <a:br>
              <a:rPr lang="ru-RU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ТИ (ф) СВФУ в </a:t>
            </a: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-202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ru-RU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учебном году.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65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Федеральный интернет-экзамен для выпускников </a:t>
            </a:r>
            <a:r>
              <a:rPr lang="ru-RU" sz="3600" dirty="0" err="1"/>
              <a:t>бакалавриата</a:t>
            </a:r>
            <a:r>
              <a:rPr lang="ru-RU" sz="3600" dirty="0"/>
              <a:t> (ФИЭБ)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677681"/>
              </p:ext>
            </p:extLst>
          </p:nvPr>
        </p:nvGraphicFramePr>
        <p:xfrm>
          <a:off x="798286" y="1462089"/>
          <a:ext cx="10755085" cy="506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7476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BFE74-E988-46F9-8C80-F831F466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31567"/>
            <a:ext cx="11531324" cy="110264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Результаты ФИЭБ </a:t>
            </a:r>
            <a:r>
              <a:rPr lang="ru-RU" sz="3600" dirty="0" smtClean="0"/>
              <a:t>по направлению </a:t>
            </a:r>
            <a:r>
              <a:rPr lang="ru-RU" sz="3600" dirty="0"/>
              <a:t>«Прикладная информатика»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527761-1E26-49D9-80E9-FE3FD9A200CA}"/>
              </a:ext>
            </a:extLst>
          </p:cNvPr>
          <p:cNvSpPr/>
          <p:nvPr/>
        </p:nvSpPr>
        <p:spPr>
          <a:xfrm>
            <a:off x="2695797" y="1137563"/>
            <a:ext cx="2250000" cy="23681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93D29C-A43B-4407-9A31-6A635E50E0F0}"/>
              </a:ext>
            </a:extLst>
          </p:cNvPr>
          <p:cNvSpPr/>
          <p:nvPr/>
        </p:nvSpPr>
        <p:spPr>
          <a:xfrm>
            <a:off x="4945797" y="1134207"/>
            <a:ext cx="2250000" cy="23681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F051DE-3AE7-4E89-BE6E-08ADD6D500F6}"/>
              </a:ext>
            </a:extLst>
          </p:cNvPr>
          <p:cNvSpPr/>
          <p:nvPr/>
        </p:nvSpPr>
        <p:spPr>
          <a:xfrm>
            <a:off x="7196234" y="1134207"/>
            <a:ext cx="2250000" cy="236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668B25-1C15-45A5-B8A6-9E2168E9FBF8}"/>
              </a:ext>
            </a:extLst>
          </p:cNvPr>
          <p:cNvSpPr/>
          <p:nvPr/>
        </p:nvSpPr>
        <p:spPr>
          <a:xfrm>
            <a:off x="2695797" y="3505738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2AAD73-EE3A-4E34-AE0F-6E082197EC17}"/>
              </a:ext>
            </a:extLst>
          </p:cNvPr>
          <p:cNvSpPr/>
          <p:nvPr/>
        </p:nvSpPr>
        <p:spPr>
          <a:xfrm>
            <a:off x="4945797" y="3502382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475D84-8EC3-4FD4-A4A4-1A33CEBEFA78}"/>
              </a:ext>
            </a:extLst>
          </p:cNvPr>
          <p:cNvSpPr/>
          <p:nvPr/>
        </p:nvSpPr>
        <p:spPr>
          <a:xfrm>
            <a:off x="7196234" y="3502382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7995C7-1A67-44E7-9DB9-4CBF8043BEA8}"/>
              </a:ext>
            </a:extLst>
          </p:cNvPr>
          <p:cNvSpPr/>
          <p:nvPr/>
        </p:nvSpPr>
        <p:spPr>
          <a:xfrm>
            <a:off x="2700054" y="5399503"/>
            <a:ext cx="2250000" cy="18335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3AC954-F4FC-42C9-B10F-041C7FAFC0CD}"/>
              </a:ext>
            </a:extLst>
          </p:cNvPr>
          <p:cNvSpPr/>
          <p:nvPr/>
        </p:nvSpPr>
        <p:spPr>
          <a:xfrm>
            <a:off x="4950954" y="5396147"/>
            <a:ext cx="2250000" cy="1833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906A70D-6971-4559-8A2C-8E8CCBD8167B}"/>
              </a:ext>
            </a:extLst>
          </p:cNvPr>
          <p:cNvSpPr/>
          <p:nvPr/>
        </p:nvSpPr>
        <p:spPr>
          <a:xfrm>
            <a:off x="7200491" y="5396147"/>
            <a:ext cx="2250000" cy="1833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2870736" y="3435597"/>
            <a:ext cx="193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dirty="0"/>
              <a:t>Шидловский Николай Анатольевич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17D5FB-69FE-4E27-8D7B-EAB45673FDD1}"/>
              </a:ext>
            </a:extLst>
          </p:cNvPr>
          <p:cNvSpPr txBox="1"/>
          <p:nvPr/>
        </p:nvSpPr>
        <p:spPr>
          <a:xfrm>
            <a:off x="2782527" y="4635735"/>
            <a:ext cx="205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1400" b="1" dirty="0" smtClean="0"/>
              <a:t>бронзовый сертификат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009166-6A46-4F6F-A792-8A0908B7B624}"/>
              </a:ext>
            </a:extLst>
          </p:cNvPr>
          <p:cNvSpPr txBox="1"/>
          <p:nvPr/>
        </p:nvSpPr>
        <p:spPr>
          <a:xfrm>
            <a:off x="5120736" y="3460931"/>
            <a:ext cx="193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dirty="0" err="1"/>
              <a:t>Кулло</a:t>
            </a:r>
            <a:r>
              <a:rPr lang="ru-RU" sz="2400" dirty="0"/>
              <a:t> Владислав Геннадьевич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3C0D54-CE86-4136-ABD1-C1E3C691AF19}"/>
              </a:ext>
            </a:extLst>
          </p:cNvPr>
          <p:cNvSpPr txBox="1"/>
          <p:nvPr/>
        </p:nvSpPr>
        <p:spPr>
          <a:xfrm>
            <a:off x="7365254" y="3435597"/>
            <a:ext cx="193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dirty="0"/>
              <a:t>Перевозчикова Дарья Антоновна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17D5FB-69FE-4E27-8D7B-EAB45673FDD1}"/>
              </a:ext>
            </a:extLst>
          </p:cNvPr>
          <p:cNvSpPr txBox="1"/>
          <p:nvPr/>
        </p:nvSpPr>
        <p:spPr>
          <a:xfrm>
            <a:off x="5053532" y="4675683"/>
            <a:ext cx="205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1400" b="1" dirty="0" smtClean="0"/>
              <a:t>бронзовый сертификат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17D5FB-69FE-4E27-8D7B-EAB45673FDD1}"/>
              </a:ext>
            </a:extLst>
          </p:cNvPr>
          <p:cNvSpPr txBox="1"/>
          <p:nvPr/>
        </p:nvSpPr>
        <p:spPr>
          <a:xfrm>
            <a:off x="7295799" y="4683225"/>
            <a:ext cx="205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1400" b="1" dirty="0" smtClean="0"/>
              <a:t>бронзовый сертификат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342781"/>
              </p:ext>
            </p:extLst>
          </p:nvPr>
        </p:nvGraphicFramePr>
        <p:xfrm>
          <a:off x="7530440" y="1255085"/>
          <a:ext cx="1540989" cy="218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Acrobat Document" r:id="rId3" imgW="5667198" imgH="8020037" progId="Acrobat.Document.11">
                  <p:embed/>
                </p:oleObj>
              </mc:Choice>
              <mc:Fallback>
                <p:oleObj name="Acrobat Document" r:id="rId3" imgW="5667198" imgH="802003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30440" y="1255085"/>
                        <a:ext cx="1540989" cy="2180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666701"/>
              </p:ext>
            </p:extLst>
          </p:nvPr>
        </p:nvGraphicFramePr>
        <p:xfrm>
          <a:off x="5294200" y="1242424"/>
          <a:ext cx="1553194" cy="2197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Acrobat Document" r:id="rId5" imgW="5667198" imgH="8020037" progId="Acrobat.Document.11">
                  <p:embed/>
                </p:oleObj>
              </mc:Choice>
              <mc:Fallback>
                <p:oleObj name="Acrobat Document" r:id="rId5" imgW="5667198" imgH="802003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4200" y="1242424"/>
                        <a:ext cx="1553194" cy="2197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020386"/>
              </p:ext>
            </p:extLst>
          </p:nvPr>
        </p:nvGraphicFramePr>
        <p:xfrm>
          <a:off x="3026746" y="1242424"/>
          <a:ext cx="1544246" cy="218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Acrobat Document" r:id="rId7" imgW="5667198" imgH="8020037" progId="Acrobat.Document.11">
                  <p:embed/>
                </p:oleObj>
              </mc:Choice>
              <mc:Fallback>
                <p:oleObj name="Acrobat Document" r:id="rId7" imgW="5667198" imgH="802003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6746" y="1242424"/>
                        <a:ext cx="1544246" cy="2185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295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38" y="1034"/>
            <a:ext cx="3663462" cy="14653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0000-B4CA-44C9-9BD3-0DED70B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63" y="36817"/>
            <a:ext cx="9062978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Открытые Международные студенческие интернет-олимпиады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49422"/>
              </p:ext>
            </p:extLst>
          </p:nvPr>
        </p:nvGraphicFramePr>
        <p:xfrm>
          <a:off x="-1" y="1303976"/>
          <a:ext cx="12192001" cy="55540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9143">
                  <a:extLst>
                    <a:ext uri="{9D8B030D-6E8A-4147-A177-3AD203B41FA5}">
                      <a16:colId xmlns:a16="http://schemas.microsoft.com/office/drawing/2014/main" val="619307558"/>
                    </a:ext>
                  </a:extLst>
                </a:gridCol>
                <a:gridCol w="2580780">
                  <a:extLst>
                    <a:ext uri="{9D8B030D-6E8A-4147-A177-3AD203B41FA5}">
                      <a16:colId xmlns:a16="http://schemas.microsoft.com/office/drawing/2014/main" val="2273951288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2268218902"/>
                    </a:ext>
                  </a:extLst>
                </a:gridCol>
                <a:gridCol w="1846385">
                  <a:extLst>
                    <a:ext uri="{9D8B030D-6E8A-4147-A177-3AD203B41FA5}">
                      <a16:colId xmlns:a16="http://schemas.microsoft.com/office/drawing/2014/main" val="2127564873"/>
                    </a:ext>
                  </a:extLst>
                </a:gridCol>
                <a:gridCol w="2000739">
                  <a:extLst>
                    <a:ext uri="{9D8B030D-6E8A-4147-A177-3AD203B41FA5}">
                      <a16:colId xmlns:a16="http://schemas.microsoft.com/office/drawing/2014/main" val="7725233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35420705"/>
                    </a:ext>
                  </a:extLst>
                </a:gridCol>
              </a:tblGrid>
              <a:tr h="502797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Дисциплины</a:t>
                      </a:r>
                      <a:endParaRPr lang="ru-RU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76744"/>
                  </a:ext>
                </a:extLst>
              </a:tr>
              <a:tr h="976017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История России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Правоведение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none" strike="noStrike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Философия</a:t>
                      </a:r>
                      <a:endParaRPr lang="ru-RU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none" strike="noStrike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Информатика</a:t>
                      </a:r>
                      <a:endParaRPr lang="ru-RU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none" strike="noStrike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Русский</a:t>
                      </a:r>
                      <a:r>
                        <a:rPr lang="ru-RU" sz="2000" b="1" u="none" strike="noStrike" baseline="0" dirty="0" smtClean="0">
                          <a:effectLst/>
                        </a:rPr>
                        <a:t> язык</a:t>
                      </a:r>
                      <a:endParaRPr lang="ru-RU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4280415"/>
                  </a:ext>
                </a:extLst>
              </a:tr>
              <a:tr h="6802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I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ru-RU" sz="2000" b="1" baseline="0" dirty="0" smtClean="0"/>
                        <a:t>тур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(участники)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99179"/>
                  </a:ext>
                </a:extLst>
              </a:tr>
              <a:tr h="6802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err="1" smtClean="0"/>
                        <a:t>ll</a:t>
                      </a:r>
                      <a:r>
                        <a:rPr lang="en-US" sz="2000" b="1" kern="1200" dirty="0" smtClean="0"/>
                        <a:t> </a:t>
                      </a:r>
                      <a:r>
                        <a:rPr lang="ru-RU" sz="2000" b="1" kern="1200" dirty="0" smtClean="0"/>
                        <a:t>тур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(</a:t>
                      </a:r>
                      <a:r>
                        <a:rPr lang="ru-RU" sz="2000" kern="1200" baseline="0" dirty="0" smtClean="0"/>
                        <a:t>участники)</a:t>
                      </a:r>
                      <a:endParaRPr lang="ru-RU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197835"/>
                  </a:ext>
                </a:extLst>
              </a:tr>
              <a:tr h="262794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результат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Бондаренко Е.Е. –сертификат участника</a:t>
                      </a:r>
                    </a:p>
                    <a:p>
                      <a:pPr algn="ctr"/>
                      <a:r>
                        <a:rPr lang="ru-RU" sz="2000" dirty="0" err="1" smtClean="0"/>
                        <a:t>Можаровская</a:t>
                      </a:r>
                      <a:r>
                        <a:rPr lang="ru-RU" sz="2000" dirty="0" smtClean="0"/>
                        <a:t> Е.А. –сертификат участника</a:t>
                      </a:r>
                    </a:p>
                    <a:p>
                      <a:pPr algn="ctr"/>
                      <a:r>
                        <a:rPr lang="ru-RU" sz="2000" dirty="0" smtClean="0"/>
                        <a:t>Скоков В.В. – сертификат участника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Перевозчикова Д.А. – сертификат участника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/>
                        <a:t>Лиманская</a:t>
                      </a:r>
                      <a:r>
                        <a:rPr lang="ru-RU" sz="2000" dirty="0" smtClean="0"/>
                        <a:t> К.С. – сертификат участника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2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320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28155-FDFF-4554-8139-61A19F30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19" y="158261"/>
            <a:ext cx="9378285" cy="93198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Международные олимпиады за 2025-2026 уч. г.</a:t>
            </a:r>
            <a:endParaRPr lang="ru-RU" sz="3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56561"/>
              </p:ext>
            </p:extLst>
          </p:nvPr>
        </p:nvGraphicFramePr>
        <p:xfrm>
          <a:off x="1" y="1090247"/>
          <a:ext cx="12192000" cy="59420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04456">
                  <a:extLst>
                    <a:ext uri="{9D8B030D-6E8A-4147-A177-3AD203B41FA5}">
                      <a16:colId xmlns:a16="http://schemas.microsoft.com/office/drawing/2014/main" val="2199237380"/>
                    </a:ext>
                  </a:extLst>
                </a:gridCol>
                <a:gridCol w="4356754">
                  <a:extLst>
                    <a:ext uri="{9D8B030D-6E8A-4147-A177-3AD203B41FA5}">
                      <a16:colId xmlns:a16="http://schemas.microsoft.com/office/drawing/2014/main" val="513047432"/>
                    </a:ext>
                  </a:extLst>
                </a:gridCol>
                <a:gridCol w="4830790">
                  <a:extLst>
                    <a:ext uri="{9D8B030D-6E8A-4147-A177-3AD203B41FA5}">
                      <a16:colId xmlns:a16="http://schemas.microsoft.com/office/drawing/2014/main" val="995988057"/>
                    </a:ext>
                  </a:extLst>
                </a:gridCol>
              </a:tblGrid>
              <a:tr h="1914210">
                <a:tc>
                  <a:txBody>
                    <a:bodyPr/>
                    <a:lstStyle/>
                    <a:p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u="none" strike="noStrike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Международный инженерный чемпионат «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CAS</a:t>
                      </a: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Е-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u="none" strike="noStrike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Строительное дело, команда  </a:t>
                      </a:r>
                      <a:r>
                        <a:rPr lang="ru-RU" sz="20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Smartbild</a:t>
                      </a:r>
                      <a:endParaRPr lang="ru-RU" sz="2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u="none" strike="noStrike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u="none" strike="noStrike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Международный инженерный чемпионат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CAS</a:t>
                      </a: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Е-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«Горное дело»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u="none" strike="noStrike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317648"/>
                  </a:ext>
                </a:extLst>
              </a:tr>
              <a:tr h="57183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j-lt"/>
                        </a:rPr>
                        <a:t>Дата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16.04.2026 г.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02.04.2026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284843"/>
                  </a:ext>
                </a:extLst>
              </a:tr>
              <a:tr h="40671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j-lt"/>
                        </a:rPr>
                        <a:t>Количество участников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37908"/>
                  </a:ext>
                </a:extLst>
              </a:tr>
              <a:tr h="200841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j-lt"/>
                        </a:rPr>
                        <a:t>ФИО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ПГС-22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Эрюков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Р. Н.,  Кириченко А. В., Афанасьев Д.А. ПГС-23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Балакшин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Г. Д. ПГС-24 Вебер А. В. ПГС-25 Бочкарев Н. А.,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Солоха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О. А.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Нестерова Елена Анатольевна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Александров Кирилл Сергеевич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Космыч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Клименко Дмитрий Русланович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618999"/>
                  </a:ext>
                </a:extLst>
              </a:tr>
              <a:tr h="730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+mj-lt"/>
                        </a:rPr>
                        <a:t>Результат</a:t>
                      </a:r>
                    </a:p>
                    <a:p>
                      <a:pPr algn="ctr"/>
                      <a:endParaRPr lang="ru-RU" sz="20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без результата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место (г. Якутск)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53913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3" y="1451428"/>
            <a:ext cx="2645376" cy="11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69" y="67350"/>
            <a:ext cx="9062978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Доля студентов, участвующих в международных олимпиадах в 2025-2026 </a:t>
            </a:r>
            <a:r>
              <a:rPr lang="ru-RU" sz="3600" dirty="0" err="1" smtClean="0"/>
              <a:t>уч.г</a:t>
            </a:r>
            <a:r>
              <a:rPr lang="ru-RU" sz="3600" dirty="0" smtClean="0"/>
              <a:t>. </a:t>
            </a:r>
            <a:endParaRPr lang="ru-RU" sz="360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816845"/>
              </p:ext>
            </p:extLst>
          </p:nvPr>
        </p:nvGraphicFramePr>
        <p:xfrm>
          <a:off x="304801" y="1261826"/>
          <a:ext cx="11443970" cy="546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49975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Доля студентов, участвовавших в </a:t>
            </a:r>
            <a:r>
              <a:rPr lang="en-US" sz="3600" dirty="0"/>
              <a:t>I-II</a:t>
            </a:r>
            <a:r>
              <a:rPr lang="ru-RU" sz="3600" dirty="0"/>
              <a:t> туре Международной студенческой интернет-олимпиаде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824569"/>
              </p:ext>
            </p:extLst>
          </p:nvPr>
        </p:nvGraphicFramePr>
        <p:xfrm>
          <a:off x="319980" y="1204687"/>
          <a:ext cx="11596249" cy="565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4166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96" y="131762"/>
            <a:ext cx="9062978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Участие в интернет-олимпиаде за 5 лет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02253"/>
              </p:ext>
            </p:extLst>
          </p:nvPr>
        </p:nvGraphicFramePr>
        <p:xfrm>
          <a:off x="624115" y="1167040"/>
          <a:ext cx="10827656" cy="5393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6194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25527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527761-1E26-49D9-80E9-FE3FD9A200CA}"/>
              </a:ext>
            </a:extLst>
          </p:cNvPr>
          <p:cNvSpPr/>
          <p:nvPr/>
        </p:nvSpPr>
        <p:spPr>
          <a:xfrm>
            <a:off x="430887" y="1190445"/>
            <a:ext cx="2250000" cy="23681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93D29C-A43B-4407-9A31-6A635E50E0F0}"/>
              </a:ext>
            </a:extLst>
          </p:cNvPr>
          <p:cNvSpPr/>
          <p:nvPr/>
        </p:nvSpPr>
        <p:spPr>
          <a:xfrm>
            <a:off x="2681568" y="1190445"/>
            <a:ext cx="2250000" cy="23681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F051DE-3AE7-4E89-BE6E-08ADD6D500F6}"/>
              </a:ext>
            </a:extLst>
          </p:cNvPr>
          <p:cNvSpPr/>
          <p:nvPr/>
        </p:nvSpPr>
        <p:spPr>
          <a:xfrm>
            <a:off x="4932005" y="1190445"/>
            <a:ext cx="2250000" cy="2368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3E9F4E-265E-448D-9979-ED7F5874B905}"/>
              </a:ext>
            </a:extLst>
          </p:cNvPr>
          <p:cNvSpPr/>
          <p:nvPr/>
        </p:nvSpPr>
        <p:spPr>
          <a:xfrm>
            <a:off x="7183368" y="1190445"/>
            <a:ext cx="2250000" cy="23681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668B25-1C15-45A5-B8A6-9E2168E9FBF8}"/>
              </a:ext>
            </a:extLst>
          </p:cNvPr>
          <p:cNvSpPr/>
          <p:nvPr/>
        </p:nvSpPr>
        <p:spPr>
          <a:xfrm>
            <a:off x="430887" y="3558620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2AAD73-EE3A-4E34-AE0F-6E082197EC17}"/>
              </a:ext>
            </a:extLst>
          </p:cNvPr>
          <p:cNvSpPr/>
          <p:nvPr/>
        </p:nvSpPr>
        <p:spPr>
          <a:xfrm>
            <a:off x="2681568" y="3558620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475D84-8EC3-4FD4-A4A4-1A33CEBEFA78}"/>
              </a:ext>
            </a:extLst>
          </p:cNvPr>
          <p:cNvSpPr/>
          <p:nvPr/>
        </p:nvSpPr>
        <p:spPr>
          <a:xfrm>
            <a:off x="4932005" y="3558620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1B5059-9F71-460F-89FC-233BA5103886}"/>
              </a:ext>
            </a:extLst>
          </p:cNvPr>
          <p:cNvSpPr/>
          <p:nvPr/>
        </p:nvSpPr>
        <p:spPr>
          <a:xfrm>
            <a:off x="7183368" y="3558620"/>
            <a:ext cx="2250000" cy="2767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542316" y="3956897"/>
            <a:ext cx="2027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dirty="0"/>
              <a:t>1 золотая </a:t>
            </a:r>
            <a:endParaRPr lang="ru-RU" sz="2400" dirty="0" smtClean="0"/>
          </a:p>
          <a:p>
            <a:pPr algn="ctr" fontAlgn="ctr"/>
            <a:r>
              <a:rPr lang="ru-RU" sz="2400" dirty="0" smtClean="0"/>
              <a:t>3 </a:t>
            </a:r>
            <a:r>
              <a:rPr lang="ru-RU" sz="2400" dirty="0"/>
              <a:t>серебряные 3 бронзовые медали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2786971" y="3938209"/>
            <a:ext cx="1936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dirty="0"/>
              <a:t>3 </a:t>
            </a:r>
            <a:r>
              <a:rPr lang="ru-RU" sz="2400" dirty="0" smtClean="0"/>
              <a:t>золотые</a:t>
            </a:r>
          </a:p>
          <a:p>
            <a:pPr algn="ctr" fontAlgn="ctr"/>
            <a:r>
              <a:rPr lang="ru-RU" sz="2400" dirty="0" smtClean="0"/>
              <a:t> </a:t>
            </a:r>
            <a:r>
              <a:rPr lang="ru-RU" sz="2400" dirty="0"/>
              <a:t>1 бронзовая медали диплом </a:t>
            </a:r>
            <a:endParaRPr lang="ru-RU" sz="2400" dirty="0" smtClean="0"/>
          </a:p>
          <a:p>
            <a:pPr algn="ctr" fontAlgn="ctr"/>
            <a:r>
              <a:rPr lang="ru-RU" sz="2400" dirty="0" smtClean="0"/>
              <a:t>3 </a:t>
            </a:r>
            <a:r>
              <a:rPr lang="ru-RU" sz="2400" dirty="0"/>
              <a:t>степени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5036971" y="3985863"/>
            <a:ext cx="193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dirty="0"/>
              <a:t> Диплом 1 степени (региональный уровень)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528941" y="1974021"/>
            <a:ext cx="193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400" b="1" dirty="0" smtClean="0"/>
              <a:t>2022</a:t>
            </a:r>
            <a:endParaRPr lang="ru-RU" sz="4400" b="1" dirty="0"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2868831" y="1989811"/>
            <a:ext cx="193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400" b="1" dirty="0" smtClean="0"/>
              <a:t>2023</a:t>
            </a:r>
            <a:endParaRPr lang="ru-RU" sz="4400" b="1" dirty="0"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5088601" y="1970546"/>
            <a:ext cx="193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400" b="1" dirty="0" smtClean="0"/>
              <a:t>2024</a:t>
            </a:r>
            <a:endParaRPr lang="ru-RU" sz="4400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7348788" y="1970545"/>
            <a:ext cx="193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400" b="1" dirty="0" smtClean="0"/>
              <a:t>2025</a:t>
            </a:r>
            <a:endParaRPr lang="ru-RU" sz="4400" b="1" dirty="0">
              <a:latin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527761-1E26-49D9-80E9-FE3FD9A200CA}"/>
              </a:ext>
            </a:extLst>
          </p:cNvPr>
          <p:cNvSpPr/>
          <p:nvPr/>
        </p:nvSpPr>
        <p:spPr>
          <a:xfrm>
            <a:off x="9433368" y="1186721"/>
            <a:ext cx="2250000" cy="23681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C668B25-1C15-45A5-B8A6-9E2168E9FBF8}"/>
              </a:ext>
            </a:extLst>
          </p:cNvPr>
          <p:cNvSpPr/>
          <p:nvPr/>
        </p:nvSpPr>
        <p:spPr>
          <a:xfrm>
            <a:off x="9433368" y="3554896"/>
            <a:ext cx="2250000" cy="27709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9581140" y="1970545"/>
            <a:ext cx="193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400" b="1" dirty="0" smtClean="0"/>
              <a:t>2026</a:t>
            </a:r>
            <a:endParaRPr lang="ru-RU" sz="4400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7338601" y="3938209"/>
            <a:ext cx="193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dirty="0"/>
              <a:t> Диплом 1 степени (региональный уровень)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29" y="115478"/>
            <a:ext cx="10032569" cy="10364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ln w="3175">
                  <a:noFill/>
                </a:ln>
              </a:rPr>
              <a:t>Количество призеров Открытой Международной интернет-олимпиады в динамике</a:t>
            </a:r>
            <a:endParaRPr lang="ru-RU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4C1D31-BFAF-4D18-952B-6F1A76547C8D}"/>
              </a:ext>
            </a:extLst>
          </p:cNvPr>
          <p:cNvSpPr txBox="1"/>
          <p:nvPr/>
        </p:nvSpPr>
        <p:spPr>
          <a:xfrm>
            <a:off x="9581140" y="3938209"/>
            <a:ext cx="193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dirty="0"/>
              <a:t> Диплом </a:t>
            </a:r>
            <a:r>
              <a:rPr lang="ru-RU" sz="2400" dirty="0" smtClean="0"/>
              <a:t>3 </a:t>
            </a:r>
            <a:r>
              <a:rPr lang="ru-RU" sz="2400" dirty="0"/>
              <a:t>степени (региональный уровень)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96" y="131762"/>
            <a:ext cx="9062978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ПРОЕКТ ПОСТАНОВЛЕНИЯ: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4896" y="1259457"/>
            <a:ext cx="10619662" cy="469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Информацию принять к сведению.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Вед. программисту УМО и кафедрам: расширить перечень олимпиад всероссийского и международного уровня с очным участием.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Кафедрам: заложить финансовые средства, связанные с расходами на очное участие в олимпиадах, в плане ФХД на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2027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г.  Готовить студентов к участию в олимпиадах в рамках факультативных дисциплин.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Активнее привлекать к участию в олимпиадах разного уровня, учебных конкурсах студентов младших курсов.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Кафедрам провести работу по участию студентов выпускных курсов в ФИЭБ.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 Кураторам донести информацию до сведения студентов о возможности претендовать на получение повышенной стипендии по учебной деятельности по итогам участия в различных олимпиадах. 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7. Утвердить перечень олимпиад, проводимых ТИ (ф) СВФУ в 2026-2027 учебном году.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8.Привлечь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преподавателей-предметников, курирующих дисциплины, к заключительному этапу Открытой Международной Интернет-олимпиады.</a:t>
            </a:r>
          </a:p>
        </p:txBody>
      </p:sp>
    </p:spTree>
    <p:extLst>
      <p:ext uri="{BB962C8B-B14F-4D97-AF65-F5344CB8AC3E}">
        <p14:creationId xmlns:p14="http://schemas.microsoft.com/office/powerpoint/2010/main" val="3949099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8ACC097E-7BAB-43B9-8156-DCDC262B60E8}"/>
              </a:ext>
            </a:extLst>
          </p:cNvPr>
          <p:cNvSpPr txBox="1">
            <a:spLocks/>
          </p:cNvSpPr>
          <p:nvPr/>
        </p:nvSpPr>
        <p:spPr>
          <a:xfrm>
            <a:off x="4144134" y="2911351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>
                <a:solidFill>
                  <a:schemeClr val="bg2">
                    <a:lumMod val="25000"/>
                  </a:schemeClr>
                </a:solidFill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965843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0"/>
            <a:ext cx="9062978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Участие </a:t>
            </a:r>
            <a:r>
              <a:rPr lang="ru-RU" sz="3600" dirty="0"/>
              <a:t>ТИ </a:t>
            </a:r>
            <a:r>
              <a:rPr lang="ru-RU" sz="3600" dirty="0" smtClean="0"/>
              <a:t>(ф) </a:t>
            </a:r>
            <a:r>
              <a:rPr lang="ru-RU" sz="3600" dirty="0"/>
              <a:t>СВФУ </a:t>
            </a:r>
            <a:r>
              <a:rPr lang="ru-RU" sz="3600" dirty="0" smtClean="0"/>
              <a:t>в олимпиадах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E72134-208E-4A25-B10D-1D5493B3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284386"/>
            <a:ext cx="9062978" cy="4490977"/>
          </a:xfrm>
        </p:spPr>
        <p:txBody>
          <a:bodyPr>
            <a:no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Цели проведения олимпиад: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/>
            <a:r>
              <a:rPr lang="ru-RU" sz="2800" dirty="0"/>
              <a:t>стимулирование учебно-познавательной и учебно-исследовательской деятельности студентов и выпускников образовательных организаций высшего образования;</a:t>
            </a:r>
          </a:p>
          <a:p>
            <a:pPr marL="0" lvl="1"/>
            <a:r>
              <a:rPr lang="ru-RU" sz="2800" dirty="0"/>
              <a:t>выявление наиболее одаренных и талантливых     студентов;</a:t>
            </a:r>
          </a:p>
          <a:p>
            <a:pPr marL="0" lvl="1"/>
            <a:r>
              <a:rPr lang="ru-RU" sz="2800" dirty="0"/>
              <a:t>развитие творческих способностей у молодежи;</a:t>
            </a:r>
          </a:p>
          <a:p>
            <a:pPr marL="0" lvl="1"/>
            <a:r>
              <a:rPr lang="ru-RU" sz="2800" dirty="0"/>
              <a:t>создание необходимых условий для поддержки одаренных студентов и выпускников образовательных организаций, ориентированных на продолжение академической или профессиональной карьеры. 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93504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9E3E8-A028-4DF9-BE6E-F88A8F65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241539"/>
            <a:ext cx="9326814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Анализ участия студентов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ТИ </a:t>
            </a:r>
            <a:r>
              <a:rPr lang="ru-RU" sz="3600" dirty="0" smtClean="0"/>
              <a:t>(ф) </a:t>
            </a:r>
            <a:r>
              <a:rPr lang="ru-RU" sz="3600" dirty="0"/>
              <a:t>СВФУ </a:t>
            </a:r>
            <a:r>
              <a:rPr lang="ru-RU" sz="3600" dirty="0" smtClean="0"/>
              <a:t>в олимпиадах различного уровня в </a:t>
            </a:r>
            <a:r>
              <a:rPr lang="ru-RU" sz="3600" dirty="0"/>
              <a:t>20</a:t>
            </a:r>
            <a:r>
              <a:rPr lang="en-US" sz="3600" dirty="0" smtClean="0"/>
              <a:t>2</a:t>
            </a:r>
            <a:r>
              <a:rPr lang="en-US" sz="3600" dirty="0"/>
              <a:t>5</a:t>
            </a:r>
            <a:r>
              <a:rPr lang="ru-RU" sz="3600" dirty="0" smtClean="0"/>
              <a:t>-202</a:t>
            </a:r>
            <a:r>
              <a:rPr lang="en-US" sz="3600" dirty="0" smtClean="0"/>
              <a:t>6</a:t>
            </a:r>
            <a:r>
              <a:rPr lang="ru-RU" sz="3600" dirty="0" smtClean="0"/>
              <a:t> </a:t>
            </a:r>
            <a:r>
              <a:rPr lang="ru-RU" sz="3600" dirty="0" err="1" smtClean="0"/>
              <a:t>уч.г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180153"/>
              </p:ext>
            </p:extLst>
          </p:nvPr>
        </p:nvGraphicFramePr>
        <p:xfrm>
          <a:off x="803029" y="2022231"/>
          <a:ext cx="8771793" cy="394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6889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EA663-ED93-415C-AE74-0ADE94E3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17" y="267369"/>
            <a:ext cx="10685537" cy="963553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Всероссийские олимпиады за 20</a:t>
            </a:r>
            <a:r>
              <a:rPr lang="en-US" sz="3600" dirty="0" smtClean="0"/>
              <a:t>25</a:t>
            </a:r>
            <a:r>
              <a:rPr lang="ru-RU" sz="3600" dirty="0" smtClean="0">
                <a:latin typeface="Calibri" pitchFamily="34" charset="0"/>
              </a:rPr>
              <a:t>-</a:t>
            </a:r>
            <a:r>
              <a:rPr lang="ru-RU" sz="3600" dirty="0" smtClean="0"/>
              <a:t>202</a:t>
            </a:r>
            <a:r>
              <a:rPr lang="en-US" sz="3600" dirty="0" smtClean="0"/>
              <a:t>6</a:t>
            </a:r>
            <a:r>
              <a:rPr lang="ru-RU" sz="3600" dirty="0" smtClean="0"/>
              <a:t> </a:t>
            </a:r>
            <a:r>
              <a:rPr lang="ru-RU" sz="3600" dirty="0" err="1" smtClean="0"/>
              <a:t>уч.г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graphicFrame>
        <p:nvGraphicFramePr>
          <p:cNvPr id="20" name="Таблица 10">
            <a:extLst>
              <a:ext uri="{FF2B5EF4-FFF2-40B4-BE49-F238E27FC236}">
                <a16:creationId xmlns:a16="http://schemas.microsoft.com/office/drawing/2014/main" id="{9E92EB81-DE03-4F30-A4C2-2701E5CBA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667698"/>
              </p:ext>
            </p:extLst>
          </p:nvPr>
        </p:nvGraphicFramePr>
        <p:xfrm>
          <a:off x="0" y="1230922"/>
          <a:ext cx="12192000" cy="591306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569029">
                  <a:extLst>
                    <a:ext uri="{9D8B030D-6E8A-4147-A177-3AD203B41FA5}">
                      <a16:colId xmlns:a16="http://schemas.microsoft.com/office/drawing/2014/main" val="2751394597"/>
                    </a:ext>
                  </a:extLst>
                </a:gridCol>
                <a:gridCol w="2293257">
                  <a:extLst>
                    <a:ext uri="{9D8B030D-6E8A-4147-A177-3AD203B41FA5}">
                      <a16:colId xmlns:a16="http://schemas.microsoft.com/office/drawing/2014/main" val="325990189"/>
                    </a:ext>
                  </a:extLst>
                </a:gridCol>
                <a:gridCol w="2931885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  <a:gridCol w="2365829">
                  <a:extLst>
                    <a:ext uri="{9D8B030D-6E8A-4147-A177-3AD203B41FA5}">
                      <a16:colId xmlns:a16="http://schemas.microsoft.com/office/drawing/2014/main" val="1529748180"/>
                    </a:ext>
                  </a:extLst>
                </a:gridCol>
              </a:tblGrid>
              <a:tr h="10361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II Всероссийская олимпиада по психологии «Психология без границ»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Республиканский 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Psychological Cases Challenge (</a:t>
                      </a:r>
                      <a:r>
                        <a:rPr lang="en-US" sz="16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PsyCC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- 2025)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ФИЭБ «Строительство»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ФИЭБ «Прикладная информатика»</a:t>
                      </a:r>
                    </a:p>
                    <a:p>
                      <a:pPr marL="0" algn="ctr" defTabSz="914400" rtl="0" eaLnBrk="1" fontAlgn="ctr" latinLnBrk="0" hangingPunct="1"/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ФИЭБ «Педагогическое образование (с двумя профилями подготовки)»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518493"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27.11.2025 - 4.12.2025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12.11.2025 - 28.11.2025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16.04.2026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21.04.2026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28.04.2026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4072448"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I степени: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Шишмарева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II степени: Белова А.М., 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III степени: Наумова К.А.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гр. Б-ПО – 21 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Место: Команда "Мыслители Кейсов" – за глубину анализа, инновационный подход и безупречную презентацию. Участники команды: Белова А.М.,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Шишмарева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А.А., Терещенко Я.А.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гр. Б-ПГС-21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Кириченко А.В., 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Эрюков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Р.Н.,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Дендюк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К.В., 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Дендюк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Ф.О.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кизи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Орехова К.М., 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Чеплакова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А.В.- сертификаты участника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гр. Б-ПИ-22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Шидловский Н.А. -бронзовый сертификат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Кулло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В.Г.- бронзовый сертификат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Перевозчикова Д.А. - бронзовый сертификат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Идамова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А.Б.,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Красотюк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В.Р., 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Котивец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К.И., Селин В.В., Данилов В.М., Рязанский С.А., Цветков В.В. - сертификаты 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участника</a:t>
                      </a:r>
                      <a:endParaRPr lang="ru-RU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l" defTabSz="914400" rtl="0" eaLnBrk="1" fontAlgn="t" latinLnBrk="0" hangingPunct="1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гр. Б-ПО-21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Тестова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П.К., Комлева З.С., 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Ольшевская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О.Ю.,  Степанова Е.А., Белова А.М., Терещенко Я. А., Дроздова М.В.,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Васюкович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Э.И.,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Шишмарева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А.А., Шлык Л.З.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сертификаты участника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20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EA663-ED93-415C-AE74-0ADE94E3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85537" cy="963553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Всероссийские олимпиады за 20</a:t>
            </a:r>
            <a:r>
              <a:rPr lang="en-US" sz="3600" dirty="0" smtClean="0"/>
              <a:t>25</a:t>
            </a:r>
            <a:r>
              <a:rPr lang="ru-RU" sz="3600" dirty="0" smtClean="0">
                <a:latin typeface="Calibri" pitchFamily="34" charset="0"/>
              </a:rPr>
              <a:t>-</a:t>
            </a:r>
            <a:r>
              <a:rPr lang="ru-RU" sz="3600" dirty="0" smtClean="0"/>
              <a:t>202</a:t>
            </a:r>
            <a:r>
              <a:rPr lang="en-US" sz="3600" dirty="0" smtClean="0"/>
              <a:t>6</a:t>
            </a:r>
            <a:r>
              <a:rPr lang="ru-RU" sz="3600" dirty="0" smtClean="0"/>
              <a:t> </a:t>
            </a:r>
            <a:r>
              <a:rPr lang="ru-RU" sz="3600" dirty="0" err="1" smtClean="0"/>
              <a:t>уч.г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graphicFrame>
        <p:nvGraphicFramePr>
          <p:cNvPr id="20" name="Таблица 10">
            <a:extLst>
              <a:ext uri="{FF2B5EF4-FFF2-40B4-BE49-F238E27FC236}">
                <a16:creationId xmlns:a16="http://schemas.microsoft.com/office/drawing/2014/main" id="{9E92EB81-DE03-4F30-A4C2-2701E5CBA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062738"/>
              </p:ext>
            </p:extLst>
          </p:nvPr>
        </p:nvGraphicFramePr>
        <p:xfrm>
          <a:off x="2" y="906212"/>
          <a:ext cx="12191998" cy="595178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944912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1509486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162630">
                  <a:extLst>
                    <a:ext uri="{9D8B030D-6E8A-4147-A177-3AD203B41FA5}">
                      <a16:colId xmlns:a16="http://schemas.microsoft.com/office/drawing/2014/main" val="2751394597"/>
                    </a:ext>
                  </a:extLst>
                </a:gridCol>
                <a:gridCol w="2635014">
                  <a:extLst>
                    <a:ext uri="{9D8B030D-6E8A-4147-A177-3AD203B41FA5}">
                      <a16:colId xmlns:a16="http://schemas.microsoft.com/office/drawing/2014/main" val="325990189"/>
                    </a:ext>
                  </a:extLst>
                </a:gridCol>
                <a:gridCol w="1980527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3223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XII Всероссийская олимпиада по истории </a:t>
                      </a:r>
                      <a:r>
                        <a:rPr lang="ru-RU" sz="16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россиийского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предпринимательства для студентов и аспирантов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Команда «404 </a:t>
                      </a:r>
                      <a:r>
                        <a:rPr lang="ru-RU" sz="16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» взяла серебро муниципального этапа Всероссийского конкурса «Моя профессия – ИТ»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Всероссийская олимпиада студентов по элементарной геометрии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Тотальный диктант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II Всероссийские межрегиональные дистанционные состязания студентов педагогических направлений подготовки и специальностей в области использования цифровых сервисов и инструментов для будущей педагогической деятельности «ЗУС: Знаю! Умею! Сделаю!».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II Всероссийская дистанционная студенческая олимпиада «Психология: от теории к практике»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921" marR="102921" marT="51460" marB="5146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489189"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03.04.2026 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19-20.12.2025 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17.04.2026 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18.04.2026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endParaRPr lang="ru-RU" sz="16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09.02.2026-05.04.2026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t" latinLnBrk="0" hangingPunct="1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06.11.2025-13.11.2025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2182203"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Богатырев А.Ю. - диплом 1 степени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Родина А.А. – диплом 2 степени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Идамова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А.Б.,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Кулло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В.Г., Перевозчикова Д.А., Рязанский С.А., Шидловский Н.А.  - сертификаты 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участника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Козлова Ю.И., Богатырев А.Ю., Падун Р.Л. – без результата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Алексеева В.А.,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Брылева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Д.С.,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Деркач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Д.О., Максимова В.А.,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Новгородова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А.А., 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Новгородова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Е.А., Трифонова З.А. – сертификаты отличника</a:t>
                      </a:r>
                    </a:p>
                    <a:p>
                      <a:pPr marL="72000" algn="l" defTabSz="914400" rtl="0" eaLnBrk="1" fontAlgn="t" latinLnBrk="0" hangingPunct="1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гр. Б-ПО-21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Белова А.М.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Терещенко Я.А.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Шишмарева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А.А. – дипломы победителя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Наумова К.А. - Диплом II степени</a:t>
                      </a:r>
                    </a:p>
                    <a:p>
                      <a:pPr marL="72000" algn="l" defTabSz="914400" rtl="0" eaLnBrk="1" fontAlgn="t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Терещенко Я.А. - Диплом III степени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65" marR="9065" marT="9065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72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EA663-ED93-415C-AE74-0ADE94E3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85537" cy="162810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Доля студентов, участвующих во Всероссийских олимпиадах за 202</a:t>
            </a:r>
            <a:r>
              <a:rPr lang="en-US" sz="3600" dirty="0" smtClean="0"/>
              <a:t>5</a:t>
            </a:r>
            <a:r>
              <a:rPr lang="ru-RU" sz="3600" dirty="0" smtClean="0"/>
              <a:t>-202</a:t>
            </a:r>
            <a:r>
              <a:rPr lang="en-US" sz="3600" dirty="0" smtClean="0"/>
              <a:t>6</a:t>
            </a:r>
            <a:r>
              <a:rPr lang="ru-RU" sz="3600" dirty="0" smtClean="0"/>
              <a:t> </a:t>
            </a:r>
            <a:r>
              <a:rPr lang="ru-RU" sz="3600" dirty="0" err="1" smtClean="0"/>
              <a:t>уч.г</a:t>
            </a:r>
            <a:r>
              <a:rPr lang="ru-RU" sz="3600" dirty="0" smtClean="0"/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186561"/>
              </p:ext>
            </p:extLst>
          </p:nvPr>
        </p:nvGraphicFramePr>
        <p:xfrm>
          <a:off x="0" y="1291770"/>
          <a:ext cx="12192000" cy="5566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94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EA663-ED93-415C-AE74-0ADE94E3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17" y="302539"/>
            <a:ext cx="10685537" cy="1325563"/>
          </a:xfrm>
        </p:spPr>
        <p:txBody>
          <a:bodyPr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ru-RU" sz="3600" dirty="0" smtClean="0"/>
              <a:t>Федеральный интернет – экзамен для выпускников </a:t>
            </a:r>
            <a:r>
              <a:rPr lang="ru-RU" sz="3600" dirty="0" err="1" smtClean="0"/>
              <a:t>бакалавриата</a:t>
            </a:r>
            <a:r>
              <a:rPr lang="ru-RU" sz="3600" dirty="0" smtClean="0"/>
              <a:t> (ФИЭБ)</a:t>
            </a:r>
            <a:endParaRPr lang="ru-RU" sz="3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026BF4-A034-404D-AD35-7E4C7D7B757F}"/>
              </a:ext>
            </a:extLst>
          </p:cNvPr>
          <p:cNvSpPr/>
          <p:nvPr/>
        </p:nvSpPr>
        <p:spPr>
          <a:xfrm>
            <a:off x="463418" y="2005187"/>
            <a:ext cx="2886075" cy="3180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26C2D0C-4B22-445D-AD47-D1F785C3E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17" y="2164704"/>
            <a:ext cx="2809876" cy="2667001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ФИЭБ – </a:t>
            </a:r>
            <a:r>
              <a:rPr lang="ru-RU" dirty="0">
                <a:solidFill>
                  <a:schemeClr val="bg1"/>
                </a:solidFill>
              </a:rPr>
              <a:t>это добровольная сертификация выпускников </a:t>
            </a:r>
            <a:r>
              <a:rPr lang="ru-RU" dirty="0" err="1">
                <a:solidFill>
                  <a:schemeClr val="bg1"/>
                </a:solidFill>
              </a:rPr>
              <a:t>бакалавриата</a:t>
            </a:r>
            <a:r>
              <a:rPr lang="ru-RU" dirty="0">
                <a:solidFill>
                  <a:schemeClr val="bg1"/>
                </a:solidFill>
              </a:rPr>
              <a:t> на соответствие требованиям ФГОС.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79748B-1286-4938-BCC6-0B51CC2876E6}"/>
              </a:ext>
            </a:extLst>
          </p:cNvPr>
          <p:cNvSpPr/>
          <p:nvPr/>
        </p:nvSpPr>
        <p:spPr>
          <a:xfrm>
            <a:off x="3533789" y="2005187"/>
            <a:ext cx="2886075" cy="3180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35FE64AD-A261-47C2-AC13-22BCF899EF9F}"/>
              </a:ext>
            </a:extLst>
          </p:cNvPr>
          <p:cNvSpPr txBox="1">
            <a:spLocks/>
          </p:cNvSpPr>
          <p:nvPr/>
        </p:nvSpPr>
        <p:spPr>
          <a:xfrm>
            <a:off x="3609988" y="2164704"/>
            <a:ext cx="2809876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Цель ФИЭБ – </a:t>
            </a:r>
            <a:r>
              <a:rPr lang="ru-RU" dirty="0">
                <a:solidFill>
                  <a:schemeClr val="bg1"/>
                </a:solidFill>
              </a:rPr>
              <a:t>внешняя независимая оценка качества подготовки выпускников </a:t>
            </a:r>
            <a:r>
              <a:rPr lang="ru-RU" dirty="0" err="1">
                <a:solidFill>
                  <a:schemeClr val="bg1"/>
                </a:solidFill>
              </a:rPr>
              <a:t>бакалавриата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1" y="4660722"/>
            <a:ext cx="5789057" cy="19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01\Desktop\fieb_certific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62" y="2154017"/>
            <a:ext cx="3158353" cy="190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9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Федеральный интернет-экзамен для выпускников </a:t>
            </a:r>
            <a:r>
              <a:rPr lang="ru-RU" sz="3600" dirty="0" err="1"/>
              <a:t>бакалавриата</a:t>
            </a:r>
            <a:r>
              <a:rPr lang="ru-RU" sz="3600" dirty="0"/>
              <a:t> (ФИЭБ)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228569"/>
              </p:ext>
            </p:extLst>
          </p:nvPr>
        </p:nvGraphicFramePr>
        <p:xfrm>
          <a:off x="578150" y="1691066"/>
          <a:ext cx="10786535" cy="469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2541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Федеральный интернет-экзамен для выпускников </a:t>
            </a:r>
            <a:r>
              <a:rPr lang="ru-RU" sz="3600" dirty="0" err="1"/>
              <a:t>бакалавриата</a:t>
            </a:r>
            <a:r>
              <a:rPr lang="ru-RU" sz="3600" dirty="0"/>
              <a:t> (ФИЭБ)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02267"/>
              </p:ext>
            </p:extLst>
          </p:nvPr>
        </p:nvGraphicFramePr>
        <p:xfrm>
          <a:off x="665237" y="1712685"/>
          <a:ext cx="11033277" cy="4862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877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1024</Words>
  <Application>Microsoft Office PowerPoint</Application>
  <PresentationFormat>Широкоэкранный</PresentationFormat>
  <Paragraphs>193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Acrobat Document</vt:lpstr>
      <vt:lpstr>Анализ участия студентов ТИ (ф) СВФУ в предметных олимпиадах различного уровня в 2025-2026 учебном году.  Утверждение перечня олимпиад, проводимых  ТИ (ф) СВФУ в 2026-2027 учебном году. </vt:lpstr>
      <vt:lpstr>Участие ТИ (ф) СВФУ в олимпиадах</vt:lpstr>
      <vt:lpstr>Анализ участия студентов  ТИ (ф) СВФУ в олимпиадах различного уровня в 2025-2026 уч.г.</vt:lpstr>
      <vt:lpstr>Всероссийские олимпиады за 2025-2026 уч.г.</vt:lpstr>
      <vt:lpstr>Всероссийские олимпиады за 2025-2026 уч.г.</vt:lpstr>
      <vt:lpstr>Доля студентов, участвующих во Всероссийских олимпиадах за 2025-2026 уч.г. </vt:lpstr>
      <vt:lpstr>Федеральный интернет – экзамен для выпускников бакалавриата (ФИЭБ)</vt:lpstr>
      <vt:lpstr>Федеральный интернет-экзамен для выпускников бакалавриата (ФИЭБ)</vt:lpstr>
      <vt:lpstr>Федеральный интернет-экзамен для выпускников бакалавриата (ФИЭБ)</vt:lpstr>
      <vt:lpstr>Федеральный интернет-экзамен для выпускников бакалавриата (ФИЭБ)</vt:lpstr>
      <vt:lpstr>Результаты ФИЭБ по направлению «Прикладная информатика» </vt:lpstr>
      <vt:lpstr>Открытые Международные студенческие интернет-олимпиады</vt:lpstr>
      <vt:lpstr>Международные олимпиады за 2025-2026 уч. г.</vt:lpstr>
      <vt:lpstr>Доля студентов, участвующих в международных олимпиадах в 2025-2026 уч.г. </vt:lpstr>
      <vt:lpstr>Доля студентов, участвовавших в I-II туре Международной студенческой интернет-олимпиаде</vt:lpstr>
      <vt:lpstr>Участие в интернет-олимпиаде за 5 лет</vt:lpstr>
      <vt:lpstr>Количество призеров Открытой Международной интернет-олимпиады в динамике</vt:lpstr>
      <vt:lpstr>ПРОЕКТ ПОСТАНОВЛЕНИЯ:</vt:lpstr>
      <vt:lpstr>Презентация PowerPoint</vt:lpstr>
    </vt:vector>
  </TitlesOfParts>
  <Company>presentation-creation.ru</Company>
  <LinksUpToDate>false</LinksUpToDate>
  <SharedDoc>false</SharedDoc>
  <HyperlinkBase>presentation-creation.ru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Изумрудный полутон, presentation-creation.ru</dc:title>
  <dc:creator>User Obstinate</dc:creator>
  <cp:lastModifiedBy>Марина Игоревна Махт</cp:lastModifiedBy>
  <cp:revision>145</cp:revision>
  <cp:lastPrinted>2025-12-11T00:19:31Z</cp:lastPrinted>
  <dcterms:created xsi:type="dcterms:W3CDTF">2021-05-04T06:37:33Z</dcterms:created>
  <dcterms:modified xsi:type="dcterms:W3CDTF">2026-05-26T03:06:11Z</dcterms:modified>
</cp:coreProperties>
</file>