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  <p:sldId id="263" r:id="rId4"/>
    <p:sldId id="269" r:id="rId5"/>
    <p:sldId id="268" r:id="rId6"/>
    <p:sldId id="272" r:id="rId7"/>
    <p:sldId id="271" r:id="rId8"/>
    <p:sldId id="267" r:id="rId9"/>
    <p:sldId id="266" r:id="rId10"/>
    <p:sldId id="265" r:id="rId11"/>
    <p:sldId id="264" r:id="rId12"/>
    <p:sldId id="273" r:id="rId13"/>
    <p:sldId id="274" r:id="rId14"/>
    <p:sldId id="261" r:id="rId15"/>
    <p:sldId id="277" r:id="rId16"/>
    <p:sldId id="278" r:id="rId17"/>
  </p:sldIdLst>
  <p:sldSz cx="12192000" cy="6858000"/>
  <p:notesSz cx="6858000" cy="9144000"/>
  <p:defaultTextStyle>
    <a:defPPr>
      <a:defRPr lang="en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220D137-17AF-4CE6-AB3E-932C8A8B0511}">
          <p14:sldIdLst>
            <p14:sldId id="257"/>
            <p14:sldId id="260"/>
            <p14:sldId id="263"/>
            <p14:sldId id="269"/>
            <p14:sldId id="268"/>
            <p14:sldId id="272"/>
            <p14:sldId id="271"/>
            <p14:sldId id="267"/>
            <p14:sldId id="266"/>
            <p14:sldId id="265"/>
            <p14:sldId id="264"/>
            <p14:sldId id="273"/>
            <p14:sldId id="274"/>
          </p14:sldIdLst>
        </p14:section>
        <p14:section name="Раздел без заголовка" id="{0358B6CC-81E3-4E95-AF98-30F4204F7732}">
          <p14:sldIdLst>
            <p14:sldId id="261"/>
            <p14:sldId id="277"/>
            <p14:sldId id="2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9813"/>
    <a:srgbClr val="FAB9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14"/>
  </p:normalViewPr>
  <p:slideViewPr>
    <p:cSldViewPr snapToGrid="0" snapToObjects="1">
      <p:cViewPr varScale="1">
        <p:scale>
          <a:sx n="115" d="100"/>
          <a:sy n="115" d="100"/>
        </p:scale>
        <p:origin x="3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v.semenova\AppData\Local\Temp\Rar$DIa0.959\&#1090;&#1072;&#1073;&#1083;&#1080;&#1094;&#1072;%20&#1082;%20&#1090;&#1077;&#1082;%20&#1072;&#1090;&#1077;&#1089;&#1090;&#1072;&#1094;&#1080;&#1080;%202024-202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9489442198103616E-2"/>
          <c:y val="8.2708319996585788E-2"/>
          <c:w val="0.93888888888888888"/>
          <c:h val="0.72106372120151652"/>
        </c:manualLayout>
      </c:layout>
      <c:pie3DChart>
        <c:varyColors val="1"/>
        <c:ser>
          <c:idx val="0"/>
          <c:order val="0"/>
          <c:explosion val="5"/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F5C2-4947-8AD0-F080876C2F38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F5C2-4947-8AD0-F080876C2F38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F5C2-4947-8AD0-F080876C2F38}"/>
              </c:ext>
            </c:extLst>
          </c:dPt>
          <c:dLbls>
            <c:dLbl>
              <c:idx val="0"/>
              <c:layout>
                <c:manualLayout>
                  <c:x val="4.0298124896550006E-2"/>
                  <c:y val="-1.931544894097541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5C2-4947-8AD0-F080876C2F38}"/>
                </c:ext>
              </c:extLst>
            </c:dLbl>
            <c:dLbl>
              <c:idx val="1"/>
              <c:layout>
                <c:manualLayout>
                  <c:x val="0.12925851836088048"/>
                  <c:y val="4.5092473905878044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5C2-4947-8AD0-F080876C2F38}"/>
                </c:ext>
              </c:extLst>
            </c:dLbl>
            <c:dLbl>
              <c:idx val="2"/>
              <c:layout>
                <c:manualLayout>
                  <c:x val="-4.2088387600198625E-2"/>
                  <c:y val="1.549197338704754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5C2-4947-8AD0-F080876C2F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таблицы!$A$70:$C$70</c:f>
              <c:strCache>
                <c:ptCount val="3"/>
                <c:pt idx="0">
                  <c:v>1-2 неаттестации, %.</c:v>
                </c:pt>
                <c:pt idx="1">
                  <c:v>3 и более неаттестации, %.</c:v>
                </c:pt>
                <c:pt idx="2">
                  <c:v>успевают по всем предметам, %.</c:v>
                </c:pt>
              </c:strCache>
            </c:strRef>
          </c:cat>
          <c:val>
            <c:numRef>
              <c:f>таблицы!$A$71:$C$71</c:f>
              <c:numCache>
                <c:formatCode>0.00%</c:formatCode>
                <c:ptCount val="3"/>
                <c:pt idx="0">
                  <c:v>0.15254237288135594</c:v>
                </c:pt>
                <c:pt idx="1">
                  <c:v>0.44745762711864406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5C2-4947-8AD0-F080876C2F3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7597644888983472E-2"/>
          <c:y val="0.89583287554172009"/>
          <c:w val="0.8999999054172283"/>
          <c:h val="6.54074345357993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281163A-9AAD-CD45-B4AF-FDFE4F21AF2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090732-A618-5A4E-A537-64A4B51DBF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8408" y="1324244"/>
            <a:ext cx="5962402" cy="2387600"/>
          </a:xfrm>
        </p:spPr>
        <p:txBody>
          <a:bodyPr anchor="b"/>
          <a:lstStyle>
            <a:lvl1pPr algn="l">
              <a:defRPr sz="6000">
                <a:solidFill>
                  <a:srgbClr val="CB981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B81846-9D9A-1D48-92A5-021FC167E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8408" y="3803919"/>
            <a:ext cx="596240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B87F3-D628-A44F-8A71-6B5B8A4DF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EA87-86B7-834A-A87D-CEE75A2A3BFC}" type="datetimeFigureOut">
              <a:rPr lang="en-UA" smtClean="0"/>
              <a:t>04/24/2025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91E38-62B0-8045-9769-C5AE194EE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2D7D1-E196-7F41-90C4-8E5B6201A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C70D-ECCF-4241-A93A-8AFA3630B14E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160369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9C6D8-FAE2-CB48-B6AF-599145010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2E4046-1F2A-4549-875D-8B6B8B32A5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EC362-F507-E74D-A2C6-C5E7696D8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EA87-86B7-834A-A87D-CEE75A2A3BFC}" type="datetimeFigureOut">
              <a:rPr lang="en-UA" smtClean="0"/>
              <a:t>04/24/2025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7D965-AD9F-644D-9131-2745EC311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5CBF72-9E7A-C148-95AB-B935E67E5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C70D-ECCF-4241-A93A-8AFA3630B14E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783083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46FE51-5627-FC4A-A9A8-42553B4EA8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B8741F-A682-2943-9C3F-0EF5CE5ECC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6AE9C-D32B-0741-85DC-E155CB25F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EA87-86B7-834A-A87D-CEE75A2A3BFC}" type="datetimeFigureOut">
              <a:rPr lang="en-UA" smtClean="0"/>
              <a:t>04/24/2025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3E463-3A1C-6143-A147-7218C72CC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D7D94-A99D-EB42-9BD5-192CF6015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C70D-ECCF-4241-A93A-8AFA3630B14E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533404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57925-613C-8F4C-898F-6D8E28BAE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E8AEF-A169-0A42-A7FC-B7BFA281F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D3F5BF-3B8F-A441-9A1E-787664CE8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EA87-86B7-834A-A87D-CEE75A2A3BFC}" type="datetimeFigureOut">
              <a:rPr lang="en-UA" smtClean="0"/>
              <a:t>04/24/2025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90D71-0132-B74F-AD43-4E63924C4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644F60-AD23-9B4A-85BC-49CF6F6F9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C70D-ECCF-4241-A93A-8AFA3630B14E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4062204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CD35F-2DE7-044D-9304-4D0E27C6B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B14C52-09E4-0142-8C93-9205AFB92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60AB2-67FE-C342-BEE5-51174E49F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EA87-86B7-834A-A87D-CEE75A2A3BFC}" type="datetimeFigureOut">
              <a:rPr lang="en-UA" smtClean="0"/>
              <a:t>04/24/2025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DFC55-2E13-584D-9D9C-483FA1164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4BBE1-4D03-1848-9FAF-D2A30348A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C70D-ECCF-4241-A93A-8AFA3630B14E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23643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897D9-C720-FB4C-99A6-E445499FC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FFF7A-6894-C343-8B2B-8CFB6B3963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11E1F2-BB81-C84C-8A0E-597E1D6BD7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CFDE69-843F-2F45-A01D-7A6455D9A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EA87-86B7-834A-A87D-CEE75A2A3BFC}" type="datetimeFigureOut">
              <a:rPr lang="en-UA" smtClean="0"/>
              <a:t>04/24/2025</a:t>
            </a:fld>
            <a:endParaRPr lang="en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1EC541-CB0F-1447-A506-BD02C21E4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364D8-2F86-5249-AC00-826CF62D6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C70D-ECCF-4241-A93A-8AFA3630B14E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377776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39618-D58A-3E49-8DBF-D185F900F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A3A620-4AFC-9442-A00C-5510DF8CA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34134F-3AB2-EB41-8F58-E4D3BED981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A31031-5110-B148-9012-2884EAD357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11604A-9105-DF44-B650-A1CDCA6DC6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653A2E-AE44-7C4F-AD8A-5F36F9C07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EA87-86B7-834A-A87D-CEE75A2A3BFC}" type="datetimeFigureOut">
              <a:rPr lang="en-UA" smtClean="0"/>
              <a:t>04/24/2025</a:t>
            </a:fld>
            <a:endParaRPr lang="en-U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0CA3C9-D689-5B43-8F60-5DE3EB385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1D2C46-9E97-CA48-B838-A1DDA3155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C70D-ECCF-4241-A93A-8AFA3630B14E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15908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15520-22D4-3640-9D6F-597D86B97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0402F3-0F1B-F04F-8083-FE485CB3E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EA87-86B7-834A-A87D-CEE75A2A3BFC}" type="datetimeFigureOut">
              <a:rPr lang="en-UA" smtClean="0"/>
              <a:t>04/24/2025</a:t>
            </a:fld>
            <a:endParaRPr lang="en-U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BE8DC6-F039-8F4F-B92C-661E778DE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A092C0-3DBB-0C4D-B089-D6C4E4BC8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C70D-ECCF-4241-A93A-8AFA3630B14E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756236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9A5E4A-1220-D446-BFF2-E1B1A29E5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EA87-86B7-834A-A87D-CEE75A2A3BFC}" type="datetimeFigureOut">
              <a:rPr lang="en-UA" smtClean="0"/>
              <a:t>04/24/2025</a:t>
            </a:fld>
            <a:endParaRPr lang="en-U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B970E6-167F-3A4C-9E6F-0D0471B4F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790E22-C2AC-9449-9D85-E56E7D2FA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C70D-ECCF-4241-A93A-8AFA3630B14E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42659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90BD6-680C-F145-A915-786F60844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18EA1-3EA0-D141-8A9E-4B0E2D1CB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5F6717-0AE9-A949-B7AD-CBBECBA10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C583AA-572B-E44C-BA53-CC26402E6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EA87-86B7-834A-A87D-CEE75A2A3BFC}" type="datetimeFigureOut">
              <a:rPr lang="en-UA" smtClean="0"/>
              <a:t>04/24/2025</a:t>
            </a:fld>
            <a:endParaRPr lang="en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C6B4A8-79E2-0A42-BF1C-E322E051C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163C5-04D9-D149-B649-5C57AA53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C70D-ECCF-4241-A93A-8AFA3630B14E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643353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19A20-09BC-224C-966B-185E6E82F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DE4764-B322-6D45-9B1F-7B7BC65DD6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7ABEFD-5A6F-8643-923F-DEFDD3EE0D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1069A7-6823-6749-A5A0-441D11337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EA87-86B7-834A-A87D-CEE75A2A3BFC}" type="datetimeFigureOut">
              <a:rPr lang="en-UA" smtClean="0"/>
              <a:t>04/24/2025</a:t>
            </a:fld>
            <a:endParaRPr lang="en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5EFE2E-5D71-494E-B417-95968039D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9D1E64-6BCA-7947-AE30-65C339C3F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C70D-ECCF-4241-A93A-8AFA3630B14E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763616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3945941-387D-394B-AB4A-8F41333371C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8F7AC8-1812-A049-A6C6-68DF81168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05E004-3B16-8247-A495-FDDBB5542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16F0A-2448-D74F-A923-12E842E64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0EA87-86B7-834A-A87D-CEE75A2A3BFC}" type="datetimeFigureOut">
              <a:rPr lang="en-UA" smtClean="0"/>
              <a:t>04/24/2025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F9B30-A15F-DA40-8258-123C4CBC7D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01F1E-3986-CD43-A0EB-5C56A273E0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AC70D-ECCF-4241-A93A-8AFA3630B14E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888247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1F102-B500-044D-B150-F1882D7D6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890" y="4387518"/>
            <a:ext cx="10515600" cy="779463"/>
          </a:xfrm>
        </p:spPr>
        <p:txBody>
          <a:bodyPr>
            <a:noAutofit/>
          </a:bodyPr>
          <a:lstStyle/>
          <a:p>
            <a:pPr algn="ctr"/>
            <a:r>
              <a:rPr lang="ru-RU" altLang="ru-RU" sz="5500" b="1" dirty="0">
                <a:latin typeface="+mn-lt"/>
                <a:cs typeface="Times New Roman" panose="02020603050405020304" pitchFamily="18" charset="0"/>
              </a:rPr>
              <a:t>Итоги текущей аттестации </a:t>
            </a:r>
            <a:br>
              <a:rPr lang="ru-RU" altLang="ru-RU" sz="5500" b="1" dirty="0">
                <a:latin typeface="+mn-lt"/>
                <a:cs typeface="Times New Roman" panose="02020603050405020304" pitchFamily="18" charset="0"/>
              </a:rPr>
            </a:br>
            <a:r>
              <a:rPr lang="ru-RU" altLang="ru-RU" sz="5500" b="1" dirty="0">
                <a:latin typeface="+mn-lt"/>
                <a:cs typeface="Times New Roman" panose="02020603050405020304" pitchFamily="18" charset="0"/>
              </a:rPr>
              <a:t>весеннего семестра </a:t>
            </a:r>
            <a:br>
              <a:rPr lang="ru-RU" altLang="ru-RU" sz="5500" b="1" dirty="0">
                <a:latin typeface="+mn-lt"/>
                <a:cs typeface="Times New Roman" panose="02020603050405020304" pitchFamily="18" charset="0"/>
              </a:rPr>
            </a:br>
            <a:r>
              <a:rPr lang="ru-RU" altLang="ru-RU" sz="5500" b="1" dirty="0">
                <a:latin typeface="+mn-lt"/>
                <a:cs typeface="Times New Roman" panose="02020603050405020304" pitchFamily="18" charset="0"/>
              </a:rPr>
              <a:t>2024/2025</a:t>
            </a:r>
            <a:br>
              <a:rPr lang="ru-RU" altLang="ru-RU" sz="5500" b="1" dirty="0">
                <a:latin typeface="+mn-lt"/>
                <a:cs typeface="Times New Roman" panose="02020603050405020304" pitchFamily="18" charset="0"/>
              </a:rPr>
            </a:br>
            <a:r>
              <a:rPr lang="ru-RU" altLang="ru-RU" sz="5500" b="1" dirty="0">
                <a:latin typeface="+mn-lt"/>
                <a:cs typeface="Times New Roman" panose="02020603050405020304" pitchFamily="18" charset="0"/>
              </a:rPr>
              <a:t> учебного года</a:t>
            </a:r>
            <a:br>
              <a:rPr lang="ru-RU" altLang="ru-RU" sz="5500" b="1" dirty="0">
                <a:latin typeface="+mn-lt"/>
                <a:cs typeface="Times New Roman" panose="02020603050405020304" pitchFamily="18" charset="0"/>
              </a:rPr>
            </a:br>
            <a:endParaRPr lang="en-UA" sz="5500" dirty="0">
              <a:latin typeface="+mn-lt"/>
            </a:endParaRPr>
          </a:p>
        </p:txBody>
      </p:sp>
      <p:pic>
        <p:nvPicPr>
          <p:cNvPr id="59" name="Рисунок 58"/>
          <p:cNvPicPr>
            <a:picLocks noChangeAspect="1"/>
          </p:cNvPicPr>
          <p:nvPr/>
        </p:nvPicPr>
        <p:blipFill rotWithShape="1">
          <a:blip r:embed="rId2"/>
          <a:srcRect l="6039" t="7477" r="7603" b="17205"/>
          <a:stretch/>
        </p:blipFill>
        <p:spPr>
          <a:xfrm>
            <a:off x="2734887" y="249564"/>
            <a:ext cx="6921731" cy="264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41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077" y="365125"/>
            <a:ext cx="10918723" cy="77946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altLang="ru-RU" sz="4000" b="1" dirty="0">
                <a:latin typeface="+mn-lt"/>
              </a:rPr>
              <a:t>Список дисциплин, по которым не аттестованы более 50% обучающихся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063875"/>
              </p:ext>
            </p:extLst>
          </p:nvPr>
        </p:nvGraphicFramePr>
        <p:xfrm>
          <a:off x="1005839" y="1628197"/>
          <a:ext cx="9908771" cy="44655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3568">
                  <a:extLst>
                    <a:ext uri="{9D8B030D-6E8A-4147-A177-3AD203B41FA5}">
                      <a16:colId xmlns:a16="http://schemas.microsoft.com/office/drawing/2014/main" val="1799979935"/>
                    </a:ext>
                  </a:extLst>
                </a:gridCol>
                <a:gridCol w="4717541">
                  <a:extLst>
                    <a:ext uri="{9D8B030D-6E8A-4147-A177-3AD203B41FA5}">
                      <a16:colId xmlns:a16="http://schemas.microsoft.com/office/drawing/2014/main" val="3927312487"/>
                    </a:ext>
                  </a:extLst>
                </a:gridCol>
                <a:gridCol w="2595248">
                  <a:extLst>
                    <a:ext uri="{9D8B030D-6E8A-4147-A177-3AD203B41FA5}">
                      <a16:colId xmlns:a16="http://schemas.microsoft.com/office/drawing/2014/main" val="619111713"/>
                    </a:ext>
                  </a:extLst>
                </a:gridCol>
                <a:gridCol w="2132414">
                  <a:extLst>
                    <a:ext uri="{9D8B030D-6E8A-4147-A177-3AD203B41FA5}">
                      <a16:colId xmlns:a16="http://schemas.microsoft.com/office/drawing/2014/main" val="1167015815"/>
                    </a:ext>
                  </a:extLst>
                </a:gridCol>
              </a:tblGrid>
              <a:tr h="3955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Дисциплины, по которым не аттестовано более 50% студентов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Преподаватель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Группа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1959609"/>
                  </a:ext>
                </a:extLst>
              </a:tr>
              <a:tr h="3955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Безопасность жизнедеятельности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Косарев Леонид Владимирович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Б-ПГС-24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904846"/>
                  </a:ext>
                </a:extLst>
              </a:tr>
              <a:tr h="3955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Введение в сквозные цифровые технологии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>
                          <a:effectLst/>
                        </a:rPr>
                        <a:t>Абдеева</a:t>
                      </a:r>
                      <a:r>
                        <a:rPr lang="ru-RU" sz="1400" u="none" strike="noStrike" dirty="0">
                          <a:effectLst/>
                        </a:rPr>
                        <a:t> Наталья Анатольевна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Б-ПГС-24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6324525"/>
                  </a:ext>
                </a:extLst>
              </a:tr>
              <a:tr h="3955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Практикум на ЭВМ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 Семенова Екатерина Олеговна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Б-ПМ-23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5304075"/>
                  </a:ext>
                </a:extLst>
              </a:tr>
              <a:tr h="3955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</a:rPr>
                        <a:t>Теория и методика организации внеурочной деятельности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</a:rPr>
                        <a:t>Артеменко Елена Викторовна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Б-ПО-23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5429613"/>
                  </a:ext>
                </a:extLst>
              </a:tr>
              <a:tr h="3955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</a:rPr>
                        <a:t>Психолого-педагогические основы предшкольной подготовки детей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Драгон Евгения Александровна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Б-ПО-23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8684882"/>
                  </a:ext>
                </a:extLst>
              </a:tr>
              <a:tr h="3955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Теория и технология формирования математических представлений у детей дошкольного возраста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</a:rPr>
                        <a:t>Савельева Марина Викторовна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Б-ПО-23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4610934"/>
                  </a:ext>
                </a:extLst>
              </a:tr>
              <a:tr h="3955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</a:rPr>
                        <a:t>Элементарная математика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Самохина Виктория Михайловна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Б-ПО-23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8089730"/>
                  </a:ext>
                </a:extLst>
              </a:tr>
              <a:tr h="3955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Введение в сквозные цифровые технологии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Абдеева Наталья Анатольевна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Б-ЭП-24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6647011"/>
                  </a:ext>
                </a:extLst>
              </a:tr>
              <a:tr h="3955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Информатика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Палкин Георгий Александрович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Б-ЭП-24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2165637"/>
                  </a:ext>
                </a:extLst>
              </a:tr>
              <a:tr h="3955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</a:rPr>
                        <a:t>Математика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Самохина Виктория Михайловна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Б-ЭП-24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40" marR="6940" marT="69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0277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93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026035"/>
              </p:ext>
            </p:extLst>
          </p:nvPr>
        </p:nvGraphicFramePr>
        <p:xfrm>
          <a:off x="560438" y="523541"/>
          <a:ext cx="10663085" cy="60394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6451">
                  <a:extLst>
                    <a:ext uri="{9D8B030D-6E8A-4147-A177-3AD203B41FA5}">
                      <a16:colId xmlns:a16="http://schemas.microsoft.com/office/drawing/2014/main" val="3701372473"/>
                    </a:ext>
                  </a:extLst>
                </a:gridCol>
                <a:gridCol w="5264918">
                  <a:extLst>
                    <a:ext uri="{9D8B030D-6E8A-4147-A177-3AD203B41FA5}">
                      <a16:colId xmlns:a16="http://schemas.microsoft.com/office/drawing/2014/main" val="2089325612"/>
                    </a:ext>
                  </a:extLst>
                </a:gridCol>
                <a:gridCol w="2882119">
                  <a:extLst>
                    <a:ext uri="{9D8B030D-6E8A-4147-A177-3AD203B41FA5}">
                      <a16:colId xmlns:a16="http://schemas.microsoft.com/office/drawing/2014/main" val="2198346262"/>
                    </a:ext>
                  </a:extLst>
                </a:gridCol>
                <a:gridCol w="1999597">
                  <a:extLst>
                    <a:ext uri="{9D8B030D-6E8A-4147-A177-3AD203B41FA5}">
                      <a16:colId xmlns:a16="http://schemas.microsoft.com/office/drawing/2014/main" val="1012515229"/>
                    </a:ext>
                  </a:extLst>
                </a:gridCol>
              </a:tblGrid>
              <a:tr h="287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Математика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Самохина Виктория Михайловна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Б-ПГС-24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9663120"/>
                  </a:ext>
                </a:extLst>
              </a:tr>
              <a:tr h="3097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Экономика и менеджмент горного производства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>
                          <a:effectLst/>
                        </a:rPr>
                        <a:t>Блайвас</a:t>
                      </a:r>
                      <a:r>
                        <a:rPr lang="ru-RU" sz="1400" u="none" strike="noStrike" dirty="0">
                          <a:effectLst/>
                        </a:rPr>
                        <a:t> Дмитрий Максимович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С-ГД(МД)-20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8191953"/>
                  </a:ext>
                </a:extLst>
              </a:tr>
              <a:tr h="2875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Теория литературы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>
                          <a:effectLst/>
                        </a:rPr>
                        <a:t>Чаунина</a:t>
                      </a:r>
                      <a:r>
                        <a:rPr lang="ru-RU" sz="1400" u="none" strike="noStrike" dirty="0">
                          <a:effectLst/>
                        </a:rPr>
                        <a:t> Наталья Владимировна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Б-ОФ-21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909483"/>
                  </a:ext>
                </a:extLst>
              </a:tr>
              <a:tr h="280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</a:rPr>
                        <a:t>Компьютерная графика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Дарамаева Анисия Анатольевна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С-ГД(МД)-22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0380285"/>
                  </a:ext>
                </a:extLst>
              </a:tr>
              <a:tr h="27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Общая физическая подготовка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Прокопенко Лариса Анатольевна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С-ГД(МД,ОПИ)-23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0049844"/>
                  </a:ext>
                </a:extLst>
              </a:tr>
              <a:tr h="294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Открытая геотехнология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Ворсина Елена Владимировна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С-ГД(МД,ОПИ)-23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7052382"/>
                  </a:ext>
                </a:extLst>
              </a:tr>
              <a:tr h="27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Рациональное использование и охрана природных ресурсов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Гриб Николай Николаевич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</a:rPr>
                        <a:t>С-ГД(МД,ОПИ)-23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954912"/>
                  </a:ext>
                </a:extLst>
              </a:tr>
              <a:tr h="2875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Введение в сквозные цифровые технологии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>
                          <a:effectLst/>
                        </a:rPr>
                        <a:t>Абдеева</a:t>
                      </a:r>
                      <a:r>
                        <a:rPr lang="ru-RU" sz="1400" u="none" strike="noStrike" dirty="0">
                          <a:effectLst/>
                        </a:rPr>
                        <a:t> Наталья Анатольевна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С-ГД(МД,ОПИ)-24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4521614"/>
                  </a:ext>
                </a:extLst>
              </a:tr>
              <a:tr h="2875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Геология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Рукович Александр Владимирович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</a:rPr>
                        <a:t>С-ГД(МД,ОПИ)-24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3674213"/>
                  </a:ext>
                </a:extLst>
              </a:tr>
              <a:tr h="2728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Информатика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>
                          <a:effectLst/>
                        </a:rPr>
                        <a:t>Палкин</a:t>
                      </a:r>
                      <a:r>
                        <a:rPr lang="ru-RU" sz="1400" u="none" strike="noStrike" dirty="0">
                          <a:effectLst/>
                        </a:rPr>
                        <a:t> Георгий Александрович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С-ГД(МД)-24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938351"/>
                  </a:ext>
                </a:extLst>
              </a:tr>
              <a:tr h="280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Математика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Самохина Виктория Михайловна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С-ГД(МД,ОПИ)-24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4110694"/>
                  </a:ext>
                </a:extLst>
              </a:tr>
              <a:tr h="3023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Общая физическая подготовка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Прокопенко Лариса Анатольевна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С-ГД(МД,ОПИ)-24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7817236"/>
                  </a:ext>
                </a:extLst>
              </a:tr>
              <a:tr h="3097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Строительная геотехнология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Литвиненко Александр Викторович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С-ГД(ОПИ)-23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0556044"/>
                  </a:ext>
                </a:extLst>
              </a:tr>
              <a:tr h="2875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Инженерная и компьютерная графика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Дарамаева Анисия Анатольевна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Б-ЭП-24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3803797"/>
                  </a:ext>
                </a:extLst>
              </a:tr>
              <a:tr h="2507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Физика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Кузнецова Наталья Валерьевна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С-ГД(МД,ОПИ)-24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9865907"/>
                  </a:ext>
                </a:extLst>
              </a:tr>
              <a:tr h="2802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Иностранный язык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Валиева Анна Валерьевна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Б-ЭП-24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0461883"/>
                  </a:ext>
                </a:extLst>
              </a:tr>
              <a:tr h="3097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Математическое и имитационное моделирование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Зарипова</a:t>
                      </a:r>
                      <a:r>
                        <a:rPr lang="ru-RU" sz="1400" u="none" strike="noStrike" dirty="0">
                          <a:effectLst/>
                        </a:rPr>
                        <a:t> Мария Юрьевна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Б-ПИ-22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8654665"/>
                  </a:ext>
                </a:extLst>
              </a:tr>
              <a:tr h="280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Статистические пакеты программ </a:t>
                      </a:r>
                      <a:r>
                        <a:rPr lang="en-US" sz="1400" u="none" strike="noStrike">
                          <a:effectLst/>
                        </a:rPr>
                        <a:t>STATISTICA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Зарипова Мария Юрьевна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Б-ПИ-22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3550780"/>
                  </a:ext>
                </a:extLst>
              </a:tr>
              <a:tr h="3097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Русский язык и культура речи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Карпухина Екатерина Александровна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С-ГД(МД,ОПИ)-24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1418168"/>
                  </a:ext>
                </a:extLst>
              </a:tr>
              <a:tr h="27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Русский язык и культура речи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Карпухина Екатерина Александровна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Б-ПГС-24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7228365"/>
                  </a:ext>
                </a:extLst>
              </a:tr>
              <a:tr h="3023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Русский язык и культура речи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Карпухина Екатерина Александровна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Б-ЭП-24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21" marR="1321" marT="1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630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7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28270"/>
              </p:ext>
            </p:extLst>
          </p:nvPr>
        </p:nvGraphicFramePr>
        <p:xfrm>
          <a:off x="538317" y="575193"/>
          <a:ext cx="10692581" cy="59657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0235">
                  <a:extLst>
                    <a:ext uri="{9D8B030D-6E8A-4147-A177-3AD203B41FA5}">
                      <a16:colId xmlns:a16="http://schemas.microsoft.com/office/drawing/2014/main" val="3773468330"/>
                    </a:ext>
                  </a:extLst>
                </a:gridCol>
                <a:gridCol w="4860803">
                  <a:extLst>
                    <a:ext uri="{9D8B030D-6E8A-4147-A177-3AD203B41FA5}">
                      <a16:colId xmlns:a16="http://schemas.microsoft.com/office/drawing/2014/main" val="50193600"/>
                    </a:ext>
                  </a:extLst>
                </a:gridCol>
                <a:gridCol w="3030448">
                  <a:extLst>
                    <a:ext uri="{9D8B030D-6E8A-4147-A177-3AD203B41FA5}">
                      <a16:colId xmlns:a16="http://schemas.microsoft.com/office/drawing/2014/main" val="4127075849"/>
                    </a:ext>
                  </a:extLst>
                </a:gridCol>
                <a:gridCol w="2301095">
                  <a:extLst>
                    <a:ext uri="{9D8B030D-6E8A-4147-A177-3AD203B41FA5}">
                      <a16:colId xmlns:a16="http://schemas.microsoft.com/office/drawing/2014/main" val="1969994556"/>
                    </a:ext>
                  </a:extLst>
                </a:gridCol>
              </a:tblGrid>
              <a:tr h="4838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32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Горнопромышленная экология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>
                          <a:effectLst/>
                        </a:rPr>
                        <a:t>Погуляева</a:t>
                      </a:r>
                      <a:r>
                        <a:rPr lang="ru-RU" sz="1400" u="none" strike="noStrike" dirty="0">
                          <a:effectLst/>
                        </a:rPr>
                        <a:t> Ирина Александровна, </a:t>
                      </a:r>
                      <a:r>
                        <a:rPr lang="ru-RU" sz="1400" u="none" strike="noStrike" dirty="0" err="1">
                          <a:effectLst/>
                        </a:rPr>
                        <a:t>Матузова</a:t>
                      </a:r>
                      <a:r>
                        <a:rPr lang="ru-RU" sz="1400" u="none" strike="noStrike" dirty="0">
                          <a:effectLst/>
                        </a:rPr>
                        <a:t> Марина Юрьевна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С-ГД(МД)-22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7630697"/>
                  </a:ext>
                </a:extLst>
              </a:tr>
              <a:tr h="33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Экономика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Ахмедов Теюб Ахмед оглы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С-ГД(МД,ОПИ)-24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2159627"/>
                  </a:ext>
                </a:extLst>
              </a:tr>
              <a:tr h="2995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Экономика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Ахмедов </a:t>
                      </a:r>
                      <a:r>
                        <a:rPr lang="ru-RU" sz="1400" u="none" strike="noStrike" dirty="0" err="1">
                          <a:effectLst/>
                        </a:rPr>
                        <a:t>Теюб</a:t>
                      </a:r>
                      <a:r>
                        <a:rPr lang="ru-RU" sz="1400" u="none" strike="noStrike" dirty="0">
                          <a:effectLst/>
                        </a:rPr>
                        <a:t> Ахмед </a:t>
                      </a:r>
                      <a:r>
                        <a:rPr lang="ru-RU" sz="1400" u="none" strike="noStrike" dirty="0" err="1">
                          <a:effectLst/>
                        </a:rPr>
                        <a:t>оглы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Б-ПГС-24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067717"/>
                  </a:ext>
                </a:extLst>
              </a:tr>
              <a:tr h="2995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Экономика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Ахмедов </a:t>
                      </a:r>
                      <a:r>
                        <a:rPr lang="ru-RU" sz="1400" u="none" strike="noStrike" dirty="0" err="1">
                          <a:effectLst/>
                        </a:rPr>
                        <a:t>Теюб</a:t>
                      </a:r>
                      <a:r>
                        <a:rPr lang="ru-RU" sz="1400" u="none" strike="noStrike" dirty="0">
                          <a:effectLst/>
                        </a:rPr>
                        <a:t> Ахмед </a:t>
                      </a:r>
                      <a:r>
                        <a:rPr lang="ru-RU" sz="1400" u="none" strike="noStrike" dirty="0" err="1">
                          <a:effectLst/>
                        </a:rPr>
                        <a:t>оглы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Б-ЭП-24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286591"/>
                  </a:ext>
                </a:extLst>
              </a:tr>
              <a:tr h="2995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Основы права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Ахмедов </a:t>
                      </a:r>
                      <a:r>
                        <a:rPr lang="ru-RU" sz="1400" u="none" strike="noStrike" dirty="0" err="1">
                          <a:effectLst/>
                        </a:rPr>
                        <a:t>Теюб</a:t>
                      </a:r>
                      <a:r>
                        <a:rPr lang="ru-RU" sz="1400" u="none" strike="noStrike" dirty="0">
                          <a:effectLst/>
                        </a:rPr>
                        <a:t> Ахмед </a:t>
                      </a:r>
                      <a:r>
                        <a:rPr lang="ru-RU" sz="1400" u="none" strike="noStrike" dirty="0" err="1">
                          <a:effectLst/>
                        </a:rPr>
                        <a:t>оглы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С-ГД(МД,ОПИ)-23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314231"/>
                  </a:ext>
                </a:extLst>
              </a:tr>
              <a:tr h="2431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Основы права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Ахмедов Теюб Ахмед оглы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Б-ПГС-23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0492875"/>
                  </a:ext>
                </a:extLst>
              </a:tr>
              <a:tr h="2977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Основы права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Ахмедов Теюб Ахмед оглы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Б-ЭП-23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0098961"/>
                  </a:ext>
                </a:extLst>
              </a:tr>
              <a:tr h="3078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Общая физическая подготовка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Прокопенко Лариса Анатольевна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Б-ПО-23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0693658"/>
                  </a:ext>
                </a:extLst>
              </a:tr>
              <a:tr h="3245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Основы права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Ахмедов Теюб Ахмед оглы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Б-ПО-23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068650"/>
                  </a:ext>
                </a:extLst>
              </a:tr>
              <a:tr h="3245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Русский язык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Яковлева Любовь Анатольевна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Б-ПО-23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5719214"/>
                  </a:ext>
                </a:extLst>
              </a:tr>
              <a:tr h="2912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История мировой литературы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Чаунина Наталья Владимировна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Б-ОФ-23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4173476"/>
                  </a:ext>
                </a:extLst>
              </a:tr>
              <a:tr h="2995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История русской литературы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Игонина Светлана Викторовна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Б-ОФ-23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6461"/>
                  </a:ext>
                </a:extLst>
              </a:tr>
              <a:tr h="2995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Основной язык (теоретический курс)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Игонина Светлана Викторовна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Б-ОФ-23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2747070"/>
                  </a:ext>
                </a:extLst>
              </a:tr>
              <a:tr h="3162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Теоретическая механика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Сокольникова Людмила Георгиевна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Б-ПГС-24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160372"/>
                  </a:ext>
                </a:extLst>
              </a:tr>
              <a:tr h="3078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История России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Акинин Михаил Александрович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Б-ПГС-24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1787077"/>
                  </a:ext>
                </a:extLst>
              </a:tr>
              <a:tr h="3411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История России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Акинин Михаил Александрович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Б-ЭП-24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0075458"/>
                  </a:ext>
                </a:extLst>
              </a:tr>
              <a:tr h="2912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История России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Акинин Михаил Александрович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С-ГД(МД,ОПИ)-24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8205273"/>
                  </a:ext>
                </a:extLst>
              </a:tr>
              <a:tr h="3078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Введение в литературоведение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Чаунина Наталья Владимировна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Б-ЗФ-24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5995744"/>
                  </a:ext>
                </a:extLst>
              </a:tr>
              <a:tr h="2912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50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Электротехническое и конструкционное материаловедение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Дейс Данил Александрович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Б-ЭП-23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086" marR="2086" marT="2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4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80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163716"/>
              </p:ext>
            </p:extLst>
          </p:nvPr>
        </p:nvGraphicFramePr>
        <p:xfrm>
          <a:off x="405582" y="479316"/>
          <a:ext cx="10869561" cy="62238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8518">
                  <a:extLst>
                    <a:ext uri="{9D8B030D-6E8A-4147-A177-3AD203B41FA5}">
                      <a16:colId xmlns:a16="http://schemas.microsoft.com/office/drawing/2014/main" val="3838167134"/>
                    </a:ext>
                  </a:extLst>
                </a:gridCol>
                <a:gridCol w="5044248">
                  <a:extLst>
                    <a:ext uri="{9D8B030D-6E8A-4147-A177-3AD203B41FA5}">
                      <a16:colId xmlns:a16="http://schemas.microsoft.com/office/drawing/2014/main" val="234261493"/>
                    </a:ext>
                  </a:extLst>
                </a:gridCol>
                <a:gridCol w="2977615">
                  <a:extLst>
                    <a:ext uri="{9D8B030D-6E8A-4147-A177-3AD203B41FA5}">
                      <a16:colId xmlns:a16="http://schemas.microsoft.com/office/drawing/2014/main" val="3327344934"/>
                    </a:ext>
                  </a:extLst>
                </a:gridCol>
                <a:gridCol w="2339180">
                  <a:extLst>
                    <a:ext uri="{9D8B030D-6E8A-4147-A177-3AD203B41FA5}">
                      <a16:colId xmlns:a16="http://schemas.microsoft.com/office/drawing/2014/main" val="2531101656"/>
                    </a:ext>
                  </a:extLst>
                </a:gridCol>
              </a:tblGrid>
              <a:tr h="3661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51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Экономика электроэнергетики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Дьячковский Дмитрий </a:t>
                      </a:r>
                      <a:r>
                        <a:rPr lang="ru-RU" sz="1400" u="none" strike="noStrike" dirty="0" err="1">
                          <a:effectLst/>
                        </a:rPr>
                        <a:t>Кимович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Б-ЭП-23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6488260"/>
                  </a:ext>
                </a:extLst>
              </a:tr>
              <a:tr h="3661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52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Чтение </a:t>
                      </a:r>
                      <a:r>
                        <a:rPr lang="ru-RU" sz="1400" u="none" strike="noStrike" dirty="0" err="1">
                          <a:effectLst/>
                        </a:rPr>
                        <a:t>электросхем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>
                          <a:effectLst/>
                        </a:rPr>
                        <a:t>Дахов</a:t>
                      </a:r>
                      <a:r>
                        <a:rPr lang="ru-RU" sz="1400" u="none" strike="noStrike" dirty="0">
                          <a:effectLst/>
                        </a:rPr>
                        <a:t> Павел Николаевич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Б-ЭП-23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67604"/>
                  </a:ext>
                </a:extLst>
              </a:tr>
              <a:tr h="3661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53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Техническая механика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Сокольникова Людмила Георгиевна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Б-ЭП-23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78241"/>
                  </a:ext>
                </a:extLst>
              </a:tr>
              <a:tr h="3661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54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Теоретические основы электротехники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Ермолаев Юрий Владимирович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Б-ЭП-23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380555"/>
                  </a:ext>
                </a:extLst>
              </a:tr>
              <a:tr h="3661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55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Общая физическая подготовка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Прокопенко Лариса Анатольевна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Б-ЭП-23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028466"/>
                  </a:ext>
                </a:extLst>
              </a:tr>
              <a:tr h="3661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56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Общая физическая подготовка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Прокопенко Лариса Анатольевна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Б-ПГС-23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7774625"/>
                  </a:ext>
                </a:extLst>
              </a:tr>
              <a:tr h="3661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57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Физика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Кузнецова Наталья Валерьевна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Б-ПГС-24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17847"/>
                  </a:ext>
                </a:extLst>
              </a:tr>
              <a:tr h="3661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58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Геодезия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Рочев Виктор Федорович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С-ГД(ОПИ)-23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6544463"/>
                  </a:ext>
                </a:extLst>
              </a:tr>
              <a:tr h="3661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59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Делопроизводство в профессиональной деятельности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Зотова Наталья Владимировна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С-ГД(ОПИ)-23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4904456"/>
                  </a:ext>
                </a:extLst>
              </a:tr>
              <a:tr h="3661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60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Открытая </a:t>
                      </a:r>
                      <a:r>
                        <a:rPr lang="ru-RU" sz="1400" u="none" strike="noStrike" dirty="0" err="1">
                          <a:effectLst/>
                        </a:rPr>
                        <a:t>геотехнология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Ворсина Елена Владимировна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С-ГД(ОПИ)-23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02726"/>
                  </a:ext>
                </a:extLst>
              </a:tr>
              <a:tr h="3661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61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Органическая химия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Погуляева Ирина Александровна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С-ГД(ОПИ)-23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1202561"/>
                  </a:ext>
                </a:extLst>
              </a:tr>
              <a:tr h="3661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62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Подземная геотехнология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Редлих Элла Федоровна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С-ГД(ОПИ)-23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516888"/>
                  </a:ext>
                </a:extLst>
              </a:tr>
              <a:tr h="3661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63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Аналитическое чтение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Валиева Анна Валерьевна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Б-ЗФ-22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047149"/>
                  </a:ext>
                </a:extLst>
              </a:tr>
              <a:tr h="3661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64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Основной язык (теоретический курс)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Ключникова Лариса Витальевна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Б-ЗФ-22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4197469"/>
                  </a:ext>
                </a:extLst>
              </a:tr>
              <a:tr h="3661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65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Углубленный курс иностранного языка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Ключникова Лариса Витальевна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Б-ЗФ-22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3716959"/>
                  </a:ext>
                </a:extLst>
              </a:tr>
              <a:tr h="3661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66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Пресса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Зотова Наталья Владимировна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Б-ЗФ-22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93002"/>
                  </a:ext>
                </a:extLst>
              </a:tr>
              <a:tr h="3661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67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Письменная речь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Ключникова Лариса Витальевна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Б-ЗФ-22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91" marR="4491" marT="44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2257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84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38362"/>
              </p:ext>
            </p:extLst>
          </p:nvPr>
        </p:nvGraphicFramePr>
        <p:xfrm>
          <a:off x="515389" y="431222"/>
          <a:ext cx="10515599" cy="307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2400">
                  <a:extLst>
                    <a:ext uri="{9D8B030D-6E8A-4147-A177-3AD203B41FA5}">
                      <a16:colId xmlns:a16="http://schemas.microsoft.com/office/drawing/2014/main" val="2627165561"/>
                    </a:ext>
                  </a:extLst>
                </a:gridCol>
                <a:gridCol w="4791109">
                  <a:extLst>
                    <a:ext uri="{9D8B030D-6E8A-4147-A177-3AD203B41FA5}">
                      <a16:colId xmlns:a16="http://schemas.microsoft.com/office/drawing/2014/main" val="155104665"/>
                    </a:ext>
                  </a:extLst>
                </a:gridCol>
                <a:gridCol w="2975597">
                  <a:extLst>
                    <a:ext uri="{9D8B030D-6E8A-4147-A177-3AD203B41FA5}">
                      <a16:colId xmlns:a16="http://schemas.microsoft.com/office/drawing/2014/main" val="2276548417"/>
                    </a:ext>
                  </a:extLst>
                </a:gridCol>
                <a:gridCol w="2086493">
                  <a:extLst>
                    <a:ext uri="{9D8B030D-6E8A-4147-A177-3AD203B41FA5}">
                      <a16:colId xmlns:a16="http://schemas.microsoft.com/office/drawing/2014/main" val="1688259823"/>
                    </a:ext>
                  </a:extLst>
                </a:gridCol>
              </a:tblGrid>
              <a:tr h="43627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 68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Практический курс основного языка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 Валиева Анна Валерьевна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</a:rPr>
                        <a:t>Б-ЗФ-22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293673"/>
                  </a:ext>
                </a:extLst>
              </a:tr>
              <a:tr h="42515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</a:rPr>
                        <a:t> 69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История мировой литературы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</a:rPr>
                        <a:t>Чаунина</a:t>
                      </a:r>
                      <a:r>
                        <a:rPr lang="ru-RU" sz="1400" u="none" strike="noStrike" dirty="0">
                          <a:effectLst/>
                        </a:rPr>
                        <a:t> Наталья Владимировна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Б-ЗФ-22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822655"/>
                  </a:ext>
                </a:extLst>
              </a:tr>
              <a:tr h="444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</a:rPr>
                        <a:t>70 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Общая физическая подготовка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Прокопенко Лариса Анатольевна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Б-ЗФ-22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279533"/>
                  </a:ext>
                </a:extLst>
              </a:tr>
              <a:tr h="56645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</a:rPr>
                        <a:t> 71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</a:rPr>
                        <a:t>Методика преподавания основного языка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</a:rPr>
                        <a:t>Самохвалова Мария Александровна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Б-ЗФ-22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755493"/>
                  </a:ext>
                </a:extLst>
              </a:tr>
              <a:tr h="402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72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История русской литературы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Чаунина Наталья Владимировна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Б-ОФ-21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639908"/>
                  </a:ext>
                </a:extLst>
              </a:tr>
              <a:tr h="3954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73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Общее языкознание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Игонина Светлана Викторовна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Б-ОФ-21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940680"/>
                  </a:ext>
                </a:extLst>
              </a:tr>
              <a:tr h="4053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74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Основной язык (теоретический курс)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Яковлева Любовь Анатольевна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Б-ОФ-21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80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12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4000" b="1" dirty="0">
                <a:latin typeface="+mn-lt"/>
                <a:cs typeface="Times New Roman" panose="02020603050405020304" pitchFamily="18" charset="0"/>
              </a:rPr>
              <a:t>Замечания по заполнению БРС</a:t>
            </a:r>
            <a:endParaRPr lang="en-UA" sz="4000" dirty="0"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8515" y="1443841"/>
            <a:ext cx="1084810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dirty="0"/>
              <a:t>Некоторые преподаватели не проставили БРС по контрольному срезу, поэтому статистика показывает низкий результат </a:t>
            </a:r>
            <a:r>
              <a:rPr lang="ru-RU"/>
              <a:t>на </a:t>
            </a:r>
            <a:r>
              <a:rPr lang="ru-RU" smtClean="0"/>
              <a:t>дисциплину</a:t>
            </a: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преподаватели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корректно заполняют ведомость (не верные баллы, или не в той графе) соответственно тогда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студенты не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аттестованы и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выводит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верный результат.</a:t>
            </a:r>
          </a:p>
          <a:p>
            <a:pPr algn="just">
              <a:defRPr/>
            </a:pP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Преподаватели не верно заполняют ведомость для студентов сдающие по индивидуальному графику.  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27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4000" b="1" dirty="0">
                <a:latin typeface="+mn-lt"/>
              </a:rPr>
              <a:t>Проект постановления:</a:t>
            </a:r>
            <a:endParaRPr lang="en-UA" sz="4000" dirty="0"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6194" y="1997839"/>
            <a:ext cx="1083760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AutoNum type="arabicPeriod"/>
              <a:defRPr/>
            </a:pPr>
            <a:r>
              <a:rPr lang="ru-RU" altLang="ru-RU" sz="2000" dirty="0"/>
              <a:t>Принять информацию к сведению.</a:t>
            </a:r>
          </a:p>
          <a:p>
            <a:pPr algn="just">
              <a:spcBef>
                <a:spcPct val="50000"/>
              </a:spcBef>
              <a:buFontTx/>
              <a:buAutoNum type="arabicPeriod"/>
              <a:defRPr/>
            </a:pPr>
            <a:r>
              <a:rPr lang="ru-RU" altLang="ru-RU" sz="2000" dirty="0"/>
              <a:t>Кураторам и наставникам довести до сведения обучающихся результаты текущей аттестации; провести работу со студентами, направленную на повышение успеваемости обучающихся. </a:t>
            </a:r>
          </a:p>
          <a:p>
            <a:pPr algn="just">
              <a:spcBef>
                <a:spcPct val="50000"/>
              </a:spcBef>
              <a:buFontTx/>
              <a:buAutoNum type="arabicPeriod"/>
              <a:defRPr/>
            </a:pPr>
            <a:r>
              <a:rPr lang="ru-RU" altLang="ru-RU" sz="2000" dirty="0"/>
              <a:t>ППС продолжить деятельность по внедрению ДОТ, </a:t>
            </a:r>
            <a:r>
              <a:rPr lang="ru-RU" altLang="ru-RU" sz="2000"/>
              <a:t>разработке </a:t>
            </a:r>
            <a:r>
              <a:rPr lang="ru-RU" altLang="ru-RU" sz="2000" smtClean="0"/>
              <a:t>онлайн-курсов, </a:t>
            </a:r>
            <a:r>
              <a:rPr lang="ru-RU" altLang="ru-RU" sz="2000" dirty="0"/>
              <a:t>осуществлению индивидуального подхода в работе со студентами.  </a:t>
            </a:r>
          </a:p>
        </p:txBody>
      </p:sp>
    </p:spTree>
    <p:extLst>
      <p:ext uri="{BB962C8B-B14F-4D97-AF65-F5344CB8AC3E}">
        <p14:creationId xmlns:p14="http://schemas.microsoft.com/office/powerpoint/2010/main" val="363213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699" y="-299894"/>
            <a:ext cx="10515600" cy="779463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dirty="0" smtClean="0">
                <a:latin typeface="+mn-lt"/>
              </a:rPr>
              <a:t/>
            </a:r>
            <a:br>
              <a:rPr lang="ru-RU" altLang="ru-RU" dirty="0" smtClean="0">
                <a:latin typeface="+mn-lt"/>
              </a:rPr>
            </a:br>
            <a:r>
              <a:rPr lang="ru-RU" altLang="ru-RU" dirty="0">
                <a:latin typeface="+mn-lt"/>
              </a:rPr>
              <a:t/>
            </a:r>
            <a:br>
              <a:rPr lang="ru-RU" altLang="ru-RU" dirty="0">
                <a:latin typeface="+mn-lt"/>
              </a:rPr>
            </a:br>
            <a:r>
              <a:rPr lang="ru-RU" altLang="ru-RU" dirty="0" smtClean="0">
                <a:latin typeface="+mn-lt"/>
              </a:rPr>
              <a:t/>
            </a:r>
            <a:br>
              <a:rPr lang="ru-RU" altLang="ru-RU" dirty="0" smtClean="0">
                <a:latin typeface="+mn-lt"/>
              </a:rPr>
            </a:br>
            <a:r>
              <a:rPr lang="ru-RU" altLang="ru-RU" dirty="0">
                <a:latin typeface="+mn-lt"/>
              </a:rPr>
              <a:t/>
            </a:r>
            <a:br>
              <a:rPr lang="ru-RU" altLang="ru-RU" dirty="0">
                <a:latin typeface="+mn-lt"/>
              </a:rPr>
            </a:br>
            <a:r>
              <a:rPr lang="ru-RU" altLang="ru-RU" sz="3300" dirty="0" smtClean="0">
                <a:latin typeface="+mn-lt"/>
              </a:rPr>
              <a:t>В </a:t>
            </a:r>
            <a:r>
              <a:rPr lang="ru-RU" altLang="ru-RU" sz="3300" dirty="0">
                <a:latin typeface="+mn-lt"/>
              </a:rPr>
              <a:t>отчете представлены результаты аттестации 2</a:t>
            </a:r>
            <a:r>
              <a:rPr lang="ru-RU" altLang="ru-RU" sz="3300" dirty="0" smtClean="0">
                <a:latin typeface="+mn-lt"/>
              </a:rPr>
              <a:t>98 студентов</a:t>
            </a:r>
            <a:br>
              <a:rPr lang="ru-RU" altLang="ru-RU" sz="3300" dirty="0" smtClean="0">
                <a:latin typeface="+mn-lt"/>
              </a:rPr>
            </a:br>
            <a:r>
              <a:rPr lang="ru-RU" altLang="ru-RU" sz="3300" dirty="0" smtClean="0">
                <a:latin typeface="+mn-lt"/>
              </a:rPr>
              <a:t> </a:t>
            </a:r>
            <a:r>
              <a:rPr lang="ru-RU" altLang="ru-RU" sz="3300" dirty="0">
                <a:latin typeface="+mn-lt"/>
              </a:rPr>
              <a:t>28 </a:t>
            </a:r>
            <a:r>
              <a:rPr lang="ru-RU" altLang="ru-RU" sz="3300" dirty="0" smtClean="0">
                <a:latin typeface="+mn-lt"/>
              </a:rPr>
              <a:t>академических групп </a:t>
            </a:r>
            <a:r>
              <a:rPr lang="ru-RU" altLang="ru-RU" sz="3300" dirty="0">
                <a:latin typeface="+mn-lt"/>
              </a:rPr>
              <a:t>по </a:t>
            </a:r>
            <a:r>
              <a:rPr lang="ru-RU" altLang="ru-RU" sz="3300" dirty="0" smtClean="0">
                <a:latin typeface="+mn-lt"/>
              </a:rPr>
              <a:t>245 дисциплинам. </a:t>
            </a:r>
            <a:r>
              <a:rPr lang="ru-RU" altLang="ru-RU" sz="3300" dirty="0">
                <a:latin typeface="+mn-lt"/>
              </a:rPr>
              <a:t/>
            </a:r>
            <a:br>
              <a:rPr lang="ru-RU" altLang="ru-RU" sz="3300" dirty="0">
                <a:latin typeface="+mn-lt"/>
              </a:rPr>
            </a:br>
            <a:r>
              <a:rPr lang="ru-RU" altLang="ru-RU" sz="3300" dirty="0">
                <a:latin typeface="+mn-lt"/>
              </a:rPr>
              <a:t>В целом по ТИ (ф) СВФУ качество аттестаций составило </a:t>
            </a:r>
            <a:r>
              <a:rPr lang="ru-RU" altLang="ru-RU" sz="3300" dirty="0" smtClean="0">
                <a:latin typeface="+mn-lt"/>
              </a:rPr>
              <a:t>55.25%</a:t>
            </a:r>
            <a:r>
              <a:rPr lang="ru-RU" altLang="ru-RU" sz="33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ru-RU" altLang="ru-RU" sz="3300" dirty="0">
                <a:latin typeface="+mn-lt"/>
              </a:rPr>
              <a:t>(ср. весна 2024 – 37,59%)</a:t>
            </a:r>
            <a:endParaRPr lang="en-UA" sz="3300" dirty="0">
              <a:latin typeface="+mn-lt"/>
            </a:endParaRPr>
          </a:p>
        </p:txBody>
      </p:sp>
      <p:sp>
        <p:nvSpPr>
          <p:cNvPr id="3" name="Freeform 6">
            <a:extLst>
              <a:ext uri="{FF2B5EF4-FFF2-40B4-BE49-F238E27FC236}">
                <a16:creationId xmlns:a16="http://schemas.microsoft.com/office/drawing/2014/main" id="{34253427-EFD1-6E43-AFAF-052371FB986E}"/>
              </a:ext>
            </a:extLst>
          </p:cNvPr>
          <p:cNvSpPr>
            <a:spLocks/>
          </p:cNvSpPr>
          <p:nvPr/>
        </p:nvSpPr>
        <p:spPr bwMode="auto">
          <a:xfrm>
            <a:off x="9709281" y="6492240"/>
            <a:ext cx="847883" cy="365760"/>
          </a:xfrm>
          <a:custGeom>
            <a:avLst/>
            <a:gdLst>
              <a:gd name="T0" fmla="*/ 0 w 267"/>
              <a:gd name="T1" fmla="*/ 232 h 232"/>
              <a:gd name="T2" fmla="*/ 135 w 267"/>
              <a:gd name="T3" fmla="*/ 0 h 232"/>
              <a:gd name="T4" fmla="*/ 267 w 267"/>
              <a:gd name="T5" fmla="*/ 232 h 232"/>
              <a:gd name="T6" fmla="*/ 0 w 267"/>
              <a:gd name="T7" fmla="*/ 232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" h="232">
                <a:moveTo>
                  <a:pt x="0" y="232"/>
                </a:moveTo>
                <a:lnTo>
                  <a:pt x="135" y="0"/>
                </a:lnTo>
                <a:lnTo>
                  <a:pt x="267" y="232"/>
                </a:lnTo>
                <a:lnTo>
                  <a:pt x="0" y="232"/>
                </a:lnTo>
                <a:close/>
              </a:path>
            </a:pathLst>
          </a:custGeom>
          <a:solidFill>
            <a:schemeClr val="accent1"/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400" dirty="0">
              <a:solidFill>
                <a:schemeClr val="bg1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3064243"/>
              </p:ext>
            </p:extLst>
          </p:nvPr>
        </p:nvGraphicFramePr>
        <p:xfrm>
          <a:off x="631768" y="2061557"/>
          <a:ext cx="11205556" cy="4222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374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+mn-lt"/>
              </a:rPr>
              <a:t>Результаты</a:t>
            </a:r>
            <a:r>
              <a:rPr lang="ru-RU" b="1" dirty="0" smtClean="0">
                <a:latin typeface="+mn-lt"/>
              </a:rPr>
              <a:t> </a:t>
            </a:r>
            <a:r>
              <a:rPr lang="ru-RU" b="1" dirty="0">
                <a:latin typeface="+mn-lt"/>
              </a:rPr>
              <a:t>текущей аттестации по </a:t>
            </a:r>
            <a:r>
              <a:rPr lang="ru-RU" b="1" dirty="0" smtClean="0">
                <a:latin typeface="+mn-lt"/>
              </a:rPr>
              <a:t>курсам</a:t>
            </a:r>
            <a:endParaRPr lang="en-UA" dirty="0">
              <a:latin typeface="+mn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966380"/>
              </p:ext>
            </p:extLst>
          </p:nvPr>
        </p:nvGraphicFramePr>
        <p:xfrm>
          <a:off x="1004454" y="1596046"/>
          <a:ext cx="10018221" cy="45233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0300">
                  <a:extLst>
                    <a:ext uri="{9D8B030D-6E8A-4147-A177-3AD203B41FA5}">
                      <a16:colId xmlns:a16="http://schemas.microsoft.com/office/drawing/2014/main" val="137803018"/>
                    </a:ext>
                  </a:extLst>
                </a:gridCol>
                <a:gridCol w="2024262">
                  <a:extLst>
                    <a:ext uri="{9D8B030D-6E8A-4147-A177-3AD203B41FA5}">
                      <a16:colId xmlns:a16="http://schemas.microsoft.com/office/drawing/2014/main" val="4194524515"/>
                    </a:ext>
                  </a:extLst>
                </a:gridCol>
                <a:gridCol w="1467631">
                  <a:extLst>
                    <a:ext uri="{9D8B030D-6E8A-4147-A177-3AD203B41FA5}">
                      <a16:colId xmlns:a16="http://schemas.microsoft.com/office/drawing/2014/main" val="1199828683"/>
                    </a:ext>
                  </a:extLst>
                </a:gridCol>
                <a:gridCol w="1305098">
                  <a:extLst>
                    <a:ext uri="{9D8B030D-6E8A-4147-A177-3AD203B41FA5}">
                      <a16:colId xmlns:a16="http://schemas.microsoft.com/office/drawing/2014/main" val="1915757496"/>
                    </a:ext>
                  </a:extLst>
                </a:gridCol>
                <a:gridCol w="1435112">
                  <a:extLst>
                    <a:ext uri="{9D8B030D-6E8A-4147-A177-3AD203B41FA5}">
                      <a16:colId xmlns:a16="http://schemas.microsoft.com/office/drawing/2014/main" val="551984160"/>
                    </a:ext>
                  </a:extLst>
                </a:gridCol>
                <a:gridCol w="1386994">
                  <a:extLst>
                    <a:ext uri="{9D8B030D-6E8A-4147-A177-3AD203B41FA5}">
                      <a16:colId xmlns:a16="http://schemas.microsoft.com/office/drawing/2014/main" val="2584524818"/>
                    </a:ext>
                  </a:extLst>
                </a:gridCol>
                <a:gridCol w="1508824">
                  <a:extLst>
                    <a:ext uri="{9D8B030D-6E8A-4147-A177-3AD203B41FA5}">
                      <a16:colId xmlns:a16="http://schemas.microsoft.com/office/drawing/2014/main" val="2749697733"/>
                    </a:ext>
                  </a:extLst>
                </a:gridCol>
              </a:tblGrid>
              <a:tr h="204492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</a:rPr>
                        <a:t>Курс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</a:rPr>
                        <a:t>Кол-во </a:t>
                      </a:r>
                      <a:r>
                        <a:rPr lang="ru-RU" sz="1800" u="none" strike="noStrike" dirty="0">
                          <a:effectLst/>
                        </a:rPr>
                        <a:t>дисциплин, по которым проставлена аттестация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</a:rPr>
                        <a:t>Кол-во </a:t>
                      </a:r>
                      <a:r>
                        <a:rPr lang="ru-RU" sz="1800" u="none" strike="noStrike" dirty="0">
                          <a:effectLst/>
                        </a:rPr>
                        <a:t>человек в </a:t>
                      </a:r>
                      <a:r>
                        <a:rPr lang="ru-RU" sz="1800" u="none" strike="noStrike" dirty="0" smtClean="0">
                          <a:effectLst/>
                        </a:rPr>
                        <a:t>группе                   </a:t>
                      </a:r>
                      <a:r>
                        <a:rPr lang="ru-RU" sz="1800" u="none" strike="noStrike" dirty="0">
                          <a:effectLst/>
                        </a:rPr>
                        <a:t>(без а/о)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</a:rPr>
                        <a:t>Успевают </a:t>
                      </a:r>
                      <a:r>
                        <a:rPr lang="ru-RU" sz="1800" u="none" strike="noStrike" dirty="0">
                          <a:effectLst/>
                        </a:rPr>
                        <a:t>по всем предметам, чел.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1-2 </a:t>
                      </a:r>
                      <a:r>
                        <a:rPr lang="ru-RU" sz="1800" u="none" strike="noStrike" dirty="0" err="1">
                          <a:effectLst/>
                        </a:rPr>
                        <a:t>неаттестации</a:t>
                      </a:r>
                      <a:r>
                        <a:rPr lang="ru-RU" sz="1800" u="none" strike="noStrike" dirty="0">
                          <a:effectLst/>
                        </a:rPr>
                        <a:t>, чел.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3 и более </a:t>
                      </a:r>
                      <a:r>
                        <a:rPr lang="ru-RU" sz="1800" u="none" strike="noStrike" dirty="0" err="1">
                          <a:effectLst/>
                        </a:rPr>
                        <a:t>неаттестации</a:t>
                      </a:r>
                      <a:r>
                        <a:rPr lang="ru-RU" sz="1800" u="none" strike="noStrike" dirty="0">
                          <a:effectLst/>
                        </a:rPr>
                        <a:t>, чел.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% качества текущей аттестации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3559927"/>
                  </a:ext>
                </a:extLst>
              </a:tr>
              <a:tr h="41307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</a:rPr>
                        <a:t>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37,37%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975295"/>
                  </a:ext>
                </a:extLst>
              </a:tr>
              <a:tr h="41307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3095134"/>
                  </a:ext>
                </a:extLst>
              </a:tr>
              <a:tr h="41307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58,62%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6349269"/>
                  </a:ext>
                </a:extLst>
              </a:tr>
              <a:tr h="41307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</a:rPr>
                        <a:t>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3035730"/>
                  </a:ext>
                </a:extLst>
              </a:tr>
              <a:tr h="41307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</a:rPr>
                        <a:t>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9495851"/>
                  </a:ext>
                </a:extLst>
              </a:tr>
              <a:tr h="41307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u="none" strike="noStrike" dirty="0">
                          <a:effectLst/>
                        </a:rPr>
                        <a:t>ИТОГО: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8612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75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317"/>
            <a:ext cx="10515600" cy="1003272"/>
          </a:xfrm>
        </p:spPr>
        <p:txBody>
          <a:bodyPr/>
          <a:lstStyle/>
          <a:p>
            <a:pPr algn="ctr"/>
            <a:r>
              <a:rPr lang="ru-RU" altLang="ru-RU" sz="4000" b="1" dirty="0">
                <a:latin typeface="+mn-lt"/>
              </a:rPr>
              <a:t>Результаты</a:t>
            </a:r>
            <a:r>
              <a:rPr lang="ru-RU" altLang="ru-RU" b="1" dirty="0">
                <a:latin typeface="+mn-lt"/>
              </a:rPr>
              <a:t> аттестации 1 курса</a:t>
            </a:r>
            <a:endParaRPr lang="en-UA" b="1" dirty="0">
              <a:latin typeface="+mn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506277"/>
              </p:ext>
            </p:extLst>
          </p:nvPr>
        </p:nvGraphicFramePr>
        <p:xfrm>
          <a:off x="897777" y="1144590"/>
          <a:ext cx="9958644" cy="53642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3070">
                  <a:extLst>
                    <a:ext uri="{9D8B030D-6E8A-4147-A177-3AD203B41FA5}">
                      <a16:colId xmlns:a16="http://schemas.microsoft.com/office/drawing/2014/main" val="2017781094"/>
                    </a:ext>
                  </a:extLst>
                </a:gridCol>
                <a:gridCol w="1575679">
                  <a:extLst>
                    <a:ext uri="{9D8B030D-6E8A-4147-A177-3AD203B41FA5}">
                      <a16:colId xmlns:a16="http://schemas.microsoft.com/office/drawing/2014/main" val="3131455970"/>
                    </a:ext>
                  </a:extLst>
                </a:gridCol>
                <a:gridCol w="1141925">
                  <a:extLst>
                    <a:ext uri="{9D8B030D-6E8A-4147-A177-3AD203B41FA5}">
                      <a16:colId xmlns:a16="http://schemas.microsoft.com/office/drawing/2014/main" val="3127458914"/>
                    </a:ext>
                  </a:extLst>
                </a:gridCol>
                <a:gridCol w="1540271">
                  <a:extLst>
                    <a:ext uri="{9D8B030D-6E8A-4147-A177-3AD203B41FA5}">
                      <a16:colId xmlns:a16="http://schemas.microsoft.com/office/drawing/2014/main" val="3179703687"/>
                    </a:ext>
                  </a:extLst>
                </a:gridCol>
                <a:gridCol w="1327820">
                  <a:extLst>
                    <a:ext uri="{9D8B030D-6E8A-4147-A177-3AD203B41FA5}">
                      <a16:colId xmlns:a16="http://schemas.microsoft.com/office/drawing/2014/main" val="2862768786"/>
                    </a:ext>
                  </a:extLst>
                </a:gridCol>
                <a:gridCol w="1681905">
                  <a:extLst>
                    <a:ext uri="{9D8B030D-6E8A-4147-A177-3AD203B41FA5}">
                      <a16:colId xmlns:a16="http://schemas.microsoft.com/office/drawing/2014/main" val="1081935034"/>
                    </a:ext>
                  </a:extLst>
                </a:gridCol>
                <a:gridCol w="1557974">
                  <a:extLst>
                    <a:ext uri="{9D8B030D-6E8A-4147-A177-3AD203B41FA5}">
                      <a16:colId xmlns:a16="http://schemas.microsoft.com/office/drawing/2014/main" val="4274603341"/>
                    </a:ext>
                  </a:extLst>
                </a:gridCol>
              </a:tblGrid>
              <a:tr h="26997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</a:rPr>
                        <a:t>Группа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</a:rPr>
                        <a:t>Кол-во </a:t>
                      </a:r>
                      <a:r>
                        <a:rPr lang="ru-RU" sz="1800" u="none" strike="noStrike" dirty="0">
                          <a:effectLst/>
                        </a:rPr>
                        <a:t>дисциплин, по которым проставлена аттестация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</a:rPr>
                        <a:t>Кол-во </a:t>
                      </a:r>
                      <a:r>
                        <a:rPr lang="ru-RU" sz="1800" u="none" strike="noStrike" dirty="0">
                          <a:effectLst/>
                        </a:rPr>
                        <a:t>человек в группе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</a:rPr>
                        <a:t>Кол-во </a:t>
                      </a:r>
                      <a:r>
                        <a:rPr lang="ru-RU" sz="1800" u="none" strike="noStrike" dirty="0">
                          <a:effectLst/>
                        </a:rPr>
                        <a:t>человек, успевающих по всем дисциплинам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</a:rPr>
                        <a:t>Кол-во </a:t>
                      </a:r>
                      <a:r>
                        <a:rPr lang="ru-RU" sz="1800" u="none" strike="noStrike" dirty="0">
                          <a:effectLst/>
                        </a:rPr>
                        <a:t>человек, получивших </a:t>
                      </a:r>
                      <a:r>
                        <a:rPr lang="ru-RU" sz="1800" u="none" strike="noStrike" dirty="0" err="1">
                          <a:effectLst/>
                        </a:rPr>
                        <a:t>неаттестации</a:t>
                      </a:r>
                      <a:r>
                        <a:rPr lang="ru-RU" sz="1800" u="none" strike="noStrike" dirty="0">
                          <a:effectLst/>
                        </a:rPr>
                        <a:t> по 1-2 дисциплинам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</a:rPr>
                        <a:t>Кол-во </a:t>
                      </a:r>
                      <a:r>
                        <a:rPr lang="ru-RU" sz="1800" u="none" strike="noStrike" dirty="0">
                          <a:effectLst/>
                        </a:rPr>
                        <a:t>человек, получивших </a:t>
                      </a:r>
                      <a:r>
                        <a:rPr lang="ru-RU" sz="1800" u="none" strike="noStrike" dirty="0" err="1">
                          <a:effectLst/>
                        </a:rPr>
                        <a:t>неаттестации</a:t>
                      </a:r>
                      <a:r>
                        <a:rPr lang="ru-RU" sz="1800" u="none" strike="noStrike" dirty="0">
                          <a:effectLst/>
                        </a:rPr>
                        <a:t> по 3 и более дисциплинам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Качество текущей аттестации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223438"/>
                  </a:ext>
                </a:extLst>
              </a:tr>
              <a:tr h="3705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С-ГД-24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1467783"/>
                  </a:ext>
                </a:extLst>
              </a:tr>
              <a:tr h="3705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Б-ЭП-24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29,41%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655491"/>
                  </a:ext>
                </a:extLst>
              </a:tr>
              <a:tr h="3705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Б-ПГС-24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33,33%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7397615"/>
                  </a:ext>
                </a:extLst>
              </a:tr>
              <a:tr h="3705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Б-ПИ-24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57,14%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934155"/>
                  </a:ext>
                </a:extLst>
              </a:tr>
              <a:tr h="3705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Б-ПО-24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70667"/>
                  </a:ext>
                </a:extLst>
              </a:tr>
              <a:tr h="3705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Б-ЗФ-24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44,44%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9435835"/>
                  </a:ext>
                </a:extLst>
              </a:tr>
              <a:tr h="441141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u="none" strike="noStrike" dirty="0">
                          <a:effectLst/>
                        </a:rPr>
                        <a:t>ИТОГО: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37,37%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5139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358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005"/>
            <a:ext cx="10515600" cy="1011584"/>
          </a:xfrm>
        </p:spPr>
        <p:txBody>
          <a:bodyPr/>
          <a:lstStyle/>
          <a:p>
            <a:pPr algn="ctr"/>
            <a:r>
              <a:rPr lang="ru-RU" altLang="ru-RU" sz="4000" b="1" dirty="0">
                <a:latin typeface="+mn-lt"/>
              </a:rPr>
              <a:t>Результаты</a:t>
            </a:r>
            <a:r>
              <a:rPr lang="ru-RU" altLang="ru-RU" b="1" dirty="0">
                <a:latin typeface="+mn-lt"/>
              </a:rPr>
              <a:t> аттестации 2 курса</a:t>
            </a:r>
            <a:endParaRPr lang="en-UA" b="1" dirty="0">
              <a:latin typeface="+mn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152710"/>
              </p:ext>
            </p:extLst>
          </p:nvPr>
        </p:nvGraphicFramePr>
        <p:xfrm>
          <a:off x="1230284" y="1221970"/>
          <a:ext cx="9892147" cy="5407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0036">
                  <a:extLst>
                    <a:ext uri="{9D8B030D-6E8A-4147-A177-3AD203B41FA5}">
                      <a16:colId xmlns:a16="http://schemas.microsoft.com/office/drawing/2014/main" val="2281862629"/>
                    </a:ext>
                  </a:extLst>
                </a:gridCol>
                <a:gridCol w="1504604">
                  <a:extLst>
                    <a:ext uri="{9D8B030D-6E8A-4147-A177-3AD203B41FA5}">
                      <a16:colId xmlns:a16="http://schemas.microsoft.com/office/drawing/2014/main" val="2660978223"/>
                    </a:ext>
                  </a:extLst>
                </a:gridCol>
                <a:gridCol w="1172094">
                  <a:extLst>
                    <a:ext uri="{9D8B030D-6E8A-4147-A177-3AD203B41FA5}">
                      <a16:colId xmlns:a16="http://schemas.microsoft.com/office/drawing/2014/main" val="1716631080"/>
                    </a:ext>
                  </a:extLst>
                </a:gridCol>
                <a:gridCol w="1504604">
                  <a:extLst>
                    <a:ext uri="{9D8B030D-6E8A-4147-A177-3AD203B41FA5}">
                      <a16:colId xmlns:a16="http://schemas.microsoft.com/office/drawing/2014/main" val="2431046468"/>
                    </a:ext>
                  </a:extLst>
                </a:gridCol>
                <a:gridCol w="1604356">
                  <a:extLst>
                    <a:ext uri="{9D8B030D-6E8A-4147-A177-3AD203B41FA5}">
                      <a16:colId xmlns:a16="http://schemas.microsoft.com/office/drawing/2014/main" val="4124001510"/>
                    </a:ext>
                  </a:extLst>
                </a:gridCol>
                <a:gridCol w="1413164">
                  <a:extLst>
                    <a:ext uri="{9D8B030D-6E8A-4147-A177-3AD203B41FA5}">
                      <a16:colId xmlns:a16="http://schemas.microsoft.com/office/drawing/2014/main" val="4041437469"/>
                    </a:ext>
                  </a:extLst>
                </a:gridCol>
                <a:gridCol w="1363289">
                  <a:extLst>
                    <a:ext uri="{9D8B030D-6E8A-4147-A177-3AD203B41FA5}">
                      <a16:colId xmlns:a16="http://schemas.microsoft.com/office/drawing/2014/main" val="4129552870"/>
                    </a:ext>
                  </a:extLst>
                </a:gridCol>
              </a:tblGrid>
              <a:tr h="25021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Группа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Кол-во </a:t>
                      </a:r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дисциплин, по которым проставлена аттестация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Кол-во </a:t>
                      </a:r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человек в группе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Кол-во </a:t>
                      </a:r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человек, успевающих по всем дисциплинам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Кол-во </a:t>
                      </a:r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человек, получивших </a:t>
                      </a:r>
                      <a:r>
                        <a:rPr lang="ru-RU" sz="1800" u="none" strike="noStrike" dirty="0" err="1">
                          <a:effectLst/>
                          <a:latin typeface="+mn-lt"/>
                        </a:rPr>
                        <a:t>неаттестации</a:t>
                      </a:r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 по 1-2 дисциплинам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Кол-во </a:t>
                      </a:r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человек, получивших </a:t>
                      </a:r>
                      <a:r>
                        <a:rPr lang="ru-RU" sz="1800" u="none" strike="noStrike" dirty="0" err="1">
                          <a:effectLst/>
                          <a:latin typeface="+mn-lt"/>
                        </a:rPr>
                        <a:t>неаттестации</a:t>
                      </a:r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 по 3 и более дисциплинам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Качество текущей аттестации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840082"/>
                  </a:ext>
                </a:extLst>
              </a:tr>
              <a:tr h="37407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С-ГД-23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38,10%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3630481"/>
                  </a:ext>
                </a:extLst>
              </a:tr>
              <a:tr h="39069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Б-ЭП-23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0638351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Б-ПГС-23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0131908"/>
                  </a:ext>
                </a:extLst>
              </a:tr>
              <a:tr h="43226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Б-ПМ-23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4824125"/>
                  </a:ext>
                </a:extLst>
              </a:tr>
              <a:tr h="43226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Б-ПО-23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5736720"/>
                  </a:ext>
                </a:extLst>
              </a:tr>
              <a:tr h="52370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Б-ОФ-23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535554"/>
                  </a:ext>
                </a:extLst>
              </a:tr>
              <a:tr h="336259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u="none" strike="noStrike" dirty="0">
                          <a:effectLst/>
                          <a:latin typeface="+mn-lt"/>
                        </a:rPr>
                        <a:t>ИТОГО: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2334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092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379"/>
            <a:ext cx="10515600" cy="1028210"/>
          </a:xfrm>
        </p:spPr>
        <p:txBody>
          <a:bodyPr>
            <a:normAutofit/>
          </a:bodyPr>
          <a:lstStyle/>
          <a:p>
            <a:pPr algn="ctr"/>
            <a:r>
              <a:rPr lang="ru-RU" altLang="ru-RU" sz="4000" b="1" dirty="0">
                <a:latin typeface="+mn-lt"/>
              </a:rPr>
              <a:t>Результаты аттестации 3 курса</a:t>
            </a:r>
            <a:endParaRPr lang="en-UA" sz="4000" b="1" dirty="0">
              <a:latin typeface="+mn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056787"/>
              </p:ext>
            </p:extLst>
          </p:nvPr>
        </p:nvGraphicFramePr>
        <p:xfrm>
          <a:off x="1313411" y="1144590"/>
          <a:ext cx="9950335" cy="54984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0284">
                  <a:extLst>
                    <a:ext uri="{9D8B030D-6E8A-4147-A177-3AD203B41FA5}">
                      <a16:colId xmlns:a16="http://schemas.microsoft.com/office/drawing/2014/main" val="2992057852"/>
                    </a:ext>
                  </a:extLst>
                </a:gridCol>
                <a:gridCol w="1512916">
                  <a:extLst>
                    <a:ext uri="{9D8B030D-6E8A-4147-A177-3AD203B41FA5}">
                      <a16:colId xmlns:a16="http://schemas.microsoft.com/office/drawing/2014/main" val="1520787829"/>
                    </a:ext>
                  </a:extLst>
                </a:gridCol>
                <a:gridCol w="1379913">
                  <a:extLst>
                    <a:ext uri="{9D8B030D-6E8A-4147-A177-3AD203B41FA5}">
                      <a16:colId xmlns:a16="http://schemas.microsoft.com/office/drawing/2014/main" val="2260856806"/>
                    </a:ext>
                  </a:extLst>
                </a:gridCol>
                <a:gridCol w="1487978">
                  <a:extLst>
                    <a:ext uri="{9D8B030D-6E8A-4147-A177-3AD203B41FA5}">
                      <a16:colId xmlns:a16="http://schemas.microsoft.com/office/drawing/2014/main" val="3580410247"/>
                    </a:ext>
                  </a:extLst>
                </a:gridCol>
                <a:gridCol w="1427669">
                  <a:extLst>
                    <a:ext uri="{9D8B030D-6E8A-4147-A177-3AD203B41FA5}">
                      <a16:colId xmlns:a16="http://schemas.microsoft.com/office/drawing/2014/main" val="1275793833"/>
                    </a:ext>
                  </a:extLst>
                </a:gridCol>
                <a:gridCol w="1373720">
                  <a:extLst>
                    <a:ext uri="{9D8B030D-6E8A-4147-A177-3AD203B41FA5}">
                      <a16:colId xmlns:a16="http://schemas.microsoft.com/office/drawing/2014/main" val="957588729"/>
                    </a:ext>
                  </a:extLst>
                </a:gridCol>
                <a:gridCol w="1537855">
                  <a:extLst>
                    <a:ext uri="{9D8B030D-6E8A-4147-A177-3AD203B41FA5}">
                      <a16:colId xmlns:a16="http://schemas.microsoft.com/office/drawing/2014/main" val="457569892"/>
                    </a:ext>
                  </a:extLst>
                </a:gridCol>
              </a:tblGrid>
              <a:tr h="244650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Г</a:t>
                      </a:r>
                      <a:r>
                        <a:rPr lang="ru-RU" sz="1800" u="none" strike="noStrike" dirty="0" smtClean="0">
                          <a:effectLst/>
                        </a:rPr>
                        <a:t>руппа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К</a:t>
                      </a:r>
                      <a:r>
                        <a:rPr lang="ru-RU" sz="1800" u="none" strike="noStrike" dirty="0" smtClean="0">
                          <a:effectLst/>
                        </a:rPr>
                        <a:t>оличество </a:t>
                      </a:r>
                      <a:r>
                        <a:rPr lang="ru-RU" sz="1800" u="none" strike="noStrike" dirty="0">
                          <a:effectLst/>
                        </a:rPr>
                        <a:t>дисциплин, по которым проставлена аттестация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К</a:t>
                      </a:r>
                      <a:r>
                        <a:rPr lang="ru-RU" sz="1800" u="none" strike="noStrike" dirty="0" smtClean="0">
                          <a:effectLst/>
                        </a:rPr>
                        <a:t>ол-во </a:t>
                      </a:r>
                      <a:r>
                        <a:rPr lang="ru-RU" sz="1800" u="none" strike="noStrike" dirty="0">
                          <a:effectLst/>
                        </a:rPr>
                        <a:t>человек в группе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</a:rPr>
                        <a:t>Кол-во </a:t>
                      </a:r>
                      <a:r>
                        <a:rPr lang="ru-RU" sz="1800" u="none" strike="noStrike" dirty="0">
                          <a:effectLst/>
                        </a:rPr>
                        <a:t>человек, успевающих по всем дисциплинам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</a:rPr>
                        <a:t>Кол-во </a:t>
                      </a:r>
                      <a:r>
                        <a:rPr lang="ru-RU" sz="1800" u="none" strike="noStrike" dirty="0">
                          <a:effectLst/>
                        </a:rPr>
                        <a:t>человек, получивших </a:t>
                      </a:r>
                      <a:r>
                        <a:rPr lang="ru-RU" sz="1800" u="none" strike="noStrike" dirty="0" err="1">
                          <a:effectLst/>
                        </a:rPr>
                        <a:t>неаттестации</a:t>
                      </a:r>
                      <a:r>
                        <a:rPr lang="ru-RU" sz="1800" u="none" strike="noStrike" dirty="0">
                          <a:effectLst/>
                        </a:rPr>
                        <a:t> по 1-2 дисциплинам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</a:rPr>
                        <a:t>Кол-во </a:t>
                      </a:r>
                      <a:r>
                        <a:rPr lang="ru-RU" sz="1800" u="none" strike="noStrike" dirty="0">
                          <a:effectLst/>
                        </a:rPr>
                        <a:t>человек, получивших </a:t>
                      </a:r>
                      <a:r>
                        <a:rPr lang="ru-RU" sz="1800" u="none" strike="noStrike" dirty="0" err="1">
                          <a:effectLst/>
                        </a:rPr>
                        <a:t>неаттестации</a:t>
                      </a:r>
                      <a:r>
                        <a:rPr lang="ru-RU" sz="1800" u="none" strike="noStrike" dirty="0">
                          <a:effectLst/>
                        </a:rPr>
                        <a:t> по 3 и более дисциплинам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Качество текущей аттестации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66783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</a:rPr>
                        <a:t>С-ГД-22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41,18%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0653026"/>
                  </a:ext>
                </a:extLst>
              </a:tr>
              <a:tr h="407324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</a:rPr>
                        <a:t>Б-ЭП-22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8945041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</a:rPr>
                        <a:t>Б-ПГС-22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77,78%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581580"/>
                  </a:ext>
                </a:extLst>
              </a:tr>
              <a:tr h="39069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</a:rPr>
                        <a:t>Б-ПИ-22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69,23%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2820589"/>
                  </a:ext>
                </a:extLst>
              </a:tr>
              <a:tr h="399011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</a:rPr>
                        <a:t>Б-ПО-22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83,33%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1263381"/>
                  </a:ext>
                </a:extLst>
              </a:tr>
              <a:tr h="390699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</a:rPr>
                        <a:t>Б-ОФ-22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57,14%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7030134"/>
                  </a:ext>
                </a:extLst>
              </a:tr>
              <a:tr h="39901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</a:rPr>
                        <a:t>Б-ЗФ-22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20,00%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905369"/>
                  </a:ext>
                </a:extLst>
              </a:tr>
              <a:tr h="26859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u="none" strike="noStrike" dirty="0">
                          <a:effectLst/>
                        </a:rPr>
                        <a:t>ИТОГО: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58,62%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382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16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189"/>
            <a:ext cx="10515600" cy="1086399"/>
          </a:xfrm>
        </p:spPr>
        <p:txBody>
          <a:bodyPr>
            <a:normAutofit/>
          </a:bodyPr>
          <a:lstStyle/>
          <a:p>
            <a:pPr algn="ctr"/>
            <a:r>
              <a:rPr lang="ru-RU" altLang="ru-RU" sz="4000" b="1" dirty="0">
                <a:latin typeface="+mn-lt"/>
              </a:rPr>
              <a:t>Результаты аттестации 4 курса</a:t>
            </a:r>
            <a:endParaRPr lang="en-UA" sz="4000" b="1" dirty="0">
              <a:latin typeface="+mn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775853"/>
              </p:ext>
            </p:extLst>
          </p:nvPr>
        </p:nvGraphicFramePr>
        <p:xfrm>
          <a:off x="1180407" y="1144588"/>
          <a:ext cx="9759143" cy="54134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7988">
                  <a:extLst>
                    <a:ext uri="{9D8B030D-6E8A-4147-A177-3AD203B41FA5}">
                      <a16:colId xmlns:a16="http://schemas.microsoft.com/office/drawing/2014/main" val="2210626449"/>
                    </a:ext>
                  </a:extLst>
                </a:gridCol>
                <a:gridCol w="1577773">
                  <a:extLst>
                    <a:ext uri="{9D8B030D-6E8A-4147-A177-3AD203B41FA5}">
                      <a16:colId xmlns:a16="http://schemas.microsoft.com/office/drawing/2014/main" val="3804870902"/>
                    </a:ext>
                  </a:extLst>
                </a:gridCol>
                <a:gridCol w="1178897">
                  <a:extLst>
                    <a:ext uri="{9D8B030D-6E8A-4147-A177-3AD203B41FA5}">
                      <a16:colId xmlns:a16="http://schemas.microsoft.com/office/drawing/2014/main" val="619674793"/>
                    </a:ext>
                  </a:extLst>
                </a:gridCol>
                <a:gridCol w="1577771">
                  <a:extLst>
                    <a:ext uri="{9D8B030D-6E8A-4147-A177-3AD203B41FA5}">
                      <a16:colId xmlns:a16="http://schemas.microsoft.com/office/drawing/2014/main" val="2412996231"/>
                    </a:ext>
                  </a:extLst>
                </a:gridCol>
                <a:gridCol w="1461083">
                  <a:extLst>
                    <a:ext uri="{9D8B030D-6E8A-4147-A177-3AD203B41FA5}">
                      <a16:colId xmlns:a16="http://schemas.microsoft.com/office/drawing/2014/main" val="2266554057"/>
                    </a:ext>
                  </a:extLst>
                </a:gridCol>
                <a:gridCol w="1490591">
                  <a:extLst>
                    <a:ext uri="{9D8B030D-6E8A-4147-A177-3AD203B41FA5}">
                      <a16:colId xmlns:a16="http://schemas.microsoft.com/office/drawing/2014/main" val="923402348"/>
                    </a:ext>
                  </a:extLst>
                </a:gridCol>
                <a:gridCol w="1365040">
                  <a:extLst>
                    <a:ext uri="{9D8B030D-6E8A-4147-A177-3AD203B41FA5}">
                      <a16:colId xmlns:a16="http://schemas.microsoft.com/office/drawing/2014/main" val="2733059635"/>
                    </a:ext>
                  </a:extLst>
                </a:gridCol>
              </a:tblGrid>
              <a:tr h="257457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Группа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Кол-во дисциплин, по которым проставлена аттестация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Кол-во человек в группе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Кол-во человек, успевающих по всем дисциплинам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Кол-во человек, получивших </a:t>
                      </a:r>
                      <a:r>
                        <a:rPr lang="ru-RU" sz="1800" u="none" strike="noStrike" dirty="0" err="1">
                          <a:effectLst/>
                        </a:rPr>
                        <a:t>неаттестации</a:t>
                      </a:r>
                      <a:r>
                        <a:rPr lang="ru-RU" sz="1800" u="none" strike="noStrike" dirty="0">
                          <a:effectLst/>
                        </a:rPr>
                        <a:t> по 1-2 дисциплинам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Кол-во человек, получивших </a:t>
                      </a:r>
                      <a:r>
                        <a:rPr lang="ru-RU" sz="1800" u="none" strike="noStrike" dirty="0" err="1">
                          <a:effectLst/>
                        </a:rPr>
                        <a:t>неаттестации</a:t>
                      </a:r>
                      <a:r>
                        <a:rPr lang="ru-RU" sz="1800" u="none" strike="noStrike" dirty="0">
                          <a:effectLst/>
                        </a:rPr>
                        <a:t> по 3 и более дисциплинам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Качество текущей аттестации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6328044"/>
                  </a:ext>
                </a:extLst>
              </a:tr>
              <a:tr h="35407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</a:rPr>
                        <a:t>С-ГД-21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62,50%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9162183"/>
                  </a:ext>
                </a:extLst>
              </a:tr>
              <a:tr h="37103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</a:rPr>
                        <a:t>Б-ЭО-21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334925"/>
                  </a:ext>
                </a:extLst>
              </a:tr>
              <a:tr h="379471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</a:rPr>
                        <a:t>Б-ПГС-21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83,33%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1727662"/>
                  </a:ext>
                </a:extLst>
              </a:tr>
              <a:tr h="36260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</a:rPr>
                        <a:t>Б-ПМ-21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502429"/>
                  </a:ext>
                </a:extLst>
              </a:tr>
              <a:tr h="32887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</a:rPr>
                        <a:t>Б-ПО-21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83,33%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1318176"/>
                  </a:ext>
                </a:extLst>
              </a:tr>
              <a:tr h="36260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</a:rPr>
                        <a:t>Б-ОФ-21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1102219"/>
                  </a:ext>
                </a:extLst>
              </a:tr>
              <a:tr h="38790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</a:rPr>
                        <a:t>БА-ЗФ-21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75,00%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299573"/>
                  </a:ext>
                </a:extLst>
              </a:tr>
              <a:tr h="292316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u="none" strike="noStrike" dirty="0">
                          <a:effectLst/>
                        </a:rPr>
                        <a:t>ИТОГО: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343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36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4000" b="1" dirty="0">
                <a:latin typeface="+mn-lt"/>
              </a:rPr>
              <a:t>Результаты аттестации 5 курса</a:t>
            </a:r>
            <a:endParaRPr lang="en-UA" sz="4000" b="1" dirty="0">
              <a:latin typeface="+mn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730500"/>
              </p:ext>
            </p:extLst>
          </p:nvPr>
        </p:nvGraphicFramePr>
        <p:xfrm>
          <a:off x="1245525" y="1762299"/>
          <a:ext cx="9700950" cy="3605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3058">
                  <a:extLst>
                    <a:ext uri="{9D8B030D-6E8A-4147-A177-3AD203B41FA5}">
                      <a16:colId xmlns:a16="http://schemas.microsoft.com/office/drawing/2014/main" val="1425591034"/>
                    </a:ext>
                  </a:extLst>
                </a:gridCol>
                <a:gridCol w="1642567">
                  <a:extLst>
                    <a:ext uri="{9D8B030D-6E8A-4147-A177-3AD203B41FA5}">
                      <a16:colId xmlns:a16="http://schemas.microsoft.com/office/drawing/2014/main" val="2297028145"/>
                    </a:ext>
                  </a:extLst>
                </a:gridCol>
                <a:gridCol w="1184482">
                  <a:extLst>
                    <a:ext uri="{9D8B030D-6E8A-4147-A177-3AD203B41FA5}">
                      <a16:colId xmlns:a16="http://schemas.microsoft.com/office/drawing/2014/main" val="3713649535"/>
                    </a:ext>
                  </a:extLst>
                </a:gridCol>
                <a:gridCol w="1454727">
                  <a:extLst>
                    <a:ext uri="{9D8B030D-6E8A-4147-A177-3AD203B41FA5}">
                      <a16:colId xmlns:a16="http://schemas.microsoft.com/office/drawing/2014/main" val="1277700853"/>
                    </a:ext>
                  </a:extLst>
                </a:gridCol>
                <a:gridCol w="1417512">
                  <a:extLst>
                    <a:ext uri="{9D8B030D-6E8A-4147-A177-3AD203B41FA5}">
                      <a16:colId xmlns:a16="http://schemas.microsoft.com/office/drawing/2014/main" val="1601463929"/>
                    </a:ext>
                  </a:extLst>
                </a:gridCol>
                <a:gridCol w="1503522">
                  <a:extLst>
                    <a:ext uri="{9D8B030D-6E8A-4147-A177-3AD203B41FA5}">
                      <a16:colId xmlns:a16="http://schemas.microsoft.com/office/drawing/2014/main" val="3264268061"/>
                    </a:ext>
                  </a:extLst>
                </a:gridCol>
                <a:gridCol w="1335082">
                  <a:extLst>
                    <a:ext uri="{9D8B030D-6E8A-4147-A177-3AD203B41FA5}">
                      <a16:colId xmlns:a16="http://schemas.microsoft.com/office/drawing/2014/main" val="3518117357"/>
                    </a:ext>
                  </a:extLst>
                </a:gridCol>
              </a:tblGrid>
              <a:tr h="24190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Группа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Кол-во дисциплин, по которым проставлена аттестация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Кол-во человек в группе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Кол-во человек, успевающих по всем дисциплинам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Кол-во человек, получивших </a:t>
                      </a:r>
                      <a:r>
                        <a:rPr lang="ru-RU" sz="1800" u="none" strike="noStrike" dirty="0" err="1">
                          <a:effectLst/>
                          <a:latin typeface="+mn-lt"/>
                        </a:rPr>
                        <a:t>неаттестации</a:t>
                      </a:r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 по 1-2 дисциплинам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Кол-во человек, получивших </a:t>
                      </a:r>
                      <a:r>
                        <a:rPr lang="ru-RU" sz="1800" u="none" strike="noStrike" dirty="0" err="1">
                          <a:effectLst/>
                          <a:latin typeface="+mn-lt"/>
                        </a:rPr>
                        <a:t>неаттестации</a:t>
                      </a:r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 по 3 и более дисциплинам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Качество текущей аттестации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9711266"/>
                  </a:ext>
                </a:extLst>
              </a:tr>
              <a:tr h="395529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С-ГД-20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82,35%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4907201"/>
                  </a:ext>
                </a:extLst>
              </a:tr>
              <a:tr h="395529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БА-ПО-20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1994364"/>
                  </a:ext>
                </a:extLst>
              </a:tr>
              <a:tr h="395529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  <a:latin typeface="+mn-lt"/>
                        </a:rPr>
                        <a:t>ИТОГО: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3826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129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altLang="ru-RU" sz="4000" b="1" dirty="0" smtClean="0">
                <a:latin typeface="+mn-lt"/>
              </a:rPr>
              <a:t>Аттестация не проставлена</a:t>
            </a:r>
            <a:endParaRPr lang="ru-RU" altLang="ru-RU" sz="4000" b="1" dirty="0">
              <a:latin typeface="+mn-lt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262494"/>
              </p:ext>
            </p:extLst>
          </p:nvPr>
        </p:nvGraphicFramePr>
        <p:xfrm>
          <a:off x="1249680" y="1846464"/>
          <a:ext cx="9692640" cy="32419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8763">
                  <a:extLst>
                    <a:ext uri="{9D8B030D-6E8A-4147-A177-3AD203B41FA5}">
                      <a16:colId xmlns:a16="http://schemas.microsoft.com/office/drawing/2014/main" val="286662924"/>
                    </a:ext>
                  </a:extLst>
                </a:gridCol>
                <a:gridCol w="4563688">
                  <a:extLst>
                    <a:ext uri="{9D8B030D-6E8A-4147-A177-3AD203B41FA5}">
                      <a16:colId xmlns:a16="http://schemas.microsoft.com/office/drawing/2014/main" val="3666618479"/>
                    </a:ext>
                  </a:extLst>
                </a:gridCol>
                <a:gridCol w="2834640">
                  <a:extLst>
                    <a:ext uri="{9D8B030D-6E8A-4147-A177-3AD203B41FA5}">
                      <a16:colId xmlns:a16="http://schemas.microsoft.com/office/drawing/2014/main" val="1305883373"/>
                    </a:ext>
                  </a:extLst>
                </a:gridCol>
                <a:gridCol w="1795549">
                  <a:extLst>
                    <a:ext uri="{9D8B030D-6E8A-4147-A177-3AD203B41FA5}">
                      <a16:colId xmlns:a16="http://schemas.microsoft.com/office/drawing/2014/main" val="2500211013"/>
                    </a:ext>
                  </a:extLst>
                </a:gridCol>
              </a:tblGrid>
              <a:tr h="5955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№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</a:rPr>
                        <a:t>Не </a:t>
                      </a:r>
                      <a:r>
                        <a:rPr lang="ru-RU" sz="1800" u="none" strike="noStrike" dirty="0">
                          <a:effectLst/>
                        </a:rPr>
                        <a:t>проставлена аттестация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Преподаватель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Группа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9043504"/>
                  </a:ext>
                </a:extLst>
              </a:tr>
              <a:tr h="5891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Компоновочные решения обогатительных фабрик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Матвеев Андрей Иннокентьевич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С-ГД(ОПИ)-20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2077394"/>
                  </a:ext>
                </a:extLst>
              </a:tr>
              <a:tr h="5891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>
                          <a:effectLst/>
                        </a:rPr>
                        <a:t>Маркшейдерия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Рочев Виктор Федорович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С-ГД(ОПИ)-20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6600326"/>
                  </a:ext>
                </a:extLst>
              </a:tr>
              <a:tr h="5891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Проектирование обогатительных фабрик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>
                          <a:effectLst/>
                        </a:rPr>
                        <a:t>Матвеев Андрей Иннокентьевич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С-ГД(ОПИ)-20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1363727"/>
                  </a:ext>
                </a:extLst>
              </a:tr>
              <a:tr h="8787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5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>
                          <a:effectLst/>
                        </a:rPr>
                        <a:t>Технология и безопасность взрывных работ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Литвиненко Александр Викторович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С-ГД(ОПИ)-20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2893706"/>
                  </a:ext>
                </a:extLst>
              </a:tr>
            </a:tbl>
          </a:graphicData>
        </a:graphic>
      </p:graphicFrame>
      <p:sp>
        <p:nvSpPr>
          <p:cNvPr id="5" name="Freeform 6">
            <a:extLst>
              <a:ext uri="{FF2B5EF4-FFF2-40B4-BE49-F238E27FC236}">
                <a16:creationId xmlns:a16="http://schemas.microsoft.com/office/drawing/2014/main" id="{34253427-EFD1-6E43-AFAF-052371FB986E}"/>
              </a:ext>
            </a:extLst>
          </p:cNvPr>
          <p:cNvSpPr>
            <a:spLocks/>
          </p:cNvSpPr>
          <p:nvPr/>
        </p:nvSpPr>
        <p:spPr bwMode="auto">
          <a:xfrm>
            <a:off x="9709281" y="6379466"/>
            <a:ext cx="731504" cy="478534"/>
          </a:xfrm>
          <a:custGeom>
            <a:avLst/>
            <a:gdLst>
              <a:gd name="T0" fmla="*/ 0 w 267"/>
              <a:gd name="T1" fmla="*/ 232 h 232"/>
              <a:gd name="T2" fmla="*/ 135 w 267"/>
              <a:gd name="T3" fmla="*/ 0 h 232"/>
              <a:gd name="T4" fmla="*/ 267 w 267"/>
              <a:gd name="T5" fmla="*/ 232 h 232"/>
              <a:gd name="T6" fmla="*/ 0 w 267"/>
              <a:gd name="T7" fmla="*/ 232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" h="232">
                <a:moveTo>
                  <a:pt x="0" y="232"/>
                </a:moveTo>
                <a:lnTo>
                  <a:pt x="135" y="0"/>
                </a:lnTo>
                <a:lnTo>
                  <a:pt x="267" y="232"/>
                </a:lnTo>
                <a:lnTo>
                  <a:pt x="0" y="232"/>
                </a:lnTo>
                <a:close/>
              </a:path>
            </a:pathLst>
          </a:custGeom>
          <a:solidFill>
            <a:schemeClr val="accent1"/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400" dirty="0">
              <a:solidFill>
                <a:schemeClr val="bg1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232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3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9B810"/>
      </a:accent1>
      <a:accent2>
        <a:srgbClr val="6C7074"/>
      </a:accent2>
      <a:accent3>
        <a:srgbClr val="BBA894"/>
      </a:accent3>
      <a:accent4>
        <a:srgbClr val="FFC000"/>
      </a:accent4>
      <a:accent5>
        <a:srgbClr val="8B6539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1414</Words>
  <Application>Microsoft Office PowerPoint</Application>
  <PresentationFormat>Широкоэкранный</PresentationFormat>
  <Paragraphs>658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inpin heiti</vt:lpstr>
      <vt:lpstr>Times New Roman</vt:lpstr>
      <vt:lpstr>Office Theme</vt:lpstr>
      <vt:lpstr>Итоги текущей аттестации  весеннего семестра  2024/2025  учебного года </vt:lpstr>
      <vt:lpstr>    В отчете представлены результаты аттестации 298 студентов  28 академических групп по 245 дисциплинам.  В целом по ТИ (ф) СВФУ качество аттестаций составило 55.25% (ср. весна 2024 – 37,59%)</vt:lpstr>
      <vt:lpstr>Результаты текущей аттестации по курсам</vt:lpstr>
      <vt:lpstr>Результаты аттестации 1 курса</vt:lpstr>
      <vt:lpstr>Результаты аттестации 2 курса</vt:lpstr>
      <vt:lpstr>Результаты аттестации 3 курса</vt:lpstr>
      <vt:lpstr>Результаты аттестации 4 курса</vt:lpstr>
      <vt:lpstr>Результаты аттестации 5 курса</vt:lpstr>
      <vt:lpstr>Аттестация не проставлена</vt:lpstr>
      <vt:lpstr>Список дисциплин, по которым не аттестованы более 50% обучающихся</vt:lpstr>
      <vt:lpstr>Презентация PowerPoint</vt:lpstr>
      <vt:lpstr>Презентация PowerPoint</vt:lpstr>
      <vt:lpstr>Презентация PowerPoint</vt:lpstr>
      <vt:lpstr>Презентация PowerPoint</vt:lpstr>
      <vt:lpstr>Замечания по заполнению БРС</vt:lpstr>
      <vt:lpstr>Проект постановления: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Microsoft Office User</dc:creator>
  <cp:lastModifiedBy>alv.semenova</cp:lastModifiedBy>
  <cp:revision>42</cp:revision>
  <dcterms:created xsi:type="dcterms:W3CDTF">2023-02-11T11:38:42Z</dcterms:created>
  <dcterms:modified xsi:type="dcterms:W3CDTF">2025-04-24T07:03:25Z</dcterms:modified>
</cp:coreProperties>
</file>