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12"/>
  </p:notesMasterIdLst>
  <p:sldIdLst>
    <p:sldId id="263" r:id="rId2"/>
    <p:sldId id="272" r:id="rId3"/>
    <p:sldId id="264" r:id="rId4"/>
    <p:sldId id="281" r:id="rId5"/>
    <p:sldId id="284" r:id="rId6"/>
    <p:sldId id="283" r:id="rId7"/>
    <p:sldId id="285" r:id="rId8"/>
    <p:sldId id="286" r:id="rId9"/>
    <p:sldId id="271" r:id="rId10"/>
    <p:sldId id="27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86849" autoAdjust="0"/>
  </p:normalViewPr>
  <p:slideViewPr>
    <p:cSldViewPr snapToGrid="0">
      <p:cViewPr varScale="1">
        <p:scale>
          <a:sx n="100" d="100"/>
          <a:sy n="100" d="100"/>
        </p:scale>
        <p:origin x="88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4B40D-7606-44A5-98BE-81580832744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10F3F-D2AB-450C-A6D5-8836ACB07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8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7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5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60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8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63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50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9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4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2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0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1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94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2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2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8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1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9445D-BCB9-45B1-BB4B-2FF2BE324EF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7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3" b="2600"/>
          <a:stretch/>
        </p:blipFill>
        <p:spPr>
          <a:xfrm>
            <a:off x="8663608" y="4158270"/>
            <a:ext cx="3528392" cy="269973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3161AC3-5E3B-4806-A3AF-934A4316A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810" y="2153652"/>
            <a:ext cx="9144000" cy="138363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диагностического тестирования студентов первого курса в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8459" y="411811"/>
            <a:ext cx="9750932" cy="772107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СЕВЕРО-ВОСТОЧНЫЙ ФЕДЕРАЛЬНЫЙ УНИВЕРСИТЕТ ИМЕНИ М.К. АММОСОВА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институт (филиал) СВФУ в г. Нерюнгри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3" y="156534"/>
            <a:ext cx="1551925" cy="1452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6399" y="6316579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Нерюнгри 202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88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постановления: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4301" y="1075161"/>
            <a:ext cx="8945218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Принять информацию к сведению.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Кафедрам: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проанализировать, обсудить результаты диагностического тестирования;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довести до сведения педагогических работников результаты ежегодного диагностического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тестирования;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нацелить профессорско-преподавательский состав на устранение пробелов в знаниях курса школьной подготовки первокурсников, учитывая степень затруднения каждого из первокурсников в выполнении заданий ДТ;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и координировать дополнительные занятия для студентов, показавших низкие результаты по диагностическому тестированию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" y="0"/>
            <a:ext cx="10515600" cy="7452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Диагностическом тестировании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793" y="1034065"/>
            <a:ext cx="8083295" cy="53860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система оценки качества образования СВФУ (ВСОКО)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проводится с целью получения объективной информации о результатах подготовки обучающихся и анализа соответствия уровня их требованиям ФГОС ВО 3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++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тестирования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уровень подготовки студентов первого курса по дисциплинам образовательных программ среднего общего образования и готовности к продолжению обучения в университете. Основными задачами диагностического тестирования стали выявление «проблемных» разделов/тем в начале обучения и педагогический анализ по каждой дисциплине.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с использованием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внутривузовской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онлайн-тестирования: http://teststud.s-vfu.ru  через личный кабинет студента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студентов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(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1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37453" y="1034065"/>
            <a:ext cx="2598057" cy="292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Дисциплины: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«Математика»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язык»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Физика»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«Обществознание»</a:t>
            </a:r>
          </a:p>
          <a:p>
            <a:pPr>
              <a:lnSpc>
                <a:spcPct val="20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368" y="-1411"/>
            <a:ext cx="10515600" cy="6857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студентов 1 курса в диагностическом тестировании в разрезе УЧП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7931" y="7203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"/>
          <a:stretch/>
        </p:blipFill>
        <p:spPr>
          <a:xfrm>
            <a:off x="1155893" y="828675"/>
            <a:ext cx="10058400" cy="5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368" y="-1411"/>
            <a:ext cx="10515600" cy="6857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диагностического тестирования в разрезе УЧП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7931" y="7203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"/>
          <a:stretch/>
        </p:blipFill>
        <p:spPr>
          <a:xfrm>
            <a:off x="1222568" y="800100"/>
            <a:ext cx="10058400" cy="521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368" y="-1411"/>
            <a:ext cx="10515600" cy="6857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диагностического тестирования по дисциплинам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7931" y="7203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819150"/>
            <a:ext cx="10058400" cy="57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664" y="-201600"/>
            <a:ext cx="10515600" cy="6857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по учебным подразделениям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7931" y="7203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576262"/>
            <a:ext cx="83058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664" y="-201600"/>
            <a:ext cx="10515600" cy="6857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ДТ студентов первого курса в сравнении в показателями прошлых лет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7931" y="7203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4152"/>
            <a:ext cx="826770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664" y="-201600"/>
            <a:ext cx="10515600" cy="6857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показателей абсолютной и качественной успеваемости 2022 и 2023 гг.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7931" y="7203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781811"/>
            <a:ext cx="10058400" cy="57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83430" y="22589"/>
            <a:ext cx="10515600" cy="67813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диагностического тестирования по образовательным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678207"/>
              </p:ext>
            </p:extLst>
          </p:nvPr>
        </p:nvGraphicFramePr>
        <p:xfrm>
          <a:off x="783431" y="586216"/>
          <a:ext cx="11246645" cy="65662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52344">
                  <a:extLst>
                    <a:ext uri="{9D8B030D-6E8A-4147-A177-3AD203B41FA5}">
                      <a16:colId xmlns:a16="http://schemas.microsoft.com/office/drawing/2014/main" val="3044460789"/>
                    </a:ext>
                  </a:extLst>
                </a:gridCol>
                <a:gridCol w="3915399">
                  <a:extLst>
                    <a:ext uri="{9D8B030D-6E8A-4147-A177-3AD203B41FA5}">
                      <a16:colId xmlns:a16="http://schemas.microsoft.com/office/drawing/2014/main" val="758189975"/>
                    </a:ext>
                  </a:extLst>
                </a:gridCol>
                <a:gridCol w="2245824">
                  <a:extLst>
                    <a:ext uri="{9D8B030D-6E8A-4147-A177-3AD203B41FA5}">
                      <a16:colId xmlns:a16="http://schemas.microsoft.com/office/drawing/2014/main" val="779871280"/>
                    </a:ext>
                  </a:extLst>
                </a:gridCol>
                <a:gridCol w="1713237">
                  <a:extLst>
                    <a:ext uri="{9D8B030D-6E8A-4147-A177-3AD203B41FA5}">
                      <a16:colId xmlns:a16="http://schemas.microsoft.com/office/drawing/2014/main" val="1881150115"/>
                    </a:ext>
                  </a:extLst>
                </a:gridCol>
                <a:gridCol w="1531017">
                  <a:extLst>
                    <a:ext uri="{9D8B030D-6E8A-4147-A177-3AD203B41FA5}">
                      <a16:colId xmlns:a16="http://schemas.microsoft.com/office/drawing/2014/main" val="1694755096"/>
                    </a:ext>
                  </a:extLst>
                </a:gridCol>
                <a:gridCol w="988824">
                  <a:extLst>
                    <a:ext uri="{9D8B030D-6E8A-4147-A177-3AD203B41FA5}">
                      <a16:colId xmlns:a16="http://schemas.microsoft.com/office/drawing/2014/main" val="4125645557"/>
                    </a:ext>
                  </a:extLst>
                </a:gridCol>
              </a:tblGrid>
              <a:tr h="519333">
                <a:tc rowSpan="2"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00660" algn="ctr">
                        <a:spcAft>
                          <a:spcPts val="0"/>
                        </a:spcAft>
                      </a:pPr>
                      <a:endParaRPr lang="en-US" sz="1600" b="0" spc="-5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 algn="ctr">
                        <a:spcAft>
                          <a:spcPts val="0"/>
                        </a:spcAft>
                      </a:pPr>
                      <a:r>
                        <a:rPr lang="en-US" sz="1600" b="0" spc="-5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УчП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45" algn="ctr">
                        <a:spcAft>
                          <a:spcPts val="0"/>
                        </a:spcAft>
                      </a:pPr>
                      <a:endParaRPr lang="en-US" sz="1600" b="0" spc="-5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en-US" sz="1600" b="0" spc="-5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</a:t>
                      </a:r>
                      <a:r>
                        <a:rPr lang="en-US" sz="1600" b="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7485" marR="198755" indent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7485" marR="198755" indent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75565" marR="79375" indent="1905" algn="ctr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4501278"/>
                  </a:ext>
                </a:extLst>
              </a:tr>
              <a:tr h="964387">
                <a:tc vMerge="1"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79375" indent="1905" algn="ctr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</a:t>
                      </a:r>
                      <a:r>
                        <a:rPr lang="en-US" sz="1600" b="0" spc="1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  <a:r>
                        <a:rPr lang="en-US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spc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0" spc="1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5565" marR="79375" indent="1905" algn="ctr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1600" b="0" spc="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4135" indent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</a:t>
                      </a:r>
                      <a:r>
                        <a:rPr lang="en-US" sz="1600" b="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  <a:r>
                        <a:rPr lang="en-US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b="0" spc="-5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 marR="64135" indent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</a:t>
                      </a:r>
                      <a:r>
                        <a:rPr lang="en-US" sz="1600" b="0" spc="10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9823362"/>
                  </a:ext>
                </a:extLst>
              </a:tr>
              <a:tr h="824639">
                <a:tc>
                  <a:txBody>
                    <a:bodyPr/>
                    <a:lstStyle/>
                    <a:p>
                      <a:pPr marL="19113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01.03.02</a:t>
                      </a:r>
                      <a:r>
                        <a:rPr lang="ru-RU" sz="1600" b="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</a:t>
                      </a:r>
                      <a:r>
                        <a:rPr lang="ru-RU" sz="1600" b="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информатика.</a:t>
                      </a:r>
                      <a:r>
                        <a:rPr lang="ru-RU" sz="1600" b="0" spc="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Системное</a:t>
                      </a:r>
                      <a:r>
                        <a:rPr lang="ru-RU" sz="16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программирование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компьютерные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940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623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169539"/>
                  </a:ext>
                </a:extLst>
              </a:tr>
              <a:tr h="641592">
                <a:tc>
                  <a:txBody>
                    <a:bodyPr/>
                    <a:lstStyle/>
                    <a:p>
                      <a:pPr marL="19113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08.03.01</a:t>
                      </a:r>
                      <a:r>
                        <a:rPr lang="ru-RU" sz="1600" b="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Строительство.</a:t>
                      </a:r>
                      <a:r>
                        <a:rPr lang="ru-RU" sz="1600" b="0" spc="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Промышленное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940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623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671923"/>
                  </a:ext>
                </a:extLst>
              </a:tr>
              <a:tr h="660970">
                <a:tc>
                  <a:txBody>
                    <a:bodyPr/>
                    <a:lstStyle/>
                    <a:p>
                      <a:pPr marL="19113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13.03.02</a:t>
                      </a:r>
                      <a:r>
                        <a:rPr lang="ru-RU" sz="1600" b="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Электроэнергетика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0" spc="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электротехника.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Электропривод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600" b="0" spc="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434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623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348956"/>
                  </a:ext>
                </a:extLst>
              </a:tr>
              <a:tr h="333633">
                <a:tc>
                  <a:txBody>
                    <a:bodyPr/>
                    <a:lstStyle/>
                    <a:p>
                      <a:pPr marL="19113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21.05.04</a:t>
                      </a:r>
                      <a:r>
                        <a:rPr lang="en-US" sz="1600" b="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Горное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</a:t>
                      </a:r>
                      <a:r>
                        <a:rPr lang="en-US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Маркшейдерское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940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497626"/>
                  </a:ext>
                </a:extLst>
              </a:tr>
              <a:tr h="497301">
                <a:tc>
                  <a:txBody>
                    <a:bodyPr/>
                    <a:lstStyle/>
                    <a:p>
                      <a:pPr marL="19113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21.05.04</a:t>
                      </a:r>
                      <a:r>
                        <a:rPr lang="ru-RU" sz="1600" b="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Горное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дело. Обогащение</a:t>
                      </a:r>
                      <a:r>
                        <a:rPr lang="ru-RU" sz="16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полезных</a:t>
                      </a:r>
                      <a:r>
                        <a:rPr lang="ru-RU" sz="16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ископаемых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940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623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27692"/>
                  </a:ext>
                </a:extLst>
              </a:tr>
              <a:tr h="1208631">
                <a:tc>
                  <a:txBody>
                    <a:bodyPr/>
                    <a:lstStyle/>
                    <a:p>
                      <a:pPr marL="19113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610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44.03.05</a:t>
                      </a:r>
                      <a:r>
                        <a:rPr lang="ru-RU" sz="16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</a:t>
                      </a:r>
                      <a:r>
                        <a:rPr lang="ru-RU" sz="16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r>
                        <a:rPr lang="ru-RU" sz="1600" b="0" spc="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</a:t>
                      </a:r>
                      <a:r>
                        <a:rPr lang="ru-RU" sz="16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двумя</a:t>
                      </a:r>
                      <a:r>
                        <a:rPr lang="ru-RU" sz="1600" b="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профилями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подготовки).</a:t>
                      </a:r>
                      <a:r>
                        <a:rPr lang="ru-RU" sz="1600" b="0" spc="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en-US" sz="16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начальное</a:t>
                      </a:r>
                      <a:r>
                        <a:rPr lang="en-US" sz="1600" b="0" spc="5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ru-RU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2301"/>
                  </a:ext>
                </a:extLst>
              </a:tr>
              <a:tr h="884984">
                <a:tc>
                  <a:txBody>
                    <a:bodyPr/>
                    <a:lstStyle/>
                    <a:p>
                      <a:pPr marL="19113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45.03.01</a:t>
                      </a:r>
                      <a:r>
                        <a:rPr lang="ru-RU" sz="1600" b="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Филология.</a:t>
                      </a:r>
                      <a:r>
                        <a:rPr lang="ru-RU" sz="1600" b="0" spc="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Отечественная</a:t>
                      </a:r>
                      <a:r>
                        <a:rPr lang="ru-RU" sz="16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филология</a:t>
                      </a:r>
                      <a:r>
                        <a:rPr lang="ru-RU" sz="1600" b="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(русский</a:t>
                      </a:r>
                      <a:r>
                        <a:rPr lang="ru-RU" sz="1600" b="0" spc="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и</a:t>
                      </a:r>
                      <a:r>
                        <a:rPr lang="ru-RU" sz="1600" b="0" spc="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622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1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en-US" sz="1600" b="0" spc="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02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4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270</Words>
  <Application>Microsoft Office PowerPoint</Application>
  <PresentationFormat>Широкоэкранный</PresentationFormat>
  <Paragraphs>111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О результатах диагностического тестирования студентов первого курса в 2023 году</vt:lpstr>
      <vt:lpstr> О Диагностическом тестировании 2023 г.</vt:lpstr>
      <vt:lpstr> Участие студентов 1 курса в диагностическом тестировании в разрезе УЧП</vt:lpstr>
      <vt:lpstr> Результаты диагностического тестирования в разрезе УЧП</vt:lpstr>
      <vt:lpstr> Результаты диагностического тестирования по дисциплинам</vt:lpstr>
      <vt:lpstr> Средний балл по учебным подразделениям</vt:lpstr>
      <vt:lpstr> Результаты ДТ студентов первого курса в сравнении в показателями прошлых лет</vt:lpstr>
      <vt:lpstr> Сравнение показателей абсолютной и качественной успеваемости 2022 и 2023 гг.</vt:lpstr>
      <vt:lpstr>Результаты диагностического тестирования по образовательным программам </vt:lpstr>
      <vt:lpstr>Проект постановления: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Успеваемость студентов с особыми образовательными потребностями по итогам зимней сессии 2018-2019 учебного года</dc:title>
  <dc:creator>Павлова Римма Семеновна</dc:creator>
  <cp:lastModifiedBy>Ольга Тимофеевна Вычужина</cp:lastModifiedBy>
  <cp:revision>101</cp:revision>
  <dcterms:created xsi:type="dcterms:W3CDTF">2019-02-28T06:58:23Z</dcterms:created>
  <dcterms:modified xsi:type="dcterms:W3CDTF">2023-11-29T07:25:43Z</dcterms:modified>
</cp:coreProperties>
</file>