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notesMasterIdLst>
    <p:notesMasterId r:id="rId17"/>
  </p:notesMasterIdLst>
  <p:sldIdLst>
    <p:sldId id="263" r:id="rId2"/>
    <p:sldId id="272" r:id="rId3"/>
    <p:sldId id="264" r:id="rId4"/>
    <p:sldId id="281" r:id="rId5"/>
    <p:sldId id="287" r:id="rId6"/>
    <p:sldId id="288" r:id="rId7"/>
    <p:sldId id="289" r:id="rId8"/>
    <p:sldId id="291" r:id="rId9"/>
    <p:sldId id="290" r:id="rId10"/>
    <p:sldId id="284" r:id="rId11"/>
    <p:sldId id="292" r:id="rId12"/>
    <p:sldId id="285" r:id="rId13"/>
    <p:sldId id="293" r:id="rId14"/>
    <p:sldId id="294" r:id="rId15"/>
    <p:sldId id="27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3" autoAdjust="0"/>
    <p:restoredTop sz="86849" autoAdjust="0"/>
  </p:normalViewPr>
  <p:slideViewPr>
    <p:cSldViewPr snapToGrid="0">
      <p:cViewPr varScale="1">
        <p:scale>
          <a:sx n="100" d="100"/>
          <a:sy n="100" d="100"/>
        </p:scale>
        <p:origin x="8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Лист2!$A$100</c:f>
              <c:strCache>
                <c:ptCount val="1"/>
                <c:pt idx="0">
                  <c:v>Общая успеваемость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Лист2!$B$99:$D$99</c:f>
              <c:strCache>
                <c:ptCount val="3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</c:strCache>
            </c:strRef>
          </c:cat>
          <c:val>
            <c:numRef>
              <c:f>Лист2!$B$100:$D$100</c:f>
              <c:numCache>
                <c:formatCode>0%</c:formatCode>
                <c:ptCount val="3"/>
                <c:pt idx="0">
                  <c:v>0.93333333333333335</c:v>
                </c:pt>
                <c:pt idx="1">
                  <c:v>1</c:v>
                </c:pt>
                <c:pt idx="2">
                  <c:v>0.90909090909090906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A-4EF6-9D62-689F651FADBA}"/>
            </c:ext>
          </c:extLst>
        </c:ser>
        <c:ser>
          <c:idx val="1"/>
          <c:order val="1"/>
          <c:tx>
            <c:strRef>
              <c:f>Лист2!$A$101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Лист2!$B$99:$D$99</c:f>
              <c:strCache>
                <c:ptCount val="3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</c:strCache>
            </c:strRef>
          </c:cat>
          <c:val>
            <c:numRef>
              <c:f>Лист2!$B$101:$D$101</c:f>
              <c:numCache>
                <c:formatCode>0%</c:formatCode>
                <c:ptCount val="3"/>
                <c:pt idx="0">
                  <c:v>0.8666666666666667</c:v>
                </c:pt>
                <c:pt idx="1">
                  <c:v>0.66666666666666663</c:v>
                </c:pt>
                <c:pt idx="2">
                  <c:v>0.72727272727272729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A-4EF6-9D62-689F651FADBA}"/>
            </c:ext>
          </c:extLst>
        </c:ser>
        <c:ser>
          <c:idx val="2"/>
          <c:order val="2"/>
          <c:tx>
            <c:strRef>
              <c:f>Лист2!$A$102</c:f>
              <c:strCache>
                <c:ptCount val="1"/>
                <c:pt idx="0">
                  <c:v>Средний балл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Лист2!$B$99:$D$99</c:f>
              <c:strCache>
                <c:ptCount val="3"/>
                <c:pt idx="0">
                  <c:v>Русский язык</c:v>
                </c:pt>
                <c:pt idx="1">
                  <c:v>Математика</c:v>
                </c:pt>
                <c:pt idx="2">
                  <c:v>Физика</c:v>
                </c:pt>
              </c:strCache>
            </c:strRef>
          </c:cat>
          <c:val>
            <c:numRef>
              <c:f>Лист2!$B$102:$D$102</c:f>
              <c:numCache>
                <c:formatCode>0.00</c:formatCode>
                <c:ptCount val="3"/>
                <c:pt idx="0">
                  <c:v>4.13</c:v>
                </c:pt>
                <c:pt idx="1">
                  <c:v>4</c:v>
                </c:pt>
                <c:pt idx="2" formatCode="0.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2A-4EF6-9D62-689F651FAD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106636080"/>
        <c:axId val="1106653552"/>
      </c:barChart>
      <c:catAx>
        <c:axId val="1106636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6653552"/>
        <c:crosses val="autoZero"/>
        <c:auto val="1"/>
        <c:lblAlgn val="ctr"/>
        <c:lblOffset val="100"/>
        <c:noMultiLvlLbl val="0"/>
      </c:catAx>
      <c:valAx>
        <c:axId val="1106653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663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4B40D-7606-44A5-98BE-81580832744E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10F3F-D2AB-450C-A6D5-8836ACB07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85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871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95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760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884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350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10F3F-D2AB-450C-A6D5-8836ACB079E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62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70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01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5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94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5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6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02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2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88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1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445D-BCB9-45B1-BB4B-2FF2BE324EF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8B3CF-A0AD-44E9-98F4-DA88CEB814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87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93" b="2600"/>
          <a:stretch/>
        </p:blipFill>
        <p:spPr>
          <a:xfrm>
            <a:off x="8663608" y="4158270"/>
            <a:ext cx="3528392" cy="269973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3161AC3-5E3B-4806-A3AF-934A4316A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1810" y="2153652"/>
            <a:ext cx="9144000" cy="138363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диагностического тестирования студентов первого курса в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8459" y="411811"/>
            <a:ext cx="9750932" cy="772107"/>
          </a:xfrm>
          <a:prstGeom prst="rect">
            <a:avLst/>
          </a:prstGeom>
          <a:noFill/>
        </p:spPr>
        <p:txBody>
          <a:bodyPr wrap="square" lIns="144000" tIns="108000" rIns="144000" bIns="108000" rtlCol="0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СЕВЕРО-ВОСТОЧНЫЙ ФЕДЕРАЛЬНЫЙ УНИВЕРСИТЕТ ИМЕНИ М.К. АММОСОВА</a:t>
            </a:r>
          </a:p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институт (филиал) СВФУ в г. Нерюнгри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33" y="156534"/>
            <a:ext cx="1551925" cy="145209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96399" y="6316579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Нерюнгри 2024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0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368" y="-1411"/>
            <a:ext cx="10515600" cy="68575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диагностического тестирования по дисциплинам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7931" y="72035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270003"/>
              </p:ext>
            </p:extLst>
          </p:nvPr>
        </p:nvGraphicFramePr>
        <p:xfrm>
          <a:off x="1914525" y="885825"/>
          <a:ext cx="9086850" cy="545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303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949517"/>
              </p:ext>
            </p:extLst>
          </p:nvPr>
        </p:nvGraphicFramePr>
        <p:xfrm>
          <a:off x="323852" y="400051"/>
          <a:ext cx="11058522" cy="6255868"/>
        </p:xfrm>
        <a:graphic>
          <a:graphicData uri="http://schemas.openxmlformats.org/drawingml/2006/table">
            <a:tbl>
              <a:tblPr/>
              <a:tblGrid>
                <a:gridCol w="4684326">
                  <a:extLst>
                    <a:ext uri="{9D8B030D-6E8A-4147-A177-3AD203B41FA5}">
                      <a16:colId xmlns:a16="http://schemas.microsoft.com/office/drawing/2014/main" val="1582575941"/>
                    </a:ext>
                  </a:extLst>
                </a:gridCol>
                <a:gridCol w="1189285">
                  <a:extLst>
                    <a:ext uri="{9D8B030D-6E8A-4147-A177-3AD203B41FA5}">
                      <a16:colId xmlns:a16="http://schemas.microsoft.com/office/drawing/2014/main" val="2285307387"/>
                    </a:ext>
                  </a:extLst>
                </a:gridCol>
                <a:gridCol w="1007251">
                  <a:extLst>
                    <a:ext uri="{9D8B030D-6E8A-4147-A177-3AD203B41FA5}">
                      <a16:colId xmlns:a16="http://schemas.microsoft.com/office/drawing/2014/main" val="1280021423"/>
                    </a:ext>
                  </a:extLst>
                </a:gridCol>
                <a:gridCol w="776675">
                  <a:extLst>
                    <a:ext uri="{9D8B030D-6E8A-4147-A177-3AD203B41FA5}">
                      <a16:colId xmlns:a16="http://schemas.microsoft.com/office/drawing/2014/main" val="3691438410"/>
                    </a:ext>
                  </a:extLst>
                </a:gridCol>
                <a:gridCol w="958707">
                  <a:extLst>
                    <a:ext uri="{9D8B030D-6E8A-4147-A177-3AD203B41FA5}">
                      <a16:colId xmlns:a16="http://schemas.microsoft.com/office/drawing/2014/main" val="833726766"/>
                    </a:ext>
                  </a:extLst>
                </a:gridCol>
                <a:gridCol w="958707">
                  <a:extLst>
                    <a:ext uri="{9D8B030D-6E8A-4147-A177-3AD203B41FA5}">
                      <a16:colId xmlns:a16="http://schemas.microsoft.com/office/drawing/2014/main" val="2541879580"/>
                    </a:ext>
                  </a:extLst>
                </a:gridCol>
                <a:gridCol w="764539">
                  <a:extLst>
                    <a:ext uri="{9D8B030D-6E8A-4147-A177-3AD203B41FA5}">
                      <a16:colId xmlns:a16="http://schemas.microsoft.com/office/drawing/2014/main" val="2149280254"/>
                    </a:ext>
                  </a:extLst>
                </a:gridCol>
                <a:gridCol w="719032">
                  <a:extLst>
                    <a:ext uri="{9D8B030D-6E8A-4147-A177-3AD203B41FA5}">
                      <a16:colId xmlns:a16="http://schemas.microsoft.com/office/drawing/2014/main" val="3186105597"/>
                    </a:ext>
                  </a:extLst>
                </a:gridCol>
              </a:tblGrid>
              <a:tr h="14911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Образовательная программа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Дисциплина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г.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204875"/>
                  </a:ext>
                </a:extLst>
              </a:tr>
              <a:tr h="7455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Абсолютная успеваемость 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Качественная успеваемость 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значение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Абсолютная успеваемость 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Качественная успеваемость 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значение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45204"/>
                  </a:ext>
                </a:extLst>
              </a:tr>
              <a:tr h="563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01.03.02 Прикладная математика и информатика. Системное программирование и компьютерные технологии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703200"/>
                  </a:ext>
                </a:extLst>
              </a:tr>
              <a:tr h="563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09.03.03 Прикладная информатика, профиль  Прикладная информатика в менеджменте 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124684"/>
                  </a:ext>
                </a:extLst>
              </a:tr>
              <a:tr h="469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08.03.01 Строительство. Промышленное и гражданское строительство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365009"/>
                  </a:ext>
                </a:extLst>
              </a:tr>
              <a:tr h="469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13.03.02 Электроэнергетика и электротехника. Электропривод и автоматика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087650"/>
                  </a:ext>
                </a:extLst>
              </a:tr>
              <a:tr h="469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21.05.04 Горное дело. Маркшейдерское дело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24797"/>
                  </a:ext>
                </a:extLst>
              </a:tr>
              <a:tr h="469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21.05.04 Горное дело. Обогащение полезных ископаемых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662580"/>
                  </a:ext>
                </a:extLst>
              </a:tr>
              <a:tr h="469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44.03.05 Педагогическое образование (с двумя профилями подготовки). Дошкольное образование и начальное образование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27386"/>
                  </a:ext>
                </a:extLst>
              </a:tr>
              <a:tr h="469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44.03.05 Педагогическое образование (с двумя профилями подготовки). Дошкольное образование и начальное образование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695997"/>
                  </a:ext>
                </a:extLst>
              </a:tr>
              <a:tr h="469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45.03.01 Филология. Отечественная филология (русский язык и литература)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998172"/>
                  </a:ext>
                </a:extLst>
              </a:tr>
              <a:tr h="4694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45.03.01 Филология. Зарубежная филология (английский язык и литература)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67%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4160" marR="4160" marT="4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58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02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198450"/>
            <a:ext cx="10515600" cy="68575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студентов, выполнивших правильно 70% и более заданий (порог 65%)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7931" y="72035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21984"/>
              </p:ext>
            </p:extLst>
          </p:nvPr>
        </p:nvGraphicFramePr>
        <p:xfrm>
          <a:off x="962025" y="1095375"/>
          <a:ext cx="10553700" cy="4362448"/>
        </p:xfrm>
        <a:graphic>
          <a:graphicData uri="http://schemas.openxmlformats.org/drawingml/2006/table">
            <a:tbl>
              <a:tblPr/>
              <a:tblGrid>
                <a:gridCol w="2818154">
                  <a:extLst>
                    <a:ext uri="{9D8B030D-6E8A-4147-A177-3AD203B41FA5}">
                      <a16:colId xmlns:a16="http://schemas.microsoft.com/office/drawing/2014/main" val="4137071340"/>
                    </a:ext>
                  </a:extLst>
                </a:gridCol>
                <a:gridCol w="2012967">
                  <a:extLst>
                    <a:ext uri="{9D8B030D-6E8A-4147-A177-3AD203B41FA5}">
                      <a16:colId xmlns:a16="http://schemas.microsoft.com/office/drawing/2014/main" val="3015319600"/>
                    </a:ext>
                  </a:extLst>
                </a:gridCol>
                <a:gridCol w="5722579">
                  <a:extLst>
                    <a:ext uri="{9D8B030D-6E8A-4147-A177-3AD203B41FA5}">
                      <a16:colId xmlns:a16="http://schemas.microsoft.com/office/drawing/2014/main" val="3528818114"/>
                    </a:ext>
                  </a:extLst>
                </a:gridCol>
              </a:tblGrid>
              <a:tr h="14787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Calibri" panose="020F0502020204030204" pitchFamily="34" charset="0"/>
                        </a:rPr>
                        <a:t>Предмет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группа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Calibri" panose="020F0502020204030204" pitchFamily="34" charset="0"/>
                        </a:rPr>
                        <a:t>Студентов, выполнивших правильно 70% и более </a:t>
                      </a:r>
                      <a:r>
                        <a:rPr lang="ru-RU" sz="14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заданий</a:t>
                      </a:r>
                      <a:endParaRPr lang="ru-RU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337870"/>
                  </a:ext>
                </a:extLst>
              </a:tr>
              <a:tr h="66545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Русский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ЗФ-24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022702"/>
                  </a:ext>
                </a:extLst>
              </a:tr>
              <a:tr h="369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ПО-24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042738"/>
                  </a:ext>
                </a:extLst>
              </a:tr>
              <a:tr h="3696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Физика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ЭП-24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87500"/>
                  </a:ext>
                </a:extLst>
              </a:tr>
              <a:tr h="369699"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Математика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ПИ-24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912655"/>
                  </a:ext>
                </a:extLst>
              </a:tr>
              <a:tr h="369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ПГС-24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45973"/>
                  </a:ext>
                </a:extLst>
              </a:tr>
              <a:tr h="369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МД-24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801944"/>
                  </a:ext>
                </a:extLst>
              </a:tr>
              <a:tr h="369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Calibri" panose="020F0502020204030204" pitchFamily="34" charset="0"/>
                        </a:rPr>
                        <a:t>ОПИ-24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541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2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125" y="198450"/>
            <a:ext cx="10515600" cy="68575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для преподавателей (темы, матрицы ответов, задания)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340402"/>
              </p:ext>
            </p:extLst>
          </p:nvPr>
        </p:nvGraphicFramePr>
        <p:xfrm>
          <a:off x="381000" y="952505"/>
          <a:ext cx="11134720" cy="5758449"/>
        </p:xfrm>
        <a:graphic>
          <a:graphicData uri="http://schemas.openxmlformats.org/drawingml/2006/table">
            <a:tbl>
              <a:tblPr/>
              <a:tblGrid>
                <a:gridCol w="3234964">
                  <a:extLst>
                    <a:ext uri="{9D8B030D-6E8A-4147-A177-3AD203B41FA5}">
                      <a16:colId xmlns:a16="http://schemas.microsoft.com/office/drawing/2014/main" val="3177306928"/>
                    </a:ext>
                  </a:extLst>
                </a:gridCol>
                <a:gridCol w="623735">
                  <a:extLst>
                    <a:ext uri="{9D8B030D-6E8A-4147-A177-3AD203B41FA5}">
                      <a16:colId xmlns:a16="http://schemas.microsoft.com/office/drawing/2014/main" val="462492704"/>
                    </a:ext>
                  </a:extLst>
                </a:gridCol>
                <a:gridCol w="465158">
                  <a:extLst>
                    <a:ext uri="{9D8B030D-6E8A-4147-A177-3AD203B41FA5}">
                      <a16:colId xmlns:a16="http://schemas.microsoft.com/office/drawing/2014/main" val="3150268922"/>
                    </a:ext>
                  </a:extLst>
                </a:gridCol>
                <a:gridCol w="626377">
                  <a:extLst>
                    <a:ext uri="{9D8B030D-6E8A-4147-A177-3AD203B41FA5}">
                      <a16:colId xmlns:a16="http://schemas.microsoft.com/office/drawing/2014/main" val="3734967239"/>
                    </a:ext>
                  </a:extLst>
                </a:gridCol>
                <a:gridCol w="549733">
                  <a:extLst>
                    <a:ext uri="{9D8B030D-6E8A-4147-A177-3AD203B41FA5}">
                      <a16:colId xmlns:a16="http://schemas.microsoft.com/office/drawing/2014/main" val="1721964333"/>
                    </a:ext>
                  </a:extLst>
                </a:gridCol>
                <a:gridCol w="560303">
                  <a:extLst>
                    <a:ext uri="{9D8B030D-6E8A-4147-A177-3AD203B41FA5}">
                      <a16:colId xmlns:a16="http://schemas.microsoft.com/office/drawing/2014/main" val="2241457149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1729665453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2501190873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3792313958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1510936557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1505698242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552639624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1297599847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512984410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3747710259"/>
                    </a:ext>
                  </a:extLst>
                </a:gridCol>
                <a:gridCol w="507445">
                  <a:extLst>
                    <a:ext uri="{9D8B030D-6E8A-4147-A177-3AD203B41FA5}">
                      <a16:colId xmlns:a16="http://schemas.microsoft.com/office/drawing/2014/main" val="4222296412"/>
                    </a:ext>
                  </a:extLst>
                </a:gridCol>
              </a:tblGrid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Дисциплина:  Диагностическое тестирование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823260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Тест:  Математика профильный уровень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692035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УчП:  НТИ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559031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Группа:  НТИ-Б-ПГС-24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542473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r>
                        <a:rPr lang="ru-RU" sz="600" b="1" i="0" u="none" strike="noStrike">
                          <a:effectLst/>
                          <a:latin typeface="Times New Roman" panose="02020603050405020304" pitchFamily="18" charset="0"/>
                        </a:rPr>
                        <a:t>Период тестирования:  Все время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929902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724593"/>
                  </a:ext>
                </a:extLst>
              </a:tr>
              <a:tr h="47555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Тема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Верно (кол-во)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Всего (кол-во)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Верно (%)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 решаемости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999803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Вычисления и преобразования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867953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Задачи с прикладным содержанием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043688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Наибольшее и наименьшее значение функций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068346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Начала теории вероятностей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623208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Планиметрия: вычисление длин и площадей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282105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Планиметрия: задачи связанные с углами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2562235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Производная и первообразная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60%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010349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Простейшие текстовые задачи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011960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Простейшие уравнения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108133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Стереометрия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263567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Текстовые задачи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28560"/>
                  </a:ext>
                </a:extLst>
              </a:tr>
              <a:tr h="1665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Чтение графиков и диаграмм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40%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62493"/>
                  </a:ext>
                </a:extLst>
              </a:tr>
              <a:tr h="133209">
                <a:tc>
                  <a:txBody>
                    <a:bodyPr/>
                    <a:lstStyle/>
                    <a:p>
                      <a:pPr algn="l" fontAlgn="b"/>
                      <a:endParaRPr lang="ru-RU" sz="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47" marR="5547" marT="55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113934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Тема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№ Задания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645129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Простейшие текстовые задачи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2394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2395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2396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2397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2398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2399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386055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Чтение графиков и диаграмм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2409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2419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63506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Планиметрия: вычисление длин и площадей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2429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013875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Начала теории вероятностей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2439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2449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735037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Простейшие уравнения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2459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773367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Планиметрия: задачи, связанные с углами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2469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2479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229448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Производная и первообразная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2489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781878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Стереометрия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2499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2509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517131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Вычисления и преобразования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2519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612329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Задачи с прикладным содержанием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2529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2539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775883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Текстовые задачи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2549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787499"/>
                  </a:ext>
                </a:extLst>
              </a:tr>
              <a:tr h="13986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effectLst/>
                          <a:latin typeface="Times New Roman" panose="02020603050405020304" pitchFamily="18" charset="0"/>
                        </a:rPr>
                        <a:t>Наибольшее и наименьшее значение функций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2559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2564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2565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2566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2567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2568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2569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2570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2571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effectLst/>
                          <a:latin typeface="Times New Roman" panose="02020603050405020304" pitchFamily="18" charset="0"/>
                        </a:rPr>
                        <a:t>2572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2573</a:t>
                      </a:r>
                    </a:p>
                  </a:txBody>
                  <a:tcPr marL="5547" marR="5547" marT="55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547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35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664947"/>
              </p:ext>
            </p:extLst>
          </p:nvPr>
        </p:nvGraphicFramePr>
        <p:xfrm>
          <a:off x="295274" y="0"/>
          <a:ext cx="11134725" cy="6624327"/>
        </p:xfrm>
        <a:graphic>
          <a:graphicData uri="http://schemas.openxmlformats.org/drawingml/2006/table">
            <a:tbl>
              <a:tblPr/>
              <a:tblGrid>
                <a:gridCol w="788298">
                  <a:extLst>
                    <a:ext uri="{9D8B030D-6E8A-4147-A177-3AD203B41FA5}">
                      <a16:colId xmlns:a16="http://schemas.microsoft.com/office/drawing/2014/main" val="3274490014"/>
                    </a:ext>
                  </a:extLst>
                </a:gridCol>
                <a:gridCol w="10346427">
                  <a:extLst>
                    <a:ext uri="{9D8B030D-6E8A-4147-A177-3AD203B41FA5}">
                      <a16:colId xmlns:a16="http://schemas.microsoft.com/office/drawing/2014/main" val="3158549970"/>
                    </a:ext>
                  </a:extLst>
                </a:gridCol>
              </a:tblGrid>
              <a:tr h="1481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Дисциплина:  Диагностическое тестирование</a:t>
                      </a:r>
                    </a:p>
                  </a:txBody>
                  <a:tcPr marL="5741" marR="5741" marT="5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669644"/>
                  </a:ext>
                </a:extLst>
              </a:tr>
              <a:tr h="1481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Тест:  Математика профильный уровень</a:t>
                      </a:r>
                    </a:p>
                  </a:txBody>
                  <a:tcPr marL="5741" marR="5741" marT="5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144833"/>
                  </a:ext>
                </a:extLst>
              </a:tr>
              <a:tr h="1481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УчП</a:t>
                      </a:r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:  НТИ</a:t>
                      </a:r>
                    </a:p>
                  </a:txBody>
                  <a:tcPr marL="5741" marR="5741" marT="5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564365"/>
                  </a:ext>
                </a:extLst>
              </a:tr>
              <a:tr h="1481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Группа:  НТИ-Б-ПГС-24</a:t>
                      </a:r>
                    </a:p>
                  </a:txBody>
                  <a:tcPr marL="5741" marR="5741" marT="5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034881"/>
                  </a:ext>
                </a:extLst>
              </a:tr>
              <a:tr h="1481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Период тестирования:  Все время</a:t>
                      </a:r>
                    </a:p>
                  </a:txBody>
                  <a:tcPr marL="5741" marR="5741" marT="5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715211"/>
                  </a:ext>
                </a:extLst>
              </a:tr>
              <a:tr h="14813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41" marR="5741" marT="5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741" marR="5741" marT="574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845285"/>
                  </a:ext>
                </a:extLst>
              </a:tr>
              <a:tr h="282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Номер задания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Вопрос: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477574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2394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доме, в котором живёт Женя, один подъезд. На каждом этаже по восемь квартир. Женя живёт в квартире 87. На каком этаже живёт Женя?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930908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2395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пачке 500 листов бумаги формата А4. За неделю в офисе расходуется 300 листов. Какое наименьшее количество пачек бумаги нужно купить в офис на 6 недель?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535076"/>
                  </a:ext>
                </a:extLst>
              </a:tr>
              <a:tr h="14813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2396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Бегун пробежал 250 м за 36 секунд. Найдите среднюю скорость бегуна на дистанции. Ответ дайте в километрах в час.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386010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2397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летнем лагере 218 детей и 26 воспитателей. В автобус помещается не более 45 пассажиров. Сколько автобусов требуется, чтобы перевезти всех из лагеря в город?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919100"/>
                  </a:ext>
                </a:extLst>
              </a:tr>
              <a:tr h="44439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2398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Магазин делает пенсионерам скидку на определенное количество процентов от цены покупки. Упаковка пельменей стоит в магазине 75 рублей. Пенсионер заплатил за упаковку пельменей 72 рубля. Сколько процентов составляет скидка для пенсионеров?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439341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2399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Держатели дисконтной карты книжного магазина получают при покупке скидку 10%. Книга стоит 680 рублей. Сколько рублей заплатит держатель дисконтной карты за эту книгу?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5116591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2400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В доме, в котором живет Оля, 9 этажей и несколько подъездов. На каждом этаже находится по 3 квартиры. Оля живет в квартире № 32. В каком подъезде живет Оля?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271397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2401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Стоимость полугодовой подписки на журнал составляет 450 рублей и стоимость одного журнала 24 рубля. За полгода Аня купила 25 номеров журнала. На сколько рублей меньше она бы потратила, если бы подписалась на журнал.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451641"/>
                  </a:ext>
                </a:extLst>
              </a:tr>
              <a:tr h="44439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2402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Одна таблетка лекарства весит 20 мг и содержит 5% активного вещества. Ребёнку в возрасте до 6 месяцев врач прописывает 1,4 мг активного вещества на каждый килограмм веса в сутки. Сколько таблеток этого лекарства следует дать ребёнку в возрасте четырёх месяцев и весом 5 кг в течение суток?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053758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2403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Розничная цена учебника 132 рубля, она на 20% выше оптовой цены. Какое наибольшее число таких учебников можно купить по оптовой цене на 5000 рублей?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239920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2404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Для приготовления вишневого варенья на 1 кг вишни нужно 1,5 кг сахара. Сколько килограммовых упаковок сахара нужно купить, чтобы сварить варенье из 27 кг вишни?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189909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2405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Летом килограмм клубники стоит 60 рублей. Мама купила 2 кг 200 г клубники. Сколько рублей сдачи она должна получить с 200 рублей?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6662846"/>
                  </a:ext>
                </a:extLst>
              </a:tr>
              <a:tr h="44439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2406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квартире, где проживает Алексей, установлен прибор учёта расхода холодной воды (счётчик). 1 сентября счётчик показывал расход 103 куб. м воды, а 1 октября - 114 куб. м. Какую сумму должен заплатить Алексей за холодную воду за сентябрь, если цена 1 куб. м холодной воды составляет 19 руб. 20 коп.? Ответ дайте в рублях.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596656"/>
                  </a:ext>
                </a:extLst>
              </a:tr>
              <a:tr h="29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2407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Футболка стоила 360 рублей. После повышения цены она стала стоить 378 рублей. На сколько процентов была повышена цена на футболку?</a:t>
                      </a:r>
                    </a:p>
                  </a:txBody>
                  <a:tcPr marL="5741" marR="5741" marT="574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747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610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888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постановления: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04301" y="1075161"/>
            <a:ext cx="8945218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Принять информацию к сведению.</a:t>
            </a:r>
          </a:p>
          <a:p>
            <a:pPr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Кафедрам: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проанализировать, обсудить результаты диагностического тестирования;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довести до сведения педагогических работников результаты ежегодного диагностического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тестирования;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нацелить профессорско-преподавательский состав на устранение пробелов в знаниях курса школьной подготовки первокурсников, учитывая степень затруднения каждого из первокурсников в выполнении заданий ДТ;</a:t>
            </a:r>
          </a:p>
          <a:p>
            <a:pPr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организовать и координировать дополнительные занятия для студентов, показавших низкие результаты по диагностическому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тестированию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в т.ч. посредством проведения факультатива «Избранные вопросы математики».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9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816" y="0"/>
            <a:ext cx="10515600" cy="74521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Диагностическом тестировании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г.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793" y="1034065"/>
            <a:ext cx="8083295" cy="538609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система оценки качества образования СВФУ (ВСОКО)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проводится с целью получения объективной информации о результатах подготовки обучающихся и анализа соответствия уровня их требованиям ФГОС ВО 3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++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тестирования –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уровень подготовки студентов первого курса по дисциплинам образовательных программ среднего общего образования и готовности к продолжению обучения в университете. Основными задачами диагностического тестирования стали выявление «проблемных» разделов/тем в начале обучения и педагогический анализ по каждой дисциплине.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прошло с использованием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внутривузовской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 онлайн-тестирования: http://teststud.s-vfu.ru  через личный кабинет студента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 студентов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 71% (70 из 99)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проведения: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октября по 02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2024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037453" y="1034065"/>
            <a:ext cx="2598057" cy="24314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Дисциплины: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«Математика»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«Русский язык»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Физика»</a:t>
            </a:r>
          </a:p>
          <a:p>
            <a:pPr>
              <a:lnSpc>
                <a:spcPct val="200000"/>
              </a:lnSpc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60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7931" y="72035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401870"/>
              </p:ext>
            </p:extLst>
          </p:nvPr>
        </p:nvGraphicFramePr>
        <p:xfrm>
          <a:off x="866775" y="800097"/>
          <a:ext cx="10420351" cy="4991102"/>
        </p:xfrm>
        <a:graphic>
          <a:graphicData uri="http://schemas.openxmlformats.org/drawingml/2006/table">
            <a:tbl>
              <a:tblPr/>
              <a:tblGrid>
                <a:gridCol w="5103409">
                  <a:extLst>
                    <a:ext uri="{9D8B030D-6E8A-4147-A177-3AD203B41FA5}">
                      <a16:colId xmlns:a16="http://schemas.microsoft.com/office/drawing/2014/main" val="2591052492"/>
                    </a:ext>
                  </a:extLst>
                </a:gridCol>
                <a:gridCol w="1772314">
                  <a:extLst>
                    <a:ext uri="{9D8B030D-6E8A-4147-A177-3AD203B41FA5}">
                      <a16:colId xmlns:a16="http://schemas.microsoft.com/office/drawing/2014/main" val="315471054"/>
                    </a:ext>
                  </a:extLst>
                </a:gridCol>
                <a:gridCol w="1772314">
                  <a:extLst>
                    <a:ext uri="{9D8B030D-6E8A-4147-A177-3AD203B41FA5}">
                      <a16:colId xmlns:a16="http://schemas.microsoft.com/office/drawing/2014/main" val="3097783106"/>
                    </a:ext>
                  </a:extLst>
                </a:gridCol>
                <a:gridCol w="1772314">
                  <a:extLst>
                    <a:ext uri="{9D8B030D-6E8A-4147-A177-3AD203B41FA5}">
                      <a16:colId xmlns:a16="http://schemas.microsoft.com/office/drawing/2014/main" val="2498836474"/>
                    </a:ext>
                  </a:extLst>
                </a:gridCol>
              </a:tblGrid>
              <a:tr h="2653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Дисциплина:  Диагностическое тестирование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90597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Тест:  Русский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568634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УчП</a:t>
                      </a:r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:  НТИ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641155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Группа:  НТИ-Б-ЗФ-24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974507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Период тестирования:  Все время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426492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834971"/>
                  </a:ext>
                </a:extLst>
              </a:tr>
              <a:tr h="4802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Студент\Номер задания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% выполненных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Верно решенных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045821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Цепляева Екатерина Андреевна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933332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Шоенова</a:t>
                      </a:r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Виктория Данииловна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196544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Ефимова Екатерина Евгеньевна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410384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Родина Анастасия Александровна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626242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Павельева Ольга Михайловна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311753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Выходцев Кирилл Леонидович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358274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312951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0099767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успеваемость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472262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Качественная успеваемость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291298"/>
                  </a:ext>
                </a:extLst>
              </a:tr>
              <a:tr h="2653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304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6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7931" y="72035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063078"/>
              </p:ext>
            </p:extLst>
          </p:nvPr>
        </p:nvGraphicFramePr>
        <p:xfrm>
          <a:off x="990599" y="581024"/>
          <a:ext cx="10601327" cy="5286375"/>
        </p:xfrm>
        <a:graphic>
          <a:graphicData uri="http://schemas.openxmlformats.org/drawingml/2006/table">
            <a:tbl>
              <a:tblPr/>
              <a:tblGrid>
                <a:gridCol w="5387045">
                  <a:extLst>
                    <a:ext uri="{9D8B030D-6E8A-4147-A177-3AD203B41FA5}">
                      <a16:colId xmlns:a16="http://schemas.microsoft.com/office/drawing/2014/main" val="4956624"/>
                    </a:ext>
                  </a:extLst>
                </a:gridCol>
                <a:gridCol w="1738094">
                  <a:extLst>
                    <a:ext uri="{9D8B030D-6E8A-4147-A177-3AD203B41FA5}">
                      <a16:colId xmlns:a16="http://schemas.microsoft.com/office/drawing/2014/main" val="492482144"/>
                    </a:ext>
                  </a:extLst>
                </a:gridCol>
                <a:gridCol w="1738094">
                  <a:extLst>
                    <a:ext uri="{9D8B030D-6E8A-4147-A177-3AD203B41FA5}">
                      <a16:colId xmlns:a16="http://schemas.microsoft.com/office/drawing/2014/main" val="4247169220"/>
                    </a:ext>
                  </a:extLst>
                </a:gridCol>
                <a:gridCol w="1738094">
                  <a:extLst>
                    <a:ext uri="{9D8B030D-6E8A-4147-A177-3AD203B41FA5}">
                      <a16:colId xmlns:a16="http://schemas.microsoft.com/office/drawing/2014/main" val="3753654826"/>
                    </a:ext>
                  </a:extLst>
                </a:gridCol>
              </a:tblGrid>
              <a:tr h="292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Дисциплина:  Диагностическое тестирование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704420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Тест:  Математика профильный уровень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2278913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УчП:  НТИ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780674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Группа:  НТИ-Б-ПГС-24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544477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Период тестирования:  Все время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277598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398718"/>
                  </a:ext>
                </a:extLst>
              </a:tr>
              <a:tr h="5298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Студент\Номер задания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% выполненных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верных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725484"/>
                  </a:ext>
                </a:extLst>
              </a:tr>
              <a:tr h="307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Андросова Александра Алексеевна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069420"/>
                  </a:ext>
                </a:extLst>
              </a:tr>
              <a:tr h="307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Вебер Анна Витальевна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842847"/>
                  </a:ext>
                </a:extLst>
              </a:tr>
              <a:tr h="307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Можаровская Елизавета Алексеевна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038822"/>
                  </a:ext>
                </a:extLst>
              </a:tr>
              <a:tr h="307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Бондаренко Елена Евгеньевна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991794"/>
                  </a:ext>
                </a:extLst>
              </a:tr>
              <a:tr h="307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Ануфренко Татьяна Сергеевна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393174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033283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944711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успеваемость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175310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Качественная успеваемость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52058"/>
                  </a:ext>
                </a:extLst>
              </a:tr>
              <a:tr h="2927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1670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7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420492"/>
              </p:ext>
            </p:extLst>
          </p:nvPr>
        </p:nvGraphicFramePr>
        <p:xfrm>
          <a:off x="876300" y="428621"/>
          <a:ext cx="10467975" cy="5876927"/>
        </p:xfrm>
        <a:graphic>
          <a:graphicData uri="http://schemas.openxmlformats.org/drawingml/2006/table">
            <a:tbl>
              <a:tblPr/>
              <a:tblGrid>
                <a:gridCol w="5115765">
                  <a:extLst>
                    <a:ext uri="{9D8B030D-6E8A-4147-A177-3AD203B41FA5}">
                      <a16:colId xmlns:a16="http://schemas.microsoft.com/office/drawing/2014/main" val="1024982537"/>
                    </a:ext>
                  </a:extLst>
                </a:gridCol>
                <a:gridCol w="1784070">
                  <a:extLst>
                    <a:ext uri="{9D8B030D-6E8A-4147-A177-3AD203B41FA5}">
                      <a16:colId xmlns:a16="http://schemas.microsoft.com/office/drawing/2014/main" val="3075752018"/>
                    </a:ext>
                  </a:extLst>
                </a:gridCol>
                <a:gridCol w="1784070">
                  <a:extLst>
                    <a:ext uri="{9D8B030D-6E8A-4147-A177-3AD203B41FA5}">
                      <a16:colId xmlns:a16="http://schemas.microsoft.com/office/drawing/2014/main" val="12248878"/>
                    </a:ext>
                  </a:extLst>
                </a:gridCol>
                <a:gridCol w="1784070">
                  <a:extLst>
                    <a:ext uri="{9D8B030D-6E8A-4147-A177-3AD203B41FA5}">
                      <a16:colId xmlns:a16="http://schemas.microsoft.com/office/drawing/2014/main" val="1052203008"/>
                    </a:ext>
                  </a:extLst>
                </a:gridCol>
              </a:tblGrid>
              <a:tr h="251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Дисциплина:  Диагностическое тестирование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426475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Тест:  Математика профильный уровень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164946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УчП</a:t>
                      </a:r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:  НТИ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780797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Группа:  НТИ-Б-ПИ-24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379262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Период тестирования:  Все время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464411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132956"/>
                  </a:ext>
                </a:extLst>
              </a:tr>
              <a:tr h="4647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Студент\Номер задания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% выполненных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верных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27838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Шаркова Милена Владимировна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959416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Козлова Юлия Игоревна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318509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Семенихин Евгений Евгеньевич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869443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Харитонова Юлия Сергеевна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902526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Богатырев Антон Юрьевич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505113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Кириленко Полина Сергеевна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275773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Румянцев Роман Вадимович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691465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Гаврильев Петр Елисеевич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163140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Колмаков Артем Дмитриевич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33304"/>
                  </a:ext>
                </a:extLst>
              </a:tr>
              <a:tr h="2643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Федорова Ирина Николаевна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334" marR="9334" marT="9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241531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702380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720700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успеваемость</a:t>
                      </a: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6742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Качественная успеваемость</a:t>
                      </a: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80%</a:t>
                      </a: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61637"/>
                  </a:ext>
                </a:extLst>
              </a:tr>
              <a:tr h="251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334" marR="9334" marT="93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056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05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228196"/>
              </p:ext>
            </p:extLst>
          </p:nvPr>
        </p:nvGraphicFramePr>
        <p:xfrm>
          <a:off x="1009649" y="561966"/>
          <a:ext cx="10372725" cy="5516730"/>
        </p:xfrm>
        <a:graphic>
          <a:graphicData uri="http://schemas.openxmlformats.org/drawingml/2006/table">
            <a:tbl>
              <a:tblPr/>
              <a:tblGrid>
                <a:gridCol w="5069217">
                  <a:extLst>
                    <a:ext uri="{9D8B030D-6E8A-4147-A177-3AD203B41FA5}">
                      <a16:colId xmlns:a16="http://schemas.microsoft.com/office/drawing/2014/main" val="3989368348"/>
                    </a:ext>
                  </a:extLst>
                </a:gridCol>
                <a:gridCol w="1767836">
                  <a:extLst>
                    <a:ext uri="{9D8B030D-6E8A-4147-A177-3AD203B41FA5}">
                      <a16:colId xmlns:a16="http://schemas.microsoft.com/office/drawing/2014/main" val="1205056665"/>
                    </a:ext>
                  </a:extLst>
                </a:gridCol>
                <a:gridCol w="1767836">
                  <a:extLst>
                    <a:ext uri="{9D8B030D-6E8A-4147-A177-3AD203B41FA5}">
                      <a16:colId xmlns:a16="http://schemas.microsoft.com/office/drawing/2014/main" val="2170185410"/>
                    </a:ext>
                  </a:extLst>
                </a:gridCol>
                <a:gridCol w="1767836">
                  <a:extLst>
                    <a:ext uri="{9D8B030D-6E8A-4147-A177-3AD203B41FA5}">
                      <a16:colId xmlns:a16="http://schemas.microsoft.com/office/drawing/2014/main" val="4183877960"/>
                    </a:ext>
                  </a:extLst>
                </a:gridCol>
              </a:tblGrid>
              <a:tr h="25294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Дисциплина:  Диагностическое тестирование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023630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Тест:  Русский язык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881928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УчП:  НТИ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642595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Группа:  НТИ-Б-ПО-24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941261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Период тестирования:  Все время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567765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678125"/>
                  </a:ext>
                </a:extLst>
              </a:tr>
              <a:tr h="457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Студент\Номер задания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% выполненных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Верно решенных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708511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Хорев Николай Сергеевич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519116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Тюлюкина Дарья Александровна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993959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Филиппова Оксана Сергеевна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892585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Гаськова Евгения Олеговна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688181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Лобода Татьяна Эдуардовна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85592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Дрэгэнел Анастасия Дмитриевна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331073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Пакульских Кира Иннокентьевна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148523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Хорев Николай Сергеевич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250996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Филиппова Оксана Сергеевна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528472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328858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010686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успеваемость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894563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Качественная успеваемость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54762"/>
                  </a:ext>
                </a:extLst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17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31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349935"/>
              </p:ext>
            </p:extLst>
          </p:nvPr>
        </p:nvGraphicFramePr>
        <p:xfrm>
          <a:off x="1266825" y="380992"/>
          <a:ext cx="9972675" cy="6394645"/>
        </p:xfrm>
        <a:graphic>
          <a:graphicData uri="http://schemas.openxmlformats.org/drawingml/2006/table">
            <a:tbl>
              <a:tblPr/>
              <a:tblGrid>
                <a:gridCol w="4371975">
                  <a:extLst>
                    <a:ext uri="{9D8B030D-6E8A-4147-A177-3AD203B41FA5}">
                      <a16:colId xmlns:a16="http://schemas.microsoft.com/office/drawing/2014/main" val="410271597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1734952324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58454139"/>
                    </a:ext>
                  </a:extLst>
                </a:gridCol>
                <a:gridCol w="1609725">
                  <a:extLst>
                    <a:ext uri="{9D8B030D-6E8A-4147-A177-3AD203B41FA5}">
                      <a16:colId xmlns:a16="http://schemas.microsoft.com/office/drawing/2014/main" val="1896285508"/>
                    </a:ext>
                  </a:extLst>
                </a:gridCol>
              </a:tblGrid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Дисциплина:  Диагностическое тестирование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085843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Тест:  Математика профильный уровень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805912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 НТИ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374619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Группа: НТИ-С-ГД(МД)-24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971154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Период тестирования:  Все время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491187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648765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ФИО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Верных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верных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452304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Алешкова Валерия Олеговна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31453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Драгунова Ксения Евгеньевна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58,3333321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351453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Захаркин Данил Андреевич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532860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Калмыкова Виктория Викторовна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359830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Колодкина Дарья Игоревна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121390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Кукиев Салават Русланович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33,3333321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323263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Ляпченко Юлия Александровна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91,6666641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023657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инькова Виктория Викторовна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836591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Мухамадуллин Ринат Азатович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83,3333359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339025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Немченко Виктор Сергеевич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83,3333359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068824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Носкова Дарья Андреевна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66,6666641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8261909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Нсипов Александр Александрович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41,6666679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668146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Хололеенко Андрей Александрович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645559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Христюков Алексей Сергеевич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437990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Хуснутдинов Ильдар Ринатович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020802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Чернышев Егор Андреевич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896593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Яковлева Кристина Александровна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83,3333359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45" marR="7145" marT="71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661465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53792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858876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успеваемость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698190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Качественная успеваемость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59%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818135"/>
                  </a:ext>
                </a:extLst>
              </a:tr>
              <a:tr h="1998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5" marR="7145" marT="71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733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60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731755"/>
              </p:ext>
            </p:extLst>
          </p:nvPr>
        </p:nvGraphicFramePr>
        <p:xfrm>
          <a:off x="676275" y="533404"/>
          <a:ext cx="10877549" cy="5650382"/>
        </p:xfrm>
        <a:graphic>
          <a:graphicData uri="http://schemas.openxmlformats.org/drawingml/2006/table">
            <a:tbl>
              <a:tblPr/>
              <a:tblGrid>
                <a:gridCol w="5618306">
                  <a:extLst>
                    <a:ext uri="{9D8B030D-6E8A-4147-A177-3AD203B41FA5}">
                      <a16:colId xmlns:a16="http://schemas.microsoft.com/office/drawing/2014/main" val="3333177076"/>
                    </a:ext>
                  </a:extLst>
                </a:gridCol>
                <a:gridCol w="1753081">
                  <a:extLst>
                    <a:ext uri="{9D8B030D-6E8A-4147-A177-3AD203B41FA5}">
                      <a16:colId xmlns:a16="http://schemas.microsoft.com/office/drawing/2014/main" val="2173863555"/>
                    </a:ext>
                  </a:extLst>
                </a:gridCol>
                <a:gridCol w="1753081">
                  <a:extLst>
                    <a:ext uri="{9D8B030D-6E8A-4147-A177-3AD203B41FA5}">
                      <a16:colId xmlns:a16="http://schemas.microsoft.com/office/drawing/2014/main" val="1427663253"/>
                    </a:ext>
                  </a:extLst>
                </a:gridCol>
                <a:gridCol w="1753081">
                  <a:extLst>
                    <a:ext uri="{9D8B030D-6E8A-4147-A177-3AD203B41FA5}">
                      <a16:colId xmlns:a16="http://schemas.microsoft.com/office/drawing/2014/main" val="3662658543"/>
                    </a:ext>
                  </a:extLst>
                </a:gridCol>
              </a:tblGrid>
              <a:tr h="2365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Дисциплина:  Диагностическое тестирование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599965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Тест:  Физика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473411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УчП</a:t>
                      </a:r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:  НТИ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119085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Группа:  НТИ-Б-ЭП-24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159788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Период тестирования:  Все время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975180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69439"/>
                  </a:ext>
                </a:extLst>
              </a:tr>
              <a:tr h="4458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Студент\Номер задания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% выполненных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Верно решенных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352974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Ларькова</a:t>
                      </a:r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Ирина Игоревна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327192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Дробот Дмитрий Сергеевич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561156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Никишин Игорь Алексеевич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810326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Рясная Анастасия Дмитриевна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604850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Рочев Никита Викторович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826475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Лесовой Ярослав Александрович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329837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Алиев Махмадсамех Махмадсолехович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358110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Сокирко Антон Юрьевич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0816973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Панарина Наталья Владимировна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449745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Югас Сергей Витальевич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337590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Толстов Андрей Дмитриевич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138" marR="9138" marT="91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013378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151804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60600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успеваемость</a:t>
                      </a: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91%</a:t>
                      </a: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789448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Качественная успеваемость</a:t>
                      </a: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73%</a:t>
                      </a: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710858"/>
                  </a:ext>
                </a:extLst>
              </a:tr>
              <a:tr h="2365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138" marR="9138" marT="91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38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28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631077"/>
              </p:ext>
            </p:extLst>
          </p:nvPr>
        </p:nvGraphicFramePr>
        <p:xfrm>
          <a:off x="1028701" y="533395"/>
          <a:ext cx="10172698" cy="5615786"/>
        </p:xfrm>
        <a:graphic>
          <a:graphicData uri="http://schemas.openxmlformats.org/drawingml/2006/table">
            <a:tbl>
              <a:tblPr/>
              <a:tblGrid>
                <a:gridCol w="5738736">
                  <a:extLst>
                    <a:ext uri="{9D8B030D-6E8A-4147-A177-3AD203B41FA5}">
                      <a16:colId xmlns:a16="http://schemas.microsoft.com/office/drawing/2014/main" val="1436016648"/>
                    </a:ext>
                  </a:extLst>
                </a:gridCol>
                <a:gridCol w="1677562">
                  <a:extLst>
                    <a:ext uri="{9D8B030D-6E8A-4147-A177-3AD203B41FA5}">
                      <a16:colId xmlns:a16="http://schemas.microsoft.com/office/drawing/2014/main" val="2887883612"/>
                    </a:ext>
                  </a:extLst>
                </a:gridCol>
                <a:gridCol w="1671914">
                  <a:extLst>
                    <a:ext uri="{9D8B030D-6E8A-4147-A177-3AD203B41FA5}">
                      <a16:colId xmlns:a16="http://schemas.microsoft.com/office/drawing/2014/main" val="2680787186"/>
                    </a:ext>
                  </a:extLst>
                </a:gridCol>
                <a:gridCol w="1084486">
                  <a:extLst>
                    <a:ext uri="{9D8B030D-6E8A-4147-A177-3AD203B41FA5}">
                      <a16:colId xmlns:a16="http://schemas.microsoft.com/office/drawing/2014/main" val="3213594379"/>
                    </a:ext>
                  </a:extLst>
                </a:gridCol>
              </a:tblGrid>
              <a:tr h="249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Дисциплина:  Диагностическое тестирование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851936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Тест:  Математика профильный уровень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4058020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УчП:  НТИ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7218345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Группа:  НТИ-С-ГД(ОПИ)-24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576411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Период тестирования:  Все время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035116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521599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Верных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верных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097504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Крапивин Денис Юрьевич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318829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Суранов Дмитрий Викторович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41,6666679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114504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Скоков Владимир Владимирович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83,3333359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428577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Курашева Арина Евгеньевна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83,3333359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343121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Цыдендоржиев Аюша Аюрович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58,3333321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368124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Иванов Роман Маратович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66,6666641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739182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Кузьмин Виктор Андреевич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646998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Сидорченко Анастасия Александровна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41,6666679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97563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Линникова Лилия Игоревна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66,6666641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738700"/>
                  </a:ext>
                </a:extLst>
              </a:tr>
              <a:tr h="261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Шкарупа Мария Витальевна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629941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401471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340739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Общая успеваемость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915062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Качественная успеваемость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710128"/>
                  </a:ext>
                </a:extLst>
              </a:tr>
              <a:tr h="249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685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639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</TotalTime>
  <Words>1906</Words>
  <Application>Microsoft Office PowerPoint</Application>
  <PresentationFormat>Широкоэкранный</PresentationFormat>
  <Paragraphs>825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Тема Office</vt:lpstr>
      <vt:lpstr>О результатах диагностического тестирования студентов первого курса в 2024 году</vt:lpstr>
      <vt:lpstr> О Диагностическом тестировании 2024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Результаты диагностического тестирования по дисциплинам</vt:lpstr>
      <vt:lpstr>Презентация PowerPoint</vt:lpstr>
      <vt:lpstr> Процент студентов, выполнивших правильно 70% и более заданий (порог 65%)</vt:lpstr>
      <vt:lpstr> Материалы для преподавателей (темы, матрицы ответов, задания)</vt:lpstr>
      <vt:lpstr>Презентация PowerPoint</vt:lpstr>
      <vt:lpstr>Проект постановления: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Успеваемость студентов с особыми образовательными потребностями по итогам зимней сессии 2018-2019 учебного года</dc:title>
  <dc:creator>Павлова Римма Семеновна</dc:creator>
  <cp:lastModifiedBy>Лидия Дмитриевна Ядреева</cp:lastModifiedBy>
  <cp:revision>113</cp:revision>
  <dcterms:created xsi:type="dcterms:W3CDTF">2019-02-28T06:58:23Z</dcterms:created>
  <dcterms:modified xsi:type="dcterms:W3CDTF">2024-11-27T07:52:52Z</dcterms:modified>
</cp:coreProperties>
</file>