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5653" r:id="rId2"/>
  </p:sldMasterIdLst>
  <p:notesMasterIdLst>
    <p:notesMasterId r:id="rId18"/>
  </p:notesMasterIdLst>
  <p:handoutMasterIdLst>
    <p:handoutMasterId r:id="rId19"/>
  </p:handoutMasterIdLst>
  <p:sldIdLst>
    <p:sldId id="338" r:id="rId3"/>
    <p:sldId id="389" r:id="rId4"/>
    <p:sldId id="391" r:id="rId5"/>
    <p:sldId id="378" r:id="rId6"/>
    <p:sldId id="392" r:id="rId7"/>
    <p:sldId id="393" r:id="rId8"/>
    <p:sldId id="351" r:id="rId9"/>
    <p:sldId id="379" r:id="rId10"/>
    <p:sldId id="396" r:id="rId11"/>
    <p:sldId id="401" r:id="rId12"/>
    <p:sldId id="380" r:id="rId13"/>
    <p:sldId id="385" r:id="rId14"/>
    <p:sldId id="399" r:id="rId15"/>
    <p:sldId id="402" r:id="rId16"/>
    <p:sldId id="390" r:id="rId17"/>
  </p:sldIdLst>
  <p:sldSz cx="9144000" cy="6858000" type="screen4x3"/>
  <p:notesSz cx="6761163" cy="9942513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3300"/>
    <a:srgbClr val="0033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3928" autoAdjust="0"/>
  </p:normalViewPr>
  <p:slideViewPr>
    <p:cSldViewPr>
      <p:cViewPr varScale="1">
        <p:scale>
          <a:sx n="108" d="100"/>
          <a:sy n="108" d="100"/>
        </p:scale>
        <p:origin x="15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image" Target="../media/image4.jpe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060862252884281E-2"/>
          <c:y val="0.11383591787292451"/>
          <c:w val="0.82410269028871386"/>
          <c:h val="0.805448529398372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28575" cmpd="sng"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2.4376243651337694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1A-4728-ABC0-841D3B705D9E}"/>
                </c:ext>
              </c:extLst>
            </c:dLbl>
            <c:dLbl>
              <c:idx val="3"/>
              <c:layout>
                <c:manualLayout>
                  <c:x val="2.007455359521932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1A-4728-ABC0-841D3B705D9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ГД</c:v>
                </c:pt>
                <c:pt idx="1">
                  <c:v>МиИ</c:v>
                </c:pt>
                <c:pt idx="2">
                  <c:v>ЭПиАПП</c:v>
                </c:pt>
                <c:pt idx="3">
                  <c:v>СД</c:v>
                </c:pt>
                <c:pt idx="4">
                  <c:v>ПиМНО</c:v>
                </c:pt>
                <c:pt idx="5">
                  <c:v>Филология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1A-4728-ABC0-841D3B705D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4"/>
            </a:solidFill>
            <a:ln w="0" cap="sq" cmpd="sng"/>
          </c:spPr>
          <c:invertIfNegative val="0"/>
          <c:dLbls>
            <c:dLbl>
              <c:idx val="0"/>
              <c:layout>
                <c:manualLayout>
                  <c:x val="1.7785138719413996E-2"/>
                  <c:y val="-5.782599747569031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1A-4728-ABC0-841D3B705D9E}"/>
                </c:ext>
              </c:extLst>
            </c:dLbl>
            <c:dLbl>
              <c:idx val="1"/>
              <c:layout>
                <c:manualLayout>
                  <c:x val="3.299170462541199E-2"/>
                  <c:y val="8.4874082091237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1A-4728-ABC0-841D3B705D9E}"/>
                </c:ext>
              </c:extLst>
            </c:dLbl>
            <c:dLbl>
              <c:idx val="2"/>
              <c:layout>
                <c:manualLayout>
                  <c:x val="5.0391226371672988E-2"/>
                  <c:y val="-2.891299873784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1A-4728-ABC0-841D3B705D9E}"/>
                </c:ext>
              </c:extLst>
            </c:dLbl>
            <c:dLbl>
              <c:idx val="3"/>
              <c:layout>
                <c:manualLayout>
                  <c:x val="3.4943723506782792E-2"/>
                  <c:y val="8.394004608806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1A-4728-ABC0-841D3B705D9E}"/>
                </c:ext>
              </c:extLst>
            </c:dLbl>
            <c:dLbl>
              <c:idx val="4"/>
              <c:layout>
                <c:manualLayout>
                  <c:x val="1.2573636804582587E-2"/>
                  <c:y val="2.47161157720826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470281983122019E-2"/>
                      <c:h val="5.66088534965648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91A-4728-ABC0-841D3B705D9E}"/>
                </c:ext>
              </c:extLst>
            </c:dLbl>
            <c:dLbl>
              <c:idx val="5"/>
              <c:layout>
                <c:manualLayout>
                  <c:x val="3.1545727078201684E-2"/>
                  <c:y val="5.68922001498038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771972039240445E-2"/>
                      <c:h val="7.93661815353849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91A-4728-ABC0-841D3B705D9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ГД</c:v>
                </c:pt>
                <c:pt idx="1">
                  <c:v>МиИ</c:v>
                </c:pt>
                <c:pt idx="2">
                  <c:v>ЭПиАПП</c:v>
                </c:pt>
                <c:pt idx="3">
                  <c:v>СД</c:v>
                </c:pt>
                <c:pt idx="4">
                  <c:v>ПиМНО</c:v>
                </c:pt>
                <c:pt idx="5">
                  <c:v>Филология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0.91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1A-4728-ABC0-841D3B705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20896"/>
        <c:axId val="69164032"/>
      </c:barChart>
      <c:catAx>
        <c:axId val="21120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9164032"/>
        <c:crosses val="autoZero"/>
        <c:auto val="1"/>
        <c:lblAlgn val="ctr"/>
        <c:lblOffset val="100"/>
        <c:noMultiLvlLbl val="0"/>
      </c:catAx>
      <c:valAx>
        <c:axId val="6916403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0"/>
                </a:schemeClr>
              </a:solidFill>
            </a:ln>
          </c:spPr>
        </c:majorGridlines>
        <c:minorGridlines>
          <c:spPr>
            <a:ln w="0">
              <a:headEnd w="sm" len="sm"/>
            </a:ln>
          </c:spPr>
        </c:minorGridlines>
        <c:numFmt formatCode="0%" sourceLinked="1"/>
        <c:majorTickMark val="in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120896"/>
        <c:crosses val="autoZero"/>
        <c:crossBetween val="between"/>
        <c:minorUnit val="4.0000000000000008E-2"/>
      </c:valAx>
      <c:spPr>
        <a:blipFill dpi="0" rotWithShape="1">
          <a:blip xmlns:r="http://schemas.openxmlformats.org/officeDocument/2006/relationships" r:embed="rId1"/>
          <a:srcRect/>
          <a:tile tx="0" ty="0" sx="77000" sy="100000" flip="none" algn="tl"/>
        </a:blipFill>
      </c:spPr>
    </c:plotArea>
    <c:legend>
      <c:legendPos val="r"/>
      <c:layout>
        <c:manualLayout>
          <c:xMode val="edge"/>
          <c:yMode val="edge"/>
          <c:x val="0.6666304603245935"/>
          <c:y val="0"/>
          <c:w val="0.14151323272090988"/>
          <c:h val="0.12345804928778405"/>
        </c:manualLayout>
      </c:layout>
      <c:overlay val="0"/>
      <c:spPr>
        <a:noFill/>
        <a:ln>
          <a:solidFill>
            <a:srgbClr val="002060"/>
          </a:solidFill>
        </a:ln>
      </c:spPr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floor>
    <c:sideWall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sideWall>
    <c:backWall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664242365121133E-2"/>
          <c:y val="2.2053329199981365E-2"/>
          <c:w val="0.82410269028871386"/>
          <c:h val="0.8054485293983728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4338966853728034E-2"/>
                  <c:y val="-1.9912662033967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4D-4856-9C21-B29F0935B153}"/>
                </c:ext>
              </c:extLst>
            </c:dLbl>
            <c:dLbl>
              <c:idx val="2"/>
              <c:layout>
                <c:manualLayout>
                  <c:x val="2.8677933707456121E-2"/>
                  <c:y val="-4.2669990072787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1A-4728-ABC0-841D3B705D9E}"/>
                </c:ext>
              </c:extLst>
            </c:dLbl>
            <c:dLbl>
              <c:idx val="3"/>
              <c:layout>
                <c:manualLayout>
                  <c:x val="1.2905070168355277E-2"/>
                  <c:y val="-2.8446660048525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1A-4728-ABC0-841D3B705D9E}"/>
                </c:ext>
              </c:extLst>
            </c:dLbl>
            <c:dLbl>
              <c:idx val="4"/>
              <c:layout>
                <c:manualLayout>
                  <c:x val="-1.003727679760966E-2"/>
                  <c:y val="-1.1378664019410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4D-4856-9C21-B29F0935B1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4"/>
                <c:pt idx="0">
                  <c:v>ГД</c:v>
                </c:pt>
                <c:pt idx="1">
                  <c:v>ЭПиАПП</c:v>
                </c:pt>
                <c:pt idx="2">
                  <c:v>СД</c:v>
                </c:pt>
                <c:pt idx="3">
                  <c:v>ПиМНО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1A-4728-ABC0-841D3B705D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785138719413996E-2"/>
                  <c:y val="-5.782599747569031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1A-4728-ABC0-841D3B705D9E}"/>
                </c:ext>
              </c:extLst>
            </c:dLbl>
            <c:dLbl>
              <c:idx val="1"/>
              <c:layout>
                <c:manualLayout>
                  <c:x val="1.2917151030192671E-2"/>
                  <c:y val="-1.1425253824843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1A-4728-ABC0-841D3B705D9E}"/>
                </c:ext>
              </c:extLst>
            </c:dLbl>
            <c:dLbl>
              <c:idx val="2"/>
              <c:layout>
                <c:manualLayout>
                  <c:x val="5.0391226371672988E-2"/>
                  <c:y val="-2.891299873784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1A-4728-ABC0-841D3B705D9E}"/>
                </c:ext>
              </c:extLst>
            </c:dLbl>
            <c:dLbl>
              <c:idx val="3"/>
              <c:layout>
                <c:manualLayout>
                  <c:x val="3.7811516877528512E-2"/>
                  <c:y val="-1.436332343001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1A-4728-ABC0-841D3B705D9E}"/>
                </c:ext>
              </c:extLst>
            </c:dLbl>
            <c:dLbl>
              <c:idx val="4"/>
              <c:layout>
                <c:manualLayout>
                  <c:x val="1.1856759146275998E-2"/>
                  <c:y val="-2.313039899027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1A-4728-ABC0-841D3B705D9E}"/>
                </c:ext>
              </c:extLst>
            </c:dLbl>
            <c:dLbl>
              <c:idx val="5"/>
              <c:layout>
                <c:manualLayout>
                  <c:x val="4.8752487302675493E-2"/>
                  <c:y val="-2.275732803882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1A-4728-ABC0-841D3B705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4"/>
                <c:pt idx="0">
                  <c:v>ГД</c:v>
                </c:pt>
                <c:pt idx="1">
                  <c:v>ЭПиАПП</c:v>
                </c:pt>
                <c:pt idx="2">
                  <c:v>СД</c:v>
                </c:pt>
                <c:pt idx="3">
                  <c:v>ПиМНО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1</c:v>
                </c:pt>
                <c:pt idx="1">
                  <c:v>0.75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1A-4728-ABC0-841D3B705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shape val="box"/>
        <c:axId val="21120896"/>
        <c:axId val="69164032"/>
        <c:axId val="1205915151"/>
      </c:bar3DChart>
      <c:catAx>
        <c:axId val="21120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164032"/>
        <c:crosses val="autoZero"/>
        <c:auto val="1"/>
        <c:lblAlgn val="ctr"/>
        <c:lblOffset val="100"/>
        <c:noMultiLvlLbl val="0"/>
      </c:catAx>
      <c:valAx>
        <c:axId val="6916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20896"/>
        <c:crosses val="autoZero"/>
        <c:crossBetween val="between"/>
        <c:minorUnit val="4.0000000000000008E-2"/>
      </c:valAx>
      <c:serAx>
        <c:axId val="1205915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164032"/>
        <c:crosses val="autoZero"/>
      </c:serAx>
      <c:spPr>
        <a:solidFill>
          <a:schemeClr val="lt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721809079420627E-2"/>
          <c:y val="0.1659373261884653"/>
          <c:w val="0.86396483425682902"/>
          <c:h val="0.615433513926137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Лист1!$A$2:$A$8</c:f>
              <c:strCache>
                <c:ptCount val="6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ЭГиОД</c:v>
                </c:pt>
                <c:pt idx="4">
                  <c:v>ГД</c:v>
                </c:pt>
                <c:pt idx="5">
                  <c:v>ЭПиАПП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0.36</c:v>
                </c:pt>
                <c:pt idx="3">
                  <c:v>0.18</c:v>
                </c:pt>
                <c:pt idx="4">
                  <c:v>0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D7-4878-9940-724915DC096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6.1728395061728392E-3"/>
                  <c:y val="3.6574218689252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D7-4878-9940-724915DC096A}"/>
                </c:ext>
              </c:extLst>
            </c:dLbl>
            <c:dLbl>
              <c:idx val="1"/>
              <c:layout>
                <c:manualLayout>
                  <c:x val="0.24537037037037035"/>
                  <c:y val="-0.2804023432842726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322470107903158E-2"/>
                      <c:h val="4.978970304230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BD7-4878-9940-724915DC096A}"/>
                </c:ext>
              </c:extLst>
            </c:dLbl>
            <c:dLbl>
              <c:idx val="2"/>
              <c:layout>
                <c:manualLayout>
                  <c:x val="1.6975187129386605E-2"/>
                  <c:y val="-4.0231640558178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D7-4878-9940-724915DC096A}"/>
                </c:ext>
              </c:extLst>
            </c:dLbl>
            <c:dLbl>
              <c:idx val="3"/>
              <c:layout>
                <c:manualLayout>
                  <c:x val="6.1728395061728392E-3"/>
                  <c:y val="-2.1944531213551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D7-4878-9940-724915DC096A}"/>
                </c:ext>
              </c:extLst>
            </c:dLbl>
            <c:dLbl>
              <c:idx val="4"/>
              <c:layout>
                <c:manualLayout>
                  <c:x val="9.5679012345679007E-2"/>
                  <c:y val="-9.99694350886334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544692330125403E-2"/>
                      <c:h val="4.978970304230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5BD7-4878-9940-724915DC096A}"/>
                </c:ext>
              </c:extLst>
            </c:dLbl>
            <c:dLbl>
              <c:idx val="5"/>
              <c:layout>
                <c:manualLayout>
                  <c:x val="4.6296296296296294E-2"/>
                  <c:y val="-3.29167968203277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D7-4878-9940-724915DC096A}"/>
                </c:ext>
              </c:extLst>
            </c:dLbl>
            <c:dLbl>
              <c:idx val="6"/>
              <c:layout>
                <c:manualLayout>
                  <c:x val="1.2345679012345678E-2"/>
                  <c:y val="-2.438300445015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D7-4878-9940-724915DC0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ЭГиОД</c:v>
                </c:pt>
                <c:pt idx="4">
                  <c:v>ГД</c:v>
                </c:pt>
                <c:pt idx="5">
                  <c:v>ЭПиАПП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0.13</c:v>
                </c:pt>
                <c:pt idx="1">
                  <c:v>0</c:v>
                </c:pt>
                <c:pt idx="2">
                  <c:v>0.24</c:v>
                </c:pt>
                <c:pt idx="3">
                  <c:v>0.08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BD7-4878-9940-724915DC096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4.5524691358024685E-2"/>
                  <c:y val="-1.7067968721651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371852823952561E-2"/>
                      <c:h val="6.36147577068406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5BD7-4878-9940-724915DC096A}"/>
                </c:ext>
              </c:extLst>
            </c:dLbl>
            <c:dLbl>
              <c:idx val="1"/>
              <c:layout>
                <c:manualLayout>
                  <c:x val="2.1604938271604937E-2"/>
                  <c:y val="-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BD7-4878-9940-724915DC096A}"/>
                </c:ext>
              </c:extLst>
            </c:dLbl>
            <c:dLbl>
              <c:idx val="2"/>
              <c:layout>
                <c:manualLayout>
                  <c:x val="3.240740740740735E-2"/>
                  <c:y val="-4.1450781181153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BD7-4878-9940-724915DC096A}"/>
                </c:ext>
              </c:extLst>
            </c:dLbl>
            <c:dLbl>
              <c:idx val="3"/>
              <c:layout>
                <c:manualLayout>
                  <c:x val="1.3888888888888888E-2"/>
                  <c:y val="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BD7-4878-9940-724915DC096A}"/>
                </c:ext>
              </c:extLst>
            </c:dLbl>
            <c:dLbl>
              <c:idx val="4"/>
              <c:layout>
                <c:manualLayout>
                  <c:x val="-0.29783938466025084"/>
                  <c:y val="-0.5461753830741427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36%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327160493827144E-2"/>
                      <c:h val="4.694920138609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5BD7-4878-9940-724915DC096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BD7-4878-9940-724915DC096A}"/>
                </c:ext>
              </c:extLst>
            </c:dLbl>
            <c:dLbl>
              <c:idx val="6"/>
              <c:layout>
                <c:manualLayout>
                  <c:x val="1.8518518518518517E-2"/>
                  <c:y val="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BD7-4878-9940-724915DC0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ЭГиОД</c:v>
                </c:pt>
                <c:pt idx="4">
                  <c:v>ГД</c:v>
                </c:pt>
                <c:pt idx="5">
                  <c:v>ЭПиАПП</c:v>
                </c:pt>
              </c:strCache>
            </c:strRef>
          </c:cat>
          <c:val>
            <c:numRef>
              <c:f>Лист1!$D$2:$D$8</c:f>
              <c:numCache>
                <c:formatCode>0%</c:formatCode>
                <c:ptCount val="7"/>
                <c:pt idx="0">
                  <c:v>0.09</c:v>
                </c:pt>
                <c:pt idx="1">
                  <c:v>0.2</c:v>
                </c:pt>
                <c:pt idx="2">
                  <c:v>0.27</c:v>
                </c:pt>
                <c:pt idx="3">
                  <c:v>0.25</c:v>
                </c:pt>
                <c:pt idx="4">
                  <c:v>0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5BD7-4878-9940-724915DC09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57952"/>
        <c:axId val="29839744"/>
      </c:barChart>
      <c:catAx>
        <c:axId val="2935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</a:defRPr>
            </a:pPr>
            <a:endParaRPr lang="ru-RU"/>
          </a:p>
        </c:txPr>
        <c:crossAx val="29839744"/>
        <c:crosses val="autoZero"/>
        <c:auto val="1"/>
        <c:lblAlgn val="ctr"/>
        <c:lblOffset val="100"/>
        <c:noMultiLvlLbl val="0"/>
      </c:catAx>
      <c:valAx>
        <c:axId val="298397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29357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435331000291632"/>
          <c:y val="4.8554435204787785E-4"/>
          <c:w val="7.4003839797803048E-2"/>
          <c:h val="0.15617133783116224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314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262" y="1"/>
            <a:ext cx="2930313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ru-RU" smtClean="0"/>
              <a:t>Приложение 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88"/>
            <a:ext cx="2930314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262" y="9443388"/>
            <a:ext cx="2930313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pPr>
              <a:defRPr/>
            </a:pPr>
            <a:fld id="{75A370F9-A23F-4046-9CAB-FC1043234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57648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Приложение 2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23C07-FA29-43AC-B5C9-A2E4C8B53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408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Приложение 2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2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Приложение 2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75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Приложение 2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4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90BE433-D02B-4E28-B22F-9A22FCE75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5716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31AF6-34E5-44E3-94C5-2928E4A3F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65216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2E46D-E6DA-40BD-A800-214649171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41505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79405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BE433-D02B-4E28-B22F-9A22FCE75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8238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77AE4-D13E-408F-9B55-EE9890721D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8055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CD04F-C4F5-4619-94A6-4A1209C2F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5858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2C92E-5040-44D1-9F0A-568CFD130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406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A3A06-559B-4EE6-97F0-2C3509823C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473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C5C8E-2480-4AA0-AF63-2A8298A0C8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1916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998F0-6554-43BA-83E1-87F4FE36BF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8071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77AE4-D13E-408F-9B55-EE9890721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989275"/>
      </p:ext>
    </p:extLst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0F941-C33A-4C3A-A96A-BCF89F5A9E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516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DF099-DA62-481C-8606-A549FC1D80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9455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31AF6-34E5-44E3-94C5-2928E4A3FE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5057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2E46D-E6DA-40BD-A800-214649171B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9594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87418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D04F-C4F5-4619-94A6-4A1209C2F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3574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C92E-5040-44D1-9F0A-568CFD130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3634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A3A06-559B-4EE6-97F0-2C3509823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0995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C5C8E-2480-4AA0-AF63-2A8298A0C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2567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98F0-6554-43BA-83E1-87F4FE36B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70020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0F941-C33A-4C3A-A96A-BCF89F5A9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7077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DF099-DA62-481C-8606-A549FC1D8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4926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F0ABF57-4B41-4F48-B80D-A42E98CAD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532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  <p:sldLayoutId id="2147485524" r:id="rId12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34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54" r:id="rId1"/>
    <p:sldLayoutId id="2147485655" r:id="rId2"/>
    <p:sldLayoutId id="2147485656" r:id="rId3"/>
    <p:sldLayoutId id="2147485657" r:id="rId4"/>
    <p:sldLayoutId id="2147485658" r:id="rId5"/>
    <p:sldLayoutId id="2147485659" r:id="rId6"/>
    <p:sldLayoutId id="2147485660" r:id="rId7"/>
    <p:sldLayoutId id="2147485661" r:id="rId8"/>
    <p:sldLayoutId id="2147485662" r:id="rId9"/>
    <p:sldLayoutId id="2147485663" r:id="rId10"/>
    <p:sldLayoutId id="2147485664" r:id="rId11"/>
    <p:sldLayoutId id="2147485665" r:id="rId12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415163" cy="5688632"/>
          </a:xfr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Итоги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 государственной итоговой аттестации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alt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2023/2024 учебный год</a:t>
            </a:r>
            <a: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940152" y="2708920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809625" y="333375"/>
            <a:ext cx="73437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</a:p>
          <a:p>
            <a:pPr eaLnBrk="1" hangingPunct="1"/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2023</a:t>
            </a:r>
            <a:endParaRPr kumimoji="0"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ru-RU" alt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608707013"/>
              </p:ext>
            </p:extLst>
          </p:nvPr>
        </p:nvGraphicFramePr>
        <p:xfrm>
          <a:off x="107504" y="1556792"/>
          <a:ext cx="88569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30132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дипломах с отличием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209849"/>
              </p:ext>
            </p:extLst>
          </p:nvPr>
        </p:nvGraphicFramePr>
        <p:xfrm>
          <a:off x="539551" y="1124744"/>
          <a:ext cx="8064900" cy="547497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23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7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21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54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679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681"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выпускников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отличием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отличием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выпускников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отличием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5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 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МиИ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ПиМНО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4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ЭГиОД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4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ЭПиАПП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4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1081863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дипломах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отличием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553447"/>
              </p:ext>
            </p:extLst>
          </p:nvPr>
        </p:nvGraphicFramePr>
        <p:xfrm>
          <a:off x="539552" y="1268760"/>
          <a:ext cx="8229600" cy="520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79711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892341"/>
              </p:ext>
            </p:extLst>
          </p:nvPr>
        </p:nvGraphicFramePr>
        <p:xfrm>
          <a:off x="5" y="260648"/>
          <a:ext cx="9144000" cy="584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2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3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8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21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21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21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95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21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95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1564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НПС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выпускников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 с отличием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магистратуру, аспирантуру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 </a:t>
                      </a:r>
                      <a:r>
                        <a:rPr lang="ru-RU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фунд.и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поисковых научных </a:t>
                      </a:r>
                      <a:r>
                        <a:rPr lang="ru-RU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ВКР выполнена на базе (вне </a:t>
                      </a:r>
                      <a:r>
                        <a:rPr lang="ru-RU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учебн.проц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СВФУ)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заявке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внедрением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ВКР с призовым местом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 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STARTUP 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проектов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применением 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мультимедийных технологий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ема 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предложена студентом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оллективом 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студентов 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2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екоменд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 внедрению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2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екоменд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 опубликованию в виде научных статей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2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екоменд</a:t>
                      </a:r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 участию на Всероссийских конкурсах </a:t>
                      </a:r>
                    </a:p>
                  </a:txBody>
                  <a:tcPr marL="6952" marR="6952" marT="69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Горное дело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информатика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99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Электроэнергетика и электротехника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49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Педагогическое образование (с двумя профилями подготовки)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05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Психолого-педагогическое образование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2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2285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Методические указания к написанию ВКР</a:t>
            </a:r>
            <a:endParaRPr lang="ru-RU" dirty="0"/>
          </a:p>
        </p:txBody>
      </p:sp>
      <p:graphicFrame>
        <p:nvGraphicFramePr>
          <p:cNvPr id="3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473554"/>
              </p:ext>
            </p:extLst>
          </p:nvPr>
        </p:nvGraphicFramePr>
        <p:xfrm>
          <a:off x="131884" y="383883"/>
          <a:ext cx="8760597" cy="594902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65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3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6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НП/С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ГИА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указания к написанию ВКР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6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Специальность/направление подготовки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протокола УМС, дата утверждения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протокола УМС, дата утверждения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6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ЭПиАПП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13.03.02  «Электроэнергетика и электротехника», профиль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«Электрооборудование  и электрохозяйство предприятий, организаций, учреждений», «Электрификация и автоматизация горного производства»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23.05.2019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26.04.2018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№9</a:t>
                      </a:r>
                      <a:r>
                        <a:rPr lang="ru-RU" sz="120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09.06.2016г.</a:t>
                      </a:r>
                      <a:endParaRPr lang="ru-RU" sz="120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9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ЭГиОД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45.03.01 «Филология», профиль «Зарубежная филология (Английский язык и литература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)»; профиль «Отечественная филология (русский язык и литература)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27.04.2020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№9 от 25.06.2015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5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ПиМНО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44.03.02 «Психолого-педагогическое образование» профиль «Общая и специальная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психология и педагогика в образовании» 44.03.05 «Педагогическое образование (с двумя профилями подготовки) профиль «Дошкольное образование и начальное образование»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23.05.2019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11 от 27.06.2021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9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01.03.02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«Прикладная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информатика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профиль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«Прикладная информатика в менеджменте»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27.04.2020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9 от 18.04.2024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9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08.03.01 «Строительство», профиль «Промышленное и гражданское строительство»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23.05.2019</a:t>
                      </a:r>
                      <a:endParaRPr lang="ru-RU" sz="120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№5 от 29.01.2015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81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21.05.04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«Горное дело», специализация «Маркшейдерское дело»,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«Открытые горные работы» «Подземная разработка пластовых месторождений»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26.04.2018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№2 от 11.10.2018        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 15.11.2018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№2 от 26.10.2017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996832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3795" name="TextBox 1"/>
          <p:cNvSpPr txBox="1">
            <a:spLocks noChangeArrowheads="1"/>
          </p:cNvSpPr>
          <p:nvPr/>
        </p:nvSpPr>
        <p:spPr bwMode="auto">
          <a:xfrm>
            <a:off x="505136" y="911456"/>
            <a:ext cx="8136904" cy="4955203"/>
          </a:xfrm>
          <a:prstGeom prst="rect">
            <a:avLst/>
          </a:prstGeom>
          <a:gradFill>
            <a:gsLst>
              <a:gs pos="3000">
                <a:schemeClr val="accent2">
                  <a:tint val="65000"/>
                  <a:lumMod val="110000"/>
                </a:schemeClr>
              </a:gs>
              <a:gs pos="100000">
                <a:schemeClr val="accent2">
                  <a:tint val="90000"/>
                </a:schemeClr>
              </a:gs>
            </a:gsLst>
          </a:gradFill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1pPr>
            <a:lvl2pPr marL="742950" indent="-28575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2pPr>
            <a:lvl3pPr marL="11430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3pPr>
            <a:lvl4pPr marL="16002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4pPr>
            <a:lvl5pPr marL="20574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9pPr>
          </a:lstStyle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Информацию принять к сведению.</a:t>
            </a:r>
          </a:p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Провести работу по устранению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замечаний и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совершенствованию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подготовки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выпускников в соответствии с рекомендациями председателя ГЭК. </a:t>
            </a:r>
          </a:p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По результатам ГИА активнее участвовать в конкурсах НИР, ВКР;  рекомендовать к внедрению.</a:t>
            </a:r>
          </a:p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Усилить ответственность секретарей ГЭК в части оформления персональных данных,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отметок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дипломах о ВО и приложениях к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ним, а также при заполнении модуля ГИА. </a:t>
            </a:r>
            <a:endParaRPr lang="ru-RU" alt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4.Выпускающим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кафедрам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обновить методические указания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написанию ВКР.</a:t>
            </a:r>
          </a:p>
          <a:p>
            <a:pPr marL="0" indent="0" algn="just">
              <a:defRPr/>
            </a:pP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860" y="274638"/>
            <a:ext cx="8712200" cy="41324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ПОСТАНОВЛЕНИЕ: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4111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0811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Tx/>
              <a:buChar char="•"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соответствии с Порядком проведения государственной итоговой аттестации по образовательным программам высшего образования, программам бакалавриата, программам специалитета и программам магистратуры, утвержденным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Минобрануки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РФ,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учебном году: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составлен график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ГИА на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2023/2024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год;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обновлены и актуализированы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ГИА;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3) в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2023/2024 учебном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году  все председатели ГЭК были утверждены из числа ведущих специалистов - представителей работодателей г. Нерюнгри.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утверждены составы ГЭК и апелляционных комиссий;</a:t>
            </a:r>
          </a:p>
          <a:p>
            <a:pPr algn="just">
              <a:buFontTx/>
              <a:buChar char="•"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тексты ВКР проверены на объем заимствования и размещены в ЭБС </a:t>
            </a: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СВФУ;</a:t>
            </a:r>
          </a:p>
          <a:p>
            <a:pPr algn="just">
              <a:buFontTx/>
              <a:buChar char="•"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Дипломы о ВО и приложения к ним распечатаны, подписаны и выданы выпускникам.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1632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6798734" cy="1988840"/>
          </a:xfrm>
        </p:spPr>
        <p:txBody>
          <a:bodyPr>
            <a:normAutofit/>
          </a:bodyPr>
          <a:lstStyle/>
          <a:p>
            <a:pPr algn="ctr"/>
            <a: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Контингент выпускников</a:t>
            </a:r>
            <a:b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66253"/>
              </p:ext>
            </p:extLst>
          </p:nvPr>
        </p:nvGraphicFramePr>
        <p:xfrm>
          <a:off x="179510" y="764703"/>
          <a:ext cx="8856988" cy="590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34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обучения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Специалитет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58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6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7645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138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311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Результаты </a:t>
            </a: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ГИА 2024   </a:t>
            </a:r>
            <a:b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Очная </a:t>
            </a:r>
            <a:r>
              <a:rPr lang="ru-RU" altLang="ru-RU" sz="2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форма </a:t>
            </a: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обучения</a:t>
            </a:r>
            <a:b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2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Специалитет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29181"/>
              </p:ext>
            </p:extLst>
          </p:nvPr>
        </p:nvGraphicFramePr>
        <p:xfrm>
          <a:off x="1" y="1484784"/>
          <a:ext cx="9143999" cy="532859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92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1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03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07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0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059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Код по ОКСО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Кол-во выпускников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оценка "отлично"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оценка "хорошо"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оценка "удовлетворительно"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Успеваемость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Качество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7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21.05.04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«Горное дело», специализация </a:t>
                      </a:r>
                      <a:r>
                        <a:rPr lang="ru-RU" sz="1400" u="none" strike="noStrike" dirty="0" smtClean="0">
                          <a:effectLst/>
                        </a:rPr>
                        <a:t>«Открытые горные работы»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  </a:t>
                      </a:r>
                    </a:p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80%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4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21.05.04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4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«Маркшейдерское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дело</a:t>
                      </a:r>
                      <a:r>
                        <a:rPr lang="ru-RU" sz="1400" u="none" strike="noStrike" dirty="0" smtClean="0">
                          <a:effectLst/>
                        </a:rPr>
                        <a:t>»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0%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4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21.05.04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4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«Подземная разработка пластовых месторождений»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100%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782738397"/>
                  </a:ext>
                </a:extLst>
              </a:tr>
              <a:tr h="10993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21.05.04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4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«Электрификация и автоматизация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горного производства</a:t>
                      </a:r>
                      <a:r>
                        <a:rPr lang="ru-RU" sz="1400" u="none" strike="noStrike" dirty="0" smtClean="0">
                          <a:effectLst/>
                        </a:rPr>
                        <a:t>»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100%</a:t>
                      </a: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3086539116"/>
                  </a:ext>
                </a:extLst>
              </a:tr>
              <a:tr h="81154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 smtClean="0">
                          <a:effectLst/>
                        </a:rPr>
                        <a:t> ИТОГО: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22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11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9</a:t>
                      </a: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100%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</a:rPr>
                        <a:t>91%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052736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357120"/>
              </p:ext>
            </p:extLst>
          </p:nvPr>
        </p:nvGraphicFramePr>
        <p:xfrm>
          <a:off x="179512" y="1124745"/>
          <a:ext cx="8928993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9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8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8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55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0371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Код ОКСО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оценка "отлично"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оценка "хорошо"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Успеваемость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Качество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29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«Филология», профиль</a:t>
                      </a:r>
                      <a:r>
                        <a:rPr lang="ru-RU" sz="1400" baseline="0" dirty="0" smtClean="0"/>
                        <a:t> «Отечественная филология (русский язык  и литература)»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108474"/>
                  </a:ext>
                </a:extLst>
              </a:tr>
              <a:tr h="119872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«Филология», профиль «</a:t>
                      </a:r>
                      <a:r>
                        <a:rPr lang="ru-RU" sz="1400" baseline="0" dirty="0" smtClean="0"/>
                        <a:t>Зарубежная филология (английский язык  и литература)»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2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</a:t>
                      </a:r>
                      <a:r>
                        <a:rPr lang="ru-RU" sz="1400" dirty="0" smtClean="0"/>
                        <a:t>.03.0</a:t>
                      </a:r>
                      <a:r>
                        <a:rPr lang="en-US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«Прикладная информатика»,</a:t>
                      </a:r>
                      <a:r>
                        <a:rPr lang="ru-RU" sz="1400" baseline="0" dirty="0" smtClean="0"/>
                        <a:t> профиль «</a:t>
                      </a:r>
                      <a:r>
                        <a:rPr lang="ru-RU" sz="1400" dirty="0" smtClean="0"/>
                        <a:t>Прикладная информатика в менеджменте»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21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589199" cy="1008112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977548"/>
              </p:ext>
            </p:extLst>
          </p:nvPr>
        </p:nvGraphicFramePr>
        <p:xfrm>
          <a:off x="0" y="1347746"/>
          <a:ext cx="9144003" cy="574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9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2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2121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ОКСО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выпускников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"отлично"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"хорошо"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"удовлетворительно"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88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13.03.02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«Электроэнергетика и электротехника», профиль</a:t>
                      </a:r>
                      <a:r>
                        <a:rPr lang="ru-RU" sz="1400" baseline="0" dirty="0" smtClean="0"/>
                        <a:t> «</a:t>
                      </a:r>
                      <a:r>
                        <a:rPr lang="ru-RU" sz="1400" dirty="0" smtClean="0"/>
                        <a:t>Электрооборудование</a:t>
                      </a:r>
                      <a:r>
                        <a:rPr lang="ru-RU" sz="1400" baseline="0" dirty="0" smtClean="0"/>
                        <a:t> и электрохозяйство предприятий, организаций, учреждений»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42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08.03.01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«Строительство», профиль</a:t>
                      </a:r>
                      <a:r>
                        <a:rPr lang="ru-RU" sz="1400" baseline="0" dirty="0" smtClean="0"/>
                        <a:t> «</a:t>
                      </a:r>
                      <a:r>
                        <a:rPr lang="ru-RU" sz="1400" dirty="0" smtClean="0"/>
                        <a:t>Промышленное</a:t>
                      </a:r>
                      <a:r>
                        <a:rPr lang="ru-RU" sz="1400" baseline="0" dirty="0" smtClean="0"/>
                        <a:t> и гражданское строительство»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42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44.03.05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«Педагогическое образование (с двумя профилями подготовки)», профиль Дошкольное образование и начальное образование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05928"/>
                  </a:ext>
                </a:extLst>
              </a:tr>
              <a:tr h="66038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254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809625" y="333375"/>
            <a:ext cx="73437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</a:p>
          <a:p>
            <a:pPr eaLnBrk="1" hangingPunct="1"/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Очная </a:t>
            </a:r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2024</a:t>
            </a:r>
            <a:endParaRPr kumimoji="0"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ru-RU" alt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36604300"/>
              </p:ext>
            </p:extLst>
          </p:nvPr>
        </p:nvGraphicFramePr>
        <p:xfrm>
          <a:off x="107504" y="1556792"/>
          <a:ext cx="88569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обучения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Специалитет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495753"/>
              </p:ext>
            </p:extLst>
          </p:nvPr>
        </p:nvGraphicFramePr>
        <p:xfrm>
          <a:off x="107504" y="1340768"/>
          <a:ext cx="8784975" cy="518457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14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2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7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21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12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по ОКСО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выпускников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"отлично"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"хорошо"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"удовлетворительно"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«Горное дело», специализация «Подземная разработка пластовых месторождений»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21.05.04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«Горное дело», специализация «Открытые горные работы»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35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b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025165"/>
              </p:ext>
            </p:extLst>
          </p:nvPr>
        </p:nvGraphicFramePr>
        <p:xfrm>
          <a:off x="0" y="1268760"/>
          <a:ext cx="9143998" cy="621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95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23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ОКСО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выпускников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"отлично"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"хорошо"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"удовлетворительно"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4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13.03.02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«Электроэнергетика и электротехника», профиль «Электрооборудование и электрохозяйство предприятий, организаций, учреждений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08.03.01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«Строительство»,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профиль 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Промышленное и гражданское строительство»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70880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44.03.02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«Психолого-педагогическое образование»,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профиль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«Общая и специальная психология и педагогика в образовании»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58054"/>
                  </a:ext>
                </a:extLst>
              </a:tr>
              <a:tr h="1113442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ИТОГО: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635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9256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s_pptselling_tp01017848">
  <a:themeElements>
    <a:clrScheme name="ms_pptselling_tp01017848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ms_pptselling_tp01017848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ms_pptselling_tp01017848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7">
        <a:dk1>
          <a:srgbClr val="000000"/>
        </a:dk1>
        <a:lt1>
          <a:srgbClr val="FFFFFF"/>
        </a:lt1>
        <a:dk2>
          <a:srgbClr val="0033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8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9">
        <a:dk1>
          <a:srgbClr val="808080"/>
        </a:dk1>
        <a:lt1>
          <a:srgbClr val="0000CC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0000AE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9001</TotalTime>
  <Words>1283</Words>
  <Application>Microsoft Office PowerPoint</Application>
  <PresentationFormat>Экран (4:3)</PresentationFormat>
  <Paragraphs>524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Arial Black</vt:lpstr>
      <vt:lpstr>Calibri</vt:lpstr>
      <vt:lpstr>Garamond</vt:lpstr>
      <vt:lpstr>Times New Roman</vt:lpstr>
      <vt:lpstr>Tw Cen MT</vt:lpstr>
      <vt:lpstr>Tw Cen MT Condensed</vt:lpstr>
      <vt:lpstr>Wingdings 3</vt:lpstr>
      <vt:lpstr>ms_pptselling_tp01017848</vt:lpstr>
      <vt:lpstr>Интеграл</vt:lpstr>
      <vt:lpstr>  Итоги  государственной итоговой аттестации 2023/2024 учебный год  </vt:lpstr>
      <vt:lpstr>Презентация PowerPoint</vt:lpstr>
      <vt:lpstr>Контингент выпускников </vt:lpstr>
      <vt:lpstr>Результаты ГИА 2024    Очная форма обучения Специалитет </vt:lpstr>
      <vt:lpstr>Результаты ГИА 2024  Очная форма обучения Бакалавриат</vt:lpstr>
      <vt:lpstr>Результаты ГИА 2024  Очная форма обучения Бакалавриат</vt:lpstr>
      <vt:lpstr>Презентация PowerPoint</vt:lpstr>
      <vt:lpstr>Результаты ГИА 2024  Заочная форма обучения Специалитет </vt:lpstr>
      <vt:lpstr>Результаты ГИА 2024  Заочная форма обучения  Бакалавриат</vt:lpstr>
      <vt:lpstr>Презентация PowerPoint</vt:lpstr>
      <vt:lpstr>Данные о выданных дипломах с отличием</vt:lpstr>
      <vt:lpstr>Данные о выданных дипломах с отличием</vt:lpstr>
      <vt:lpstr>Презентация PowerPoint</vt:lpstr>
      <vt:lpstr>Презентация PowerPoint</vt:lpstr>
      <vt:lpstr>ПОСТАНОВЛЕНИЕ: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          ГОСУДАРСТВЕННЫХ МЕЖДИСЦИПЛИНАРНЫХ ЭКЗАМЕНОВ  В 2010/2011 УЧ.ГОДУ</dc:title>
  <dc:creator>11</dc:creator>
  <cp:lastModifiedBy>Лидия Дмитриевна Ядреева</cp:lastModifiedBy>
  <cp:revision>495</cp:revision>
  <cp:lastPrinted>2024-09-27T05:55:51Z</cp:lastPrinted>
  <dcterms:created xsi:type="dcterms:W3CDTF">2011-04-28T00:43:38Z</dcterms:created>
  <dcterms:modified xsi:type="dcterms:W3CDTF">2024-09-27T05:55:56Z</dcterms:modified>
</cp:coreProperties>
</file>