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85" r:id="rId4"/>
    <p:sldId id="288" r:id="rId5"/>
    <p:sldId id="286" r:id="rId6"/>
    <p:sldId id="287" r:id="rId7"/>
    <p:sldId id="284" r:id="rId8"/>
    <p:sldId id="258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9" r:id="rId3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72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3;&#1077;&#1082;&#1089;&#1072;&#1085;&#1076;&#1088;\Desktop\&#1055;&#1086;&#1076;&#1075;&#1086;&#1090;&#1086;&#1074;&#1082;&#1072;%20&#1082;%20&#1059;&#1057;%202020.12.24\&#1054;&#1057;%20&#1090;&#1072;&#1073;&#1083;&#1080;&#1094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3;&#1077;&#1082;&#1089;&#1072;&#1085;&#1076;&#1088;\Desktop\&#1055;&#1086;&#1076;&#1075;&#1086;&#1090;&#1086;&#1074;&#1082;&#1072;%20&#1082;%20&#1059;&#1057;%202020.12.24\&#1054;&#1057;%20&#1090;&#1072;&#1073;&#1083;&#1080;&#109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3;&#1077;&#1082;&#1089;&#1072;&#1085;&#1076;&#1088;\Desktop\&#1055;&#1086;&#1076;&#1075;&#1086;&#1090;&#1086;&#1074;&#1082;&#1072;%20&#1082;%20&#1059;&#1057;%202020.12.24\&#1054;&#1057;%20&#1090;&#1072;&#1073;&#1083;&#1080;&#1094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(ОС!$C$2,ОС!$E$2)</c:f>
              <c:strCache>
                <c:ptCount val="2"/>
                <c:pt idx="0">
                  <c:v>ПД</c:v>
                </c:pt>
                <c:pt idx="1">
                  <c:v>БС</c:v>
                </c:pt>
              </c:strCache>
            </c:strRef>
          </c:cat>
          <c:val>
            <c:numRef>
              <c:f>(ОС!$D$20,ОС!$F$20)</c:f>
              <c:numCache>
                <c:formatCode>#,##0.00_ ;\-#,##0.00\ </c:formatCode>
                <c:ptCount val="2"/>
                <c:pt idx="0">
                  <c:v>384330.2</c:v>
                </c:pt>
                <c:pt idx="1">
                  <c:v>3548828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/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82985351540519"/>
          <c:y val="5.96148487862697E-2"/>
          <c:w val="0.46919760424207596"/>
          <c:h val="0.51364565995670375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124159283127798E-2"/>
                  <c:y val="5.3493809144619245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7294861270019314E-2"/>
                  <c:y val="-2.6746904572309623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1.1529907513346208E-2"/>
                  <c:y val="1.3373452286154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8"/>
              <c:delete val="1"/>
            </c:dLbl>
            <c:dLbl>
              <c:idx val="9"/>
              <c:layout>
                <c:manualLayout>
                  <c:x val="-2.9235578480199314E-3"/>
                  <c:y val="1.3373452286154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0"/>
              <c:delete val="1"/>
            </c:dLbl>
            <c:dLbl>
              <c:idx val="11"/>
              <c:layout>
                <c:manualLayout>
                  <c:x val="5.1471504446390813E-3"/>
                  <c:y val="1.069855122337603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layout>
                <c:manualLayout>
                  <c:x val="6.4237673321588459E-3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ОС!$B$4:$B$19</c:f>
              <c:strCache>
                <c:ptCount val="16"/>
                <c:pt idx="0">
                  <c:v>Веб-камеры</c:v>
                </c:pt>
                <c:pt idx="1">
                  <c:v>Бактерицидный рециркулятор, термометры</c:v>
                </c:pt>
                <c:pt idx="2">
                  <c:v>Вертикальные жалюзи</c:v>
                </c:pt>
                <c:pt idx="3">
                  <c:v>Оборудования для лиц с ОВЗ</c:v>
                </c:pt>
                <c:pt idx="4">
                  <c:v>Мониторы</c:v>
                </c:pt>
                <c:pt idx="5">
                  <c:v>Системные блоки</c:v>
                </c:pt>
                <c:pt idx="6">
                  <c:v>МФУ и цв. принтер</c:v>
                </c:pt>
                <c:pt idx="7">
                  <c:v>Геодезическое оборудование</c:v>
                </c:pt>
                <c:pt idx="8">
                  <c:v>Печати и штампы</c:v>
                </c:pt>
                <c:pt idx="9">
                  <c:v>Бытовая техника</c:v>
                </c:pt>
                <c:pt idx="10">
                  <c:v>Различная мебель</c:v>
                </c:pt>
                <c:pt idx="11">
                  <c:v>Различная оргтехника</c:v>
                </c:pt>
                <c:pt idx="12">
                  <c:v>Оборудование для лаборатории</c:v>
                </c:pt>
                <c:pt idx="13">
                  <c:v>Тонометры</c:v>
                </c:pt>
                <c:pt idx="14">
                  <c:v>Сплит-система</c:v>
                </c:pt>
                <c:pt idx="15">
                  <c:v>Макет к 9 мая</c:v>
                </c:pt>
              </c:strCache>
            </c:strRef>
          </c:cat>
          <c:val>
            <c:numRef>
              <c:f>ОС!$H$4:$H$19</c:f>
              <c:numCache>
                <c:formatCode>#,##0.00_ ;\-#,##0.00\ </c:formatCode>
                <c:ptCount val="16"/>
                <c:pt idx="0">
                  <c:v>66638</c:v>
                </c:pt>
                <c:pt idx="1">
                  <c:v>188600</c:v>
                </c:pt>
                <c:pt idx="2">
                  <c:v>20900</c:v>
                </c:pt>
                <c:pt idx="3">
                  <c:v>80690</c:v>
                </c:pt>
                <c:pt idx="4">
                  <c:v>43698</c:v>
                </c:pt>
                <c:pt idx="5">
                  <c:v>1031695</c:v>
                </c:pt>
                <c:pt idx="6">
                  <c:v>164293</c:v>
                </c:pt>
                <c:pt idx="7">
                  <c:v>1989400</c:v>
                </c:pt>
                <c:pt idx="8">
                  <c:v>18280</c:v>
                </c:pt>
                <c:pt idx="9">
                  <c:v>49234.2</c:v>
                </c:pt>
                <c:pt idx="10">
                  <c:v>12679</c:v>
                </c:pt>
                <c:pt idx="11">
                  <c:v>69496</c:v>
                </c:pt>
                <c:pt idx="12">
                  <c:v>115299</c:v>
                </c:pt>
                <c:pt idx="13">
                  <c:v>5257</c:v>
                </c:pt>
                <c:pt idx="14">
                  <c:v>14999</c:v>
                </c:pt>
                <c:pt idx="15">
                  <c:v>46000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layout>
        <c:manualLayout>
          <c:xMode val="edge"/>
          <c:yMode val="edge"/>
          <c:x val="5.489396830062826E-2"/>
          <c:y val="0.60612845295693352"/>
          <c:w val="0.89998482114635547"/>
          <c:h val="0.3778234042996807"/>
        </c:manualLayout>
      </c:layout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2249178452001E-2"/>
          <c:y val="9.1030326695726624E-2"/>
          <c:w val="0.48052461445380196"/>
          <c:h val="0.76087869321709356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1.3090229079008883E-2"/>
                  <c:y val="5.945744380276701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-9.3501636278635215E-3"/>
                  <c:y val="2.9728721901383509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7.4801309022907905E-3"/>
                  <c:y val="8.9186165704150527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Лист2!$B$6:$B$21</c:f>
              <c:strCache>
                <c:ptCount val="16"/>
                <c:pt idx="0">
                  <c:v>Медикаменты</c:v>
                </c:pt>
                <c:pt idx="1">
                  <c:v>Строительные маатериалы</c:v>
                </c:pt>
                <c:pt idx="2">
                  <c:v>Одежда и обувь</c:v>
                </c:pt>
                <c:pt idx="3">
                  <c:v>Канцелярия</c:v>
                </c:pt>
                <c:pt idx="4">
                  <c:v>Бумага</c:v>
                </c:pt>
                <c:pt idx="5">
                  <c:v>Типографские материалы</c:v>
                </c:pt>
                <c:pt idx="6">
                  <c:v>Сувенирная и подарочная продукция</c:v>
                </c:pt>
                <c:pt idx="7">
                  <c:v>Комплектующие комп. и орг. техники</c:v>
                </c:pt>
                <c:pt idx="8">
                  <c:v>Комплектующие для лабораторий</c:v>
                </c:pt>
                <c:pt idx="9">
                  <c:v>Реквизит для ВУР</c:v>
                </c:pt>
                <c:pt idx="10">
                  <c:v>Материалы для электро-, сантехнических, плотницких работ</c:v>
                </c:pt>
                <c:pt idx="11">
                  <c:v>Картриджи</c:v>
                </c:pt>
                <c:pt idx="12">
                  <c:v>Материлы для общежития</c:v>
                </c:pt>
                <c:pt idx="13">
                  <c:v>Лампы и светильники</c:v>
                </c:pt>
                <c:pt idx="14">
                  <c:v>Инвентарь спортивный</c:v>
                </c:pt>
                <c:pt idx="15">
                  <c:v>Маски медицинские</c:v>
                </c:pt>
              </c:strCache>
            </c:strRef>
          </c:cat>
          <c:val>
            <c:numRef>
              <c:f>Лист2!$D$6:$D$21</c:f>
              <c:numCache>
                <c:formatCode>#,##0.00</c:formatCode>
                <c:ptCount val="16"/>
                <c:pt idx="0">
                  <c:v>57334.63</c:v>
                </c:pt>
                <c:pt idx="1">
                  <c:v>555166.31000000006</c:v>
                </c:pt>
                <c:pt idx="2">
                  <c:v>440044.05</c:v>
                </c:pt>
                <c:pt idx="3">
                  <c:v>75477.87</c:v>
                </c:pt>
                <c:pt idx="4">
                  <c:v>244459.58</c:v>
                </c:pt>
                <c:pt idx="5">
                  <c:v>533014.30000000005</c:v>
                </c:pt>
                <c:pt idx="6">
                  <c:v>221121</c:v>
                </c:pt>
                <c:pt idx="7">
                  <c:v>494967.74</c:v>
                </c:pt>
                <c:pt idx="8">
                  <c:v>65031.29</c:v>
                </c:pt>
                <c:pt idx="9">
                  <c:v>83476</c:v>
                </c:pt>
                <c:pt idx="10">
                  <c:v>150974</c:v>
                </c:pt>
                <c:pt idx="11">
                  <c:v>27040</c:v>
                </c:pt>
                <c:pt idx="12">
                  <c:v>299004.26</c:v>
                </c:pt>
                <c:pt idx="13">
                  <c:v>201337.5</c:v>
                </c:pt>
                <c:pt idx="14">
                  <c:v>5668</c:v>
                </c:pt>
                <c:pt idx="15">
                  <c:v>33040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0260576362401241"/>
          <c:y val="4.8099901614316418E-2"/>
          <c:w val="0.38617392660283278"/>
          <c:h val="0.92059700597640826"/>
        </c:manualLayout>
      </c:layout>
      <c:overlay val="0"/>
      <c:txPr>
        <a:bodyPr/>
        <a:lstStyle/>
        <a:p>
          <a:pPr rtl="0">
            <a:defRPr sz="11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24.12.2020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F3862-1BCD-453A-8AD2-C98621FC9F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93056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24.12.2020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ECC-DADC-43B2-821F-37815BA04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124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24.12.2020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870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пп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 работ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Стоимость, тыс. руб.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Студенческое общежитие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плиткой); 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1 220,00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«Олимп»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«Богатырь»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345,00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ИТОГО: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1 735,00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27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24.12.2020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897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31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24.12.2020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55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ОБ ИТОГАХ РАЗВИТИЯ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В 2020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44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Потребности в коммунальных услугах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49208"/>
              </p:ext>
            </p:extLst>
          </p:nvPr>
        </p:nvGraphicFramePr>
        <p:xfrm>
          <a:off x="1187624" y="1412774"/>
          <a:ext cx="7704855" cy="49685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475"/>
                <a:gridCol w="1980260"/>
                <a:gridCol w="1215357"/>
                <a:gridCol w="1154824"/>
                <a:gridCol w="912696"/>
                <a:gridCol w="1235795"/>
                <a:gridCol w="983448"/>
              </a:tblGrid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объекта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Стоки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816 264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144 456,00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197 793,60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3 096 519,40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4 255 033,00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262 332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44 366,40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60 747,84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1 954 097,16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2 321 543,40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Олимп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57 046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154 471,20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211 506,72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1 255 787,92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1 678 811,84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Богатырь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220 320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42 321,84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39 451,92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2 065 125,41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2 367 219,17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Лыжная база Снеговик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3 434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3 434,00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28 080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28 391,04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20 377,44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1 008 019,62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1 084 868,10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607 284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1 339 912,80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1 339 912,80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3 123 984,28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6 411 093,88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Сейсмостанция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25 726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5 224,03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4 395,89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40 881,77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76 227,69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Гостиница ТИ (ф) СВФУ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7 081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27 799,68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17 822,78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55 747,87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108 451,33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28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2 027 567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1 786 942,99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1 892 008,99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12 600 163,44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18 306 682,42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450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Расчет стоимости оконных блоков и их установки на объектах ТИ (ф) СВФУ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416894"/>
              </p:ext>
            </p:extLst>
          </p:nvPr>
        </p:nvGraphicFramePr>
        <p:xfrm>
          <a:off x="1259632" y="1341039"/>
          <a:ext cx="7560840" cy="5483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909"/>
                <a:gridCol w="3581450"/>
                <a:gridCol w="1402492"/>
                <a:gridCol w="890510"/>
                <a:gridCol w="1254479"/>
              </a:tblGrid>
              <a:tr h="461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Кол-во, 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537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Первая очередь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1 760,00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1440×1400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2080×1400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1 085,00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1 302,00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1850×1500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1540×1500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балкона 1850×1460×2200×80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Вторая очередь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4 960,00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1440×1400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3 350,00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2080×1400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1 610,00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 Олимп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2080×1400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1440×1400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1 459,00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1850×1500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1540×1500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08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оконные блоки балкона 1850×1460×2200×80 мм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45 000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537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10 331,00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7741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94522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7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Обслуживание и содержание инженерных и эксплуатационных систем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808213"/>
              </p:ext>
            </p:extLst>
          </p:nvPr>
        </p:nvGraphicFramePr>
        <p:xfrm>
          <a:off x="1187624" y="1484784"/>
          <a:ext cx="7560839" cy="4608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9058"/>
                <a:gridCol w="2963310"/>
                <a:gridCol w="1440160"/>
                <a:gridCol w="1368152"/>
                <a:gridCol w="1440159"/>
              </a:tblGrid>
              <a:tr h="10164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952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Оказание услуг по техническому обслуживанию инженерных сетей (слесарь-сантехник, слесарь-электрик, плотник, связист, инженер-энергетик, специалист по обслуживанию противопожарных и охранных систем) на объектах ТИ (Ф) СВФУ в г. Нерюнгри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152 454,33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1 829 451,96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967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1 829 451,96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823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Вывоз мусора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729434"/>
              </p:ext>
            </p:extLst>
          </p:nvPr>
        </p:nvGraphicFramePr>
        <p:xfrm>
          <a:off x="1259629" y="2060847"/>
          <a:ext cx="7416826" cy="2583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437"/>
                <a:gridCol w="4515961"/>
                <a:gridCol w="2468428"/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ТБО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377,53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Утилизация ТБО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80,54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опасных (ртутьсодержащих) отходов 1 класса на утилизацию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85,00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543,07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93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Мероприятия по охране труда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998798"/>
              </p:ext>
            </p:extLst>
          </p:nvPr>
        </p:nvGraphicFramePr>
        <p:xfrm>
          <a:off x="1331641" y="1940368"/>
          <a:ext cx="7560840" cy="37663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9666"/>
                <a:gridCol w="3368765"/>
                <a:gridCol w="1224136"/>
                <a:gridCol w="244827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мероприятий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Затраты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(абзац пункта) нормативного правового акта Российской Федерации и (или) нормативного документа по ПБ 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пожарной сигнализации на объектах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83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№ 390 от 25.04.2012 г. п.п. 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речевого оповещения людей при пожаре на объектах.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84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п.п..61.63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средств пожаротушения (перезарядка огнетушителей, приобретение пожарных рукавов, комплектующих устройств)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гл. 24 ППР в РФ п. 70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знаков пожарной безопасности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33, 43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Электротехнические работы по всем объектам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 г. глава 19, ст. 82, 142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42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860,00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720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Поверка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607889"/>
            <a:ext cx="69127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Электросчетчики 3-х фазный 	5 000 р.</a:t>
            </a:r>
          </a:p>
          <a:p>
            <a:r>
              <a:rPr lang="ru-RU" dirty="0"/>
              <a:t>2. Приемка счетчиков лабораторий	5 000 р.</a:t>
            </a:r>
          </a:p>
          <a:p>
            <a:r>
              <a:rPr lang="ru-RU" dirty="0"/>
              <a:t>3. Водомеры	9 000 р.</a:t>
            </a:r>
          </a:p>
          <a:p>
            <a:r>
              <a:rPr lang="ru-RU" dirty="0"/>
              <a:t>4. Приемка водомеров инспекцией	6 000 р.</a:t>
            </a:r>
          </a:p>
          <a:p>
            <a:r>
              <a:rPr lang="ru-RU" dirty="0"/>
              <a:t>5. Манометры	10 000 р.</a:t>
            </a:r>
          </a:p>
          <a:p>
            <a:r>
              <a:rPr lang="ru-RU" dirty="0"/>
              <a:t>6. Отключение РЭС	10 000 р.</a:t>
            </a:r>
          </a:p>
          <a:p>
            <a:r>
              <a:rPr lang="ru-RU" dirty="0"/>
              <a:t>7. Замеры сопротивлений по зданиям	60 000 р.</a:t>
            </a:r>
          </a:p>
          <a:p>
            <a:r>
              <a:rPr lang="ru-RU" dirty="0"/>
              <a:t>8. Теплосчетчики	90 000 р.</a:t>
            </a:r>
          </a:p>
          <a:p>
            <a:r>
              <a:rPr lang="ru-RU" dirty="0"/>
              <a:t>9. </a:t>
            </a:r>
            <a:r>
              <a:rPr lang="ru-RU" dirty="0" err="1"/>
              <a:t>Госповерка</a:t>
            </a:r>
            <a:r>
              <a:rPr lang="ru-RU" dirty="0"/>
              <a:t> лабораторного оборудования	100 000 р.</a:t>
            </a:r>
          </a:p>
          <a:p>
            <a:r>
              <a:rPr lang="ru-RU" dirty="0"/>
              <a:t>10. Замена, ревизия ВРУ	50 000 р.</a:t>
            </a:r>
          </a:p>
          <a:p>
            <a:r>
              <a:rPr lang="ru-RU" dirty="0"/>
              <a:t>Итого: 345 000 (триста сорок пять тысяч) руб.</a:t>
            </a:r>
          </a:p>
        </p:txBody>
      </p:sp>
    </p:spTree>
    <p:extLst>
      <p:ext uri="{BB962C8B-B14F-4D97-AF65-F5344CB8AC3E}">
        <p14:creationId xmlns:p14="http://schemas.microsoft.com/office/powerpoint/2010/main" val="1679697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Транспортные расходы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142746"/>
            <a:ext cx="75608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 сумма взята из расчета 10 тыс. руб. в месяц из опыта работы с такси в предыдущие годы.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** 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по 10 часов в квартал;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30 часов (связано с большим объемом перевозок студентов на летних практиках).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8790"/>
              </p:ext>
            </p:extLst>
          </p:nvPr>
        </p:nvGraphicFramePr>
        <p:xfrm>
          <a:off x="1331640" y="1844825"/>
          <a:ext cx="7488831" cy="3168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84"/>
                <a:gridCol w="1818729"/>
                <a:gridCol w="1485773"/>
                <a:gridCol w="1213679"/>
                <a:gridCol w="1380157"/>
                <a:gridCol w="1208309"/>
              </a:tblGrid>
              <a:tr h="1381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1 часа работы,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часов работы в год, час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такси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120,00*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автобуса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60,0**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Грузоперевозки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9936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услуги по дератизации, дезинсекции и др.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643848"/>
              </p:ext>
            </p:extLst>
          </p:nvPr>
        </p:nvGraphicFramePr>
        <p:xfrm>
          <a:off x="1259632" y="2060848"/>
          <a:ext cx="7416824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7829"/>
                <a:gridCol w="4093349"/>
                <a:gridCol w="2815646"/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Обработка белья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569,86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Дератизация и дезинсекция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67,00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636,86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713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Приобретение услуг телефонной связи, услуг международной и междугородней связи, прочих услуг связи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355217"/>
              </p:ext>
            </p:extLst>
          </p:nvPr>
        </p:nvGraphicFramePr>
        <p:xfrm>
          <a:off x="1259632" y="2204865"/>
          <a:ext cx="7560839" cy="2525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377"/>
                <a:gridCol w="3541338"/>
                <a:gridCol w="1832562"/>
                <a:gridCol w="1832562"/>
              </a:tblGrid>
              <a:tr h="1021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стационарной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182,50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сотовой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212,50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16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Сравнение расходов</a:t>
            </a:r>
            <a:br>
              <a:rPr lang="ru-RU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2017-2020 годов</a:t>
            </a:r>
            <a:endParaRPr lang="ru-RU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969586"/>
              </p:ext>
            </p:extLst>
          </p:nvPr>
        </p:nvGraphicFramePr>
        <p:xfrm>
          <a:off x="1187623" y="1628800"/>
          <a:ext cx="7632849" cy="489017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0900"/>
                <a:gridCol w="2321389"/>
                <a:gridCol w="1260140"/>
                <a:gridCol w="1260140"/>
                <a:gridCol w="1260140"/>
                <a:gridCol w="1260140"/>
              </a:tblGrid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Коммунальные расходы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589 845,13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11 273 748,36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14 145 527,84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109 197,87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</a:t>
                      </a:r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518 757,10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856 580,73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8 535 131,42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6 980 950,40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533,60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954,50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3 917 158,20</a:t>
                      </a:r>
                      <a:endParaRPr kumimoji="0" lang="ru-RU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материальных запасов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182 105,91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254 633,63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3 487 156,53</a:t>
                      </a: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 и связь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355,58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853,24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819 560,40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</a:p>
                    <a:p>
                      <a:pPr algn="r" fontAlgn="b"/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620 423,88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537,00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368,21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827,60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675,80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работы и услуги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496 946,58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499 783,72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9908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555 908,50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</a:t>
                      </a:r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448 598,19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95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>
                <a:effectLst/>
                <a:latin typeface="Arial" pitchFamily="34" charset="0"/>
                <a:cs typeface="Arial" pitchFamily="34" charset="0"/>
              </a:rPr>
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032881"/>
              </p:ext>
            </p:extLst>
          </p:nvPr>
        </p:nvGraphicFramePr>
        <p:xfrm>
          <a:off x="1259634" y="1628796"/>
          <a:ext cx="7560839" cy="47345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57"/>
                <a:gridCol w="3005781"/>
                <a:gridCol w="1534499"/>
                <a:gridCol w="1535321"/>
                <a:gridCol w="1119881"/>
              </a:tblGrid>
              <a:tr h="414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систем видеонаблюдения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21 636,72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259 640,64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пожарной сигнализации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40 196,79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482 361,48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охранной сигнализации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24 118,07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289 416,84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 РО и управления эвакуации при пожаре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9 926,07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119 112,84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теплосчетчиков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11 609,65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139 315,80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АСУ ИТП и АСУ приточной вентиляции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18 461,69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221 540,28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перезарядка огнетушителей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36 000,00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385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противопожарных и антитеррористических мероприятий(приобретение плакатов, раздаточных материалов)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30 000,00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дневное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155 220,00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1 862 640,00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ночное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41 518,75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498 225,00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круглосуточно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142 350,00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1 708 200,00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(работа) гардеробов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62 017,95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434 125,65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6 080 578,53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777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095037"/>
            <a:ext cx="74888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Также на обслуживание оптоволоконных сетей связанных с предоставлением услуг интернета на все объекты ТИ (ф) ФГАОУ ВО «СВФУ» необходимо финансирование 250 000 (двести пятьдесят тысяч) рублей.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609414"/>
              </p:ext>
            </p:extLst>
          </p:nvPr>
        </p:nvGraphicFramePr>
        <p:xfrm>
          <a:off x="1187624" y="1556792"/>
          <a:ext cx="7632848" cy="424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61"/>
                <a:gridCol w="1464224"/>
                <a:gridCol w="1031224"/>
                <a:gridCol w="974250"/>
                <a:gridCol w="1062967"/>
                <a:gridCol w="1012504"/>
                <a:gridCol w="761006"/>
                <a:gridCol w="901812"/>
              </a:tblGrid>
              <a:tr h="9900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 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9221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Абонентская плата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Глобальной сети Интернет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94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локальной сети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213,6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5896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услуги ТТК: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615,6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153,9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9221">
                <a:tc grid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и техническое обслуживание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компьютерной и оргтехники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5896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922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687,6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171,9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862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98578"/>
          </a:xfrm>
        </p:spPr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1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Капитальный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ремонт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«Богатырь»,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721134"/>
              </p:ext>
            </p:extLst>
          </p:nvPr>
        </p:nvGraphicFramePr>
        <p:xfrm>
          <a:off x="1187624" y="1772817"/>
          <a:ext cx="7632848" cy="30243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266"/>
                <a:gridCol w="3931455"/>
                <a:gridCol w="3007127"/>
              </a:tblGrid>
              <a:tr h="12263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пп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капитального ремонта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</a:t>
                      </a:r>
                      <a:endParaRPr lang="ru-RU" sz="28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работ, млн. руб.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«Богатырь»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40,00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Цокольный этаж спорткомплекса «Олимп»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15,00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93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55,00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969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Ремонт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кровли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(УАК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, УЛК,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501763"/>
              </p:ext>
            </p:extLst>
          </p:nvPr>
        </p:nvGraphicFramePr>
        <p:xfrm>
          <a:off x="1187624" y="1700808"/>
          <a:ext cx="7560840" cy="41005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16"/>
                <a:gridCol w="3780421"/>
                <a:gridCol w="3092703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пп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ремонта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 стоимость работ, тыс. руб.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2 500,00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1 700,00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1 000,00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5 200,00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2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Косметический ремонт помещений (УАК, УЛК, СК «Олимп»,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42025"/>
              </p:ext>
            </p:extLst>
          </p:nvPr>
        </p:nvGraphicFramePr>
        <p:xfrm>
          <a:off x="1259632" y="1628799"/>
          <a:ext cx="7560839" cy="3930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175"/>
                <a:gridCol w="2770908"/>
                <a:gridCol w="1000397"/>
                <a:gridCol w="1300481"/>
                <a:gridCol w="794688"/>
                <a:gridCol w="1145190"/>
              </a:tblGrid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пп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потолочных плит «Армстронг»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Побелка потолков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794,4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119,16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Покраска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112,50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3790,8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426,47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покрытия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74,80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полового покрытия с частичным выравниванием пола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1795,4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1 436,32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Косметический ремонт в санузле и оснащение его биде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2 311,75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8470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Установка ограждения прилегающей территории института (УАК, УЛК, УКЦ,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669376"/>
              </p:ext>
            </p:extLst>
          </p:nvPr>
        </p:nvGraphicFramePr>
        <p:xfrm>
          <a:off x="1259632" y="1772818"/>
          <a:ext cx="7488831" cy="3960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893"/>
                <a:gridCol w="2310138"/>
                <a:gridCol w="1425913"/>
                <a:gridCol w="1284915"/>
                <a:gridCol w="1052308"/>
                <a:gridCol w="1015664"/>
              </a:tblGrid>
              <a:tr h="8633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Протяженность ограждения,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Изготовление элементов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столбы 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межстолбовые панели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металлические длиной 2,5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 и с/к «Олимп»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1 980,00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С/к «Богатырь»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2 100,00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по установке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ТИ (ф) СВФУ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2 260,00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79205">
                <a:tc gridSpan="5"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9 040,00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839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Монтаж пандусов, переустройство санузлов для инвалидов (УАК, УЛК, СК «Олимп»,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68273"/>
              </p:ext>
            </p:extLst>
          </p:nvPr>
        </p:nvGraphicFramePr>
        <p:xfrm>
          <a:off x="1259632" y="2204866"/>
          <a:ext cx="7488832" cy="32403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317"/>
                <a:gridCol w="1619402"/>
                <a:gridCol w="4173906"/>
                <a:gridCol w="1249207"/>
              </a:tblGrid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пп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Монтаж пандуса (быстросборный с нескользящей тактильной плиткой); установка туалетных кабин для инвалидов 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1 220,00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Установка туалетных кабин для инвалидов 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170,00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«Богатырь»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Монтаж пандуса (быстросборный с нескользящей тактильной плиткой).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345,00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10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2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1 735,00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99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Расходы по </a:t>
            </a:r>
            <a:r>
              <a:rPr lang="ru-RU" sz="2900" dirty="0" err="1">
                <a:effectLst/>
                <a:latin typeface="Arial" pitchFamily="34" charset="0"/>
                <a:cs typeface="Arial" pitchFamily="34" charset="0"/>
              </a:rPr>
              <a:t>клининговым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 услугам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869760"/>
              </p:ext>
            </p:extLst>
          </p:nvPr>
        </p:nvGraphicFramePr>
        <p:xfrm>
          <a:off x="1259631" y="1412776"/>
          <a:ext cx="7488833" cy="40324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723"/>
                <a:gridCol w="2608596"/>
                <a:gridCol w="1506634"/>
                <a:gridCol w="1507440"/>
                <a:gridCol w="1507440"/>
              </a:tblGrid>
              <a:tr h="806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188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Договор с контрагентом по уборке в период Январь – Июнь и Сентябрь – Декабрь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269 999,67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2 699 996,70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648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Договор с контрагентом по уборке в период Июль – Август (общежитие)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95 200,00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190 400,00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0648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Договор по уборке с физическими лицами в УАК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32 200,00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64 400,00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941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2 954 796,70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1898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effectLst/>
                <a:latin typeface="Arial" pitchFamily="34" charset="0"/>
                <a:cs typeface="Arial" pitchFamily="34" charset="0"/>
              </a:rPr>
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1484784"/>
            <a:ext cx="8339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>
                <a:latin typeface="Arial" pitchFamily="34" charset="0"/>
                <a:cs typeface="Arial" pitchFamily="34" charset="0"/>
              </a:rPr>
              <a:t>Бумага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717032"/>
            <a:ext cx="784887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i="1" dirty="0"/>
              <a:t>Канцелярских принадлежностей</a:t>
            </a:r>
            <a:endParaRPr lang="ru-RU" sz="1300" dirty="0"/>
          </a:p>
          <a:p>
            <a:r>
              <a:rPr lang="ru-RU" sz="1300" dirty="0"/>
              <a:t>Ручки, карандаши и т.д. 200 руб. × 80 сотрудников × 2 раза в год = 32 000 руб.</a:t>
            </a:r>
          </a:p>
          <a:p>
            <a:r>
              <a:rPr lang="ru-RU" sz="1300" dirty="0"/>
              <a:t>Папки (архивные, регистраторы и т.д.): 300 руб. × 100 шт. = 30 000 руб.</a:t>
            </a:r>
          </a:p>
          <a:p>
            <a:r>
              <a:rPr lang="ru-RU" sz="1300" dirty="0"/>
              <a:t>Канц. оборудование (стиплеры, дыроколы, и т.д.): 50 000 руб.</a:t>
            </a:r>
          </a:p>
          <a:p>
            <a:r>
              <a:rPr lang="ru-RU" sz="1300" dirty="0"/>
              <a:t>Расходные материалы (файлы, </a:t>
            </a:r>
            <a:r>
              <a:rPr lang="ru-RU" sz="1300" dirty="0" err="1"/>
              <a:t>термопленки</a:t>
            </a:r>
            <a:r>
              <a:rPr lang="ru-RU" sz="1300" dirty="0"/>
              <a:t> и т.д.): 50 000 руб.</a:t>
            </a:r>
          </a:p>
          <a:p>
            <a:r>
              <a:rPr lang="ru-RU" sz="1300" dirty="0"/>
              <a:t>Общая сумма необходимая для приобретения канцелярских товаров составит 162 (сто шестьдесят две) тыс. руб.</a:t>
            </a:r>
          </a:p>
          <a:p>
            <a:r>
              <a:rPr lang="ru-RU" sz="1300" b="1" i="1" dirty="0"/>
              <a:t>Мягкого инвентаря</a:t>
            </a:r>
            <a:endParaRPr lang="ru-RU" sz="1300" dirty="0"/>
          </a:p>
          <a:p>
            <a:pPr lvl="0"/>
            <a:r>
              <a:rPr lang="ru-RU" sz="1300" dirty="0"/>
              <a:t>Матрацы – 	2000 руб.	×	50 шт.	=	100 000 руб.</a:t>
            </a:r>
          </a:p>
          <a:p>
            <a:pPr lvl="0"/>
            <a:r>
              <a:rPr lang="ru-RU" sz="1300" dirty="0"/>
              <a:t>Подушки – 	500 руб. 	×	150 шт.	=	75 000 руб.</a:t>
            </a:r>
          </a:p>
          <a:p>
            <a:pPr lvl="0"/>
            <a:r>
              <a:rPr lang="ru-RU" sz="1300" dirty="0"/>
              <a:t>Одеяла – 	1000 руб.	×	200 шт.	=	200 000 руб.</a:t>
            </a:r>
          </a:p>
          <a:p>
            <a:pPr lvl="0"/>
            <a:r>
              <a:rPr lang="ru-RU" sz="1300" dirty="0"/>
              <a:t>Комплект постельного белья (наволочка, простынь, наволочка):</a:t>
            </a:r>
          </a:p>
          <a:p>
            <a:r>
              <a:rPr lang="ru-RU" sz="1300" dirty="0"/>
              <a:t>	1500 руб.	×	200 шт.= 300 000 руб.</a:t>
            </a:r>
          </a:p>
          <a:p>
            <a:r>
              <a:rPr lang="ru-RU" sz="1300" dirty="0"/>
              <a:t>Общая сумма необходимая для приобретения мягкого инвентаря составит 675 (шестьсот семьдесят пять) тыс. руб.</a:t>
            </a:r>
            <a:endParaRPr lang="ru-RU" sz="13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556517"/>
              </p:ext>
            </p:extLst>
          </p:nvPr>
        </p:nvGraphicFramePr>
        <p:xfrm>
          <a:off x="1193736" y="1844824"/>
          <a:ext cx="7626737" cy="1872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382"/>
                <a:gridCol w="2881374"/>
                <a:gridCol w="1267870"/>
                <a:gridCol w="1614318"/>
                <a:gridCol w="1520793"/>
              </a:tblGrid>
              <a:tr h="4170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бумаги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ед. товара,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пачек бумаги, шт.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формат – А4; листов в пачке – 500; плотность – 80 г/м</a:t>
                      </a:r>
                      <a:r>
                        <a:rPr lang="ru-RU" sz="11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белизна – 146% CIE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127 600,00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формат – А4; листов в пачке – 500; плотность – 60-65 г/м</a:t>
                      </a:r>
                      <a:r>
                        <a:rPr lang="ru-RU" sz="11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белизна – 138% CIE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16 000,00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70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формат – А4; листов в пачке – 250; плотность – 200 г/м</a:t>
                      </a:r>
                      <a:r>
                        <a:rPr lang="ru-RU" sz="11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белизна – 161% CIE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11 880,00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038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155 480,00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026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средства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77276"/>
              </p:ext>
            </p:extLst>
          </p:nvPr>
        </p:nvGraphicFramePr>
        <p:xfrm>
          <a:off x="1331640" y="1268760"/>
          <a:ext cx="7391399" cy="511257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9280"/>
                <a:gridCol w="2846752"/>
                <a:gridCol w="609338"/>
                <a:gridCol w="761673"/>
                <a:gridCol w="609338"/>
                <a:gridCol w="847361"/>
                <a:gridCol w="609338"/>
                <a:gridCol w="828319"/>
              </a:tblGrid>
              <a:tr h="2690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оборудования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Веб-камеры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2 798,00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63 840,00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66 638,00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Бактерицидный рециркулятор, термометры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188 600,00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16 000,00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188 600,00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Вертикальные жалюзи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14 400,00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20 900,00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Оборудования для лиц с ОВЗ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80 690,00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80 690,00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Мониторы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43 698,00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43 698,00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Системные блоки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1 031 695,00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1 031 695,00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МФУ и цв. принтер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164 293,00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164 293,00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Геодезическое оборудование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1 989 400,00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1 989 400,00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Печати и штампы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18 280,00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Бытовая техника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43 237,20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5 997,00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49 234,20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Различная мебель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12 679,00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12 679,00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Различная оргтехника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69 496,00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69 496,00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Оборудование для лаборатории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115 299,00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115 299,00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Тонометры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1 716,00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3 541,00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5 257,00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Сплит-система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14 999,00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14 999,00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Макет к 9 мая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46 000,00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46 000,00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384 330,20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3 548 828,00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3 917 158,20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1909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effectLst/>
              </a:rPr>
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132686"/>
              </p:ext>
            </p:extLst>
          </p:nvPr>
        </p:nvGraphicFramePr>
        <p:xfrm>
          <a:off x="1259630" y="1484782"/>
          <a:ext cx="7560841" cy="50376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858"/>
                <a:gridCol w="2021971"/>
                <a:gridCol w="834073"/>
                <a:gridCol w="949825"/>
                <a:gridCol w="1009754"/>
                <a:gridCol w="926018"/>
                <a:gridCol w="639511"/>
                <a:gridCol w="761831"/>
              </a:tblGrid>
              <a:tr h="971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Заправка и восстановление картриджей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новых картриджей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блоков питания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оперативной памяти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жестких дисков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13,13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материнских плат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12,25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0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видеокарт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серверных жестких дисков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165,0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41,25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0640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635,15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159,23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4624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</a:rPr>
              <a:t>Расходы на периодический медосмотр сотрудников</a:t>
            </a:r>
            <a:endParaRPr lang="ru-RU" sz="2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1923797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допуска к работе сотрудников ТИ (ф) СВФУ, согласно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ПриказаМинздравсоцразвития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России №302н от 12 апреля 2011 г., вступившего в законную силу с 01.01.2012 года. Средняя стоимость медицинского осмотра составляет 3,77 тыс. руб. Необходимо выделить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320 450 (триста двадцать тысяч четыреста пятьдесят) рублей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прохождения медицинского осмотра сотрудников (85 человека) в 2021 году. При невыполнении Приказа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юридическое лицо будет возложен штраф, а при повторном нарушении возможно применение дисквалификации (ст.3.11 КоАП РФ).</a:t>
            </a:r>
          </a:p>
        </p:txBody>
      </p:sp>
    </p:spTree>
    <p:extLst>
      <p:ext uri="{BB962C8B-B14F-4D97-AF65-F5344CB8AC3E}">
        <p14:creationId xmlns:p14="http://schemas.microsoft.com/office/powerpoint/2010/main" val="6446179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Утвердить план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развития материально-технической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базы ТИ (ф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СВФУ на 2021 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0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средства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272012"/>
              </p:ext>
            </p:extLst>
          </p:nvPr>
        </p:nvGraphicFramePr>
        <p:xfrm>
          <a:off x="1187624" y="1556792"/>
          <a:ext cx="352839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1888070"/>
              </p:ext>
            </p:extLst>
          </p:nvPr>
        </p:nvGraphicFramePr>
        <p:xfrm>
          <a:off x="4499992" y="1484784"/>
          <a:ext cx="4405933" cy="4748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1391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767749"/>
              </p:ext>
            </p:extLst>
          </p:nvPr>
        </p:nvGraphicFramePr>
        <p:xfrm>
          <a:off x="1331640" y="1432902"/>
          <a:ext cx="7488832" cy="480441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56504"/>
                <a:gridCol w="4157443"/>
                <a:gridCol w="1222777"/>
                <a:gridCol w="1652108"/>
              </a:tblGrid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Медикаменты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57 334,63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маатериалы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4 485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555 166,31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Одежда и обувь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440 044,05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Канцелярия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3 903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75 477,87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Бумага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244 459,58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Типографские материалы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18 178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533 014,30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Сувенирная и подарочная продукция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221 121,00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Комплектующие комп. и орг. техники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494 967,74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Комплектующие для лабораторий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65 031,29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Реквизит для ВУР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83 476,00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472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Материалы для электро-, сантехнических, плотницких работ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150 974,00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Картриджи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27 040,00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Материлы для общежития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299 004,26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Лампы и светильники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1 034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201 337,50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Инвентарь спортивный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5 668,00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Маски медицинские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33 040,00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35 051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3 487 156,53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264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8843005"/>
              </p:ext>
            </p:extLst>
          </p:nvPr>
        </p:nvGraphicFramePr>
        <p:xfrm>
          <a:off x="1187624" y="1700808"/>
          <a:ext cx="7753351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49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Итоги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развития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в 2020 г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принять к сведению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75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ОБ УТВЕРЖДЕНИИ ПЛАНА РАЗВИТИЯ МАТЕРИАЛЬНО-ТЕХНИЧЕСКОЙ БАЗЫ</a:t>
            </a:r>
            <a:b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ТИ (Ф) СВФУ НА 2021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82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b="1" dirty="0" smtClean="0">
                <a:effectLst/>
              </a:rPr>
              <a:t>ПЛАН финансово-хозяйственной </a:t>
            </a:r>
            <a:r>
              <a:rPr lang="ru-RU" sz="2900" b="1" dirty="0">
                <a:effectLst/>
              </a:rPr>
              <a:t>деятельности ТИ (ф) СВФУ на 2019 год</a:t>
            </a:r>
            <a:endParaRPr lang="ru-RU" sz="29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31034"/>
              </p:ext>
            </p:extLst>
          </p:nvPr>
        </p:nvGraphicFramePr>
        <p:xfrm>
          <a:off x="1187624" y="1673696"/>
          <a:ext cx="7776864" cy="5030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17"/>
                <a:gridCol w="5688687"/>
                <a:gridCol w="1703160"/>
              </a:tblGrid>
              <a:tr h="168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затрат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руб.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коммунальных услугах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18 306 682,42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по энергосбережению и повышению энергетической эффективности в соответствии с приказом Минобрнауки России от 25.06.2012 г. №503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10 331 000,00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3 577 521,96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транспортные услуги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328 000,00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по дератизации, дезинсекции и др.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636 860,00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услуг телефонной связи, услуг международной и междугородней связи, прочих услуг связи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850 000,00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7018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6 080 578,53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421 900,00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73 286 750,00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клиринговым услугам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2 954 796,70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992 480,00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635,15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4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периодический медосмотр сотрудников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320 450,00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118 087 654,76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504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824</TotalTime>
  <Words>2614</Words>
  <Application>Microsoft Office PowerPoint</Application>
  <PresentationFormat>Экран (4:3)</PresentationFormat>
  <Paragraphs>1078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Солнцестояние</vt:lpstr>
      <vt:lpstr>ОБ ИТОГАХ РАЗВИТИЯ МАТЕРИАЛЬНО-ТЕХНИЧЕСКОЙ БАЗЫ ТИ (Ф) СВФУ В Г. НЕРЮНГРИ В 2020 Г.</vt:lpstr>
      <vt:lpstr>Сравнение расходов 2017-2020 годов</vt:lpstr>
      <vt:lpstr>Основные средства</vt:lpstr>
      <vt:lpstr>Основные средства</vt:lpstr>
      <vt:lpstr>Материалы</vt:lpstr>
      <vt:lpstr>Материалы</vt:lpstr>
      <vt:lpstr>Проект решения</vt:lpstr>
      <vt:lpstr>ОБ УТВЕРЖДЕНИИ ПЛАНА РАЗВИТИЯ МАТЕРИАЛЬНО-ТЕХНИЧЕСКОЙ БАЗЫ ТИ (Ф) СВФУ НА 2021 Г.</vt:lpstr>
      <vt:lpstr>ПЛАН финансово-хозяйственной деятельности ТИ (ф) СВФУ на 2019 год</vt:lpstr>
      <vt:lpstr>Потребности в коммунальных услугах</vt:lpstr>
      <vt:lpstr>Расчет стоимости оконных блоков и их установки на объектах ТИ (ф) СВФУ</vt:lpstr>
      <vt:lpstr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vt:lpstr>
      <vt:lpstr>Обслуживание и содержание инженерных и эксплуатационных систем</vt:lpstr>
      <vt:lpstr>Вывоз мусора</vt:lpstr>
      <vt:lpstr>Мероприятия по охране труда</vt:lpstr>
      <vt:lpstr>Поверка хозяйственного оборудования</vt:lpstr>
      <vt:lpstr>Транспортные расходы</vt:lpstr>
      <vt:lpstr>Расходы на услуги по дератизации, дезинсекции и др.</vt:lpstr>
      <vt:lpstr>Приобретение услуг телефонной связи, услуг международной и междугородней связи, прочих услуг связи</vt:lpstr>
      <vt:lpstr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vt:lpstr>
      <vt:lpstr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vt:lpstr>
      <vt:lpstr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vt:lpstr>
      <vt:lpstr>Капитальный ремонт (СК «Богатырь», СК «Олимп»)</vt:lpstr>
      <vt:lpstr>Ремонт кровли (УАК, УЛК, СК «Олимп»)</vt:lpstr>
      <vt:lpstr>Косметический ремонт помещений (УАК, УЛК, СК «Олимп», Студенческое общежитие)</vt:lpstr>
      <vt:lpstr>Установка ограждения прилегающей территории института (УАК, УЛК, УКЦ, СК «Богатырь», Студенческое общежитие)</vt:lpstr>
      <vt:lpstr>Монтаж пандусов, переустройство санузлов для инвалидов (УАК, УЛК, СК «Олимп», СК «Богатырь», Студенческое общежитие)</vt:lpstr>
      <vt:lpstr>Расходы по клининговым услугам</vt:lpstr>
      <vt:lpstr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vt:lpstr>
      <vt:lpstr>Потребности в учебном и учебно-научном оборудовании, в обеспечении картриджами и комплектующими компьютеров, в расходных материалах</vt:lpstr>
      <vt:lpstr>Расходы на периодический медосмотр сотрудников</vt:lpstr>
      <vt:lpstr>Проект решения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елена</cp:lastModifiedBy>
  <cp:revision>20</cp:revision>
  <cp:lastPrinted>2021-01-11T03:30:28Z</cp:lastPrinted>
  <dcterms:created xsi:type="dcterms:W3CDTF">2018-12-13T01:41:32Z</dcterms:created>
  <dcterms:modified xsi:type="dcterms:W3CDTF">2021-01-11T03:33:32Z</dcterms:modified>
</cp:coreProperties>
</file>