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2" r:id="rId3"/>
    <p:sldId id="265" r:id="rId4"/>
    <p:sldId id="277" r:id="rId5"/>
    <p:sldId id="266" r:id="rId6"/>
    <p:sldId id="276" r:id="rId7"/>
    <p:sldId id="278" r:id="rId8"/>
    <p:sldId id="284" r:id="rId9"/>
    <p:sldId id="285" r:id="rId10"/>
    <p:sldId id="287" r:id="rId11"/>
    <p:sldId id="288" r:id="rId12"/>
    <p:sldId id="289" r:id="rId13"/>
    <p:sldId id="290" r:id="rId14"/>
    <p:sldId id="279" r:id="rId15"/>
    <p:sldId id="291" r:id="rId16"/>
    <p:sldId id="292" r:id="rId17"/>
    <p:sldId id="280" r:id="rId18"/>
    <p:sldId id="293" r:id="rId19"/>
    <p:sldId id="282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173A8D"/>
    <a:srgbClr val="FFFFFF"/>
    <a:srgbClr val="1D3C7A"/>
    <a:srgbClr val="003374"/>
    <a:srgbClr val="3A5896"/>
    <a:srgbClr val="385592"/>
    <a:srgbClr val="D6DEEA"/>
    <a:srgbClr val="9F9289"/>
    <a:srgbClr val="E2DE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35" autoAdjust="0"/>
    <p:restoredTop sz="94660" autoAdjust="0"/>
  </p:normalViewPr>
  <p:slideViewPr>
    <p:cSldViewPr snapToGrid="0">
      <p:cViewPr varScale="1">
        <p:scale>
          <a:sx n="91" d="100"/>
          <a:sy n="91" d="100"/>
        </p:scale>
        <p:origin x="36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09305-6FE3-440C-8A68-BFA06DF13CB3}" type="datetimeFigureOut">
              <a:rPr lang="ru-RU" smtClean="0"/>
              <a:t>22.04.2021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6220D-0B9B-47F5-BCDE-39175445B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1944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6220D-0B9B-47F5-BCDE-39175445B098}" type="slidenum">
              <a:rPr lang="ru-RU" smtClean="0"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517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FC827-D8D9-4FD6-970C-74E983305C7F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9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7E6E5-1984-41D7-80E3-6A8B5B0A7F61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2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A242-E831-4AC9-818A-162F455B30E4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EF67-B8C3-4F91-8B5B-8E09CF98584D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2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42382-8AFF-4BD7-9785-D91E8619DEE1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BE37C-AEAA-483B-A8E0-F38FCBBD95D3}" type="datetime1">
              <a:rPr lang="en-US" smtClean="0"/>
              <a:t>4/22/2021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8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24719-842A-4344-9C00-89677BDC1080}" type="datetime1">
              <a:rPr lang="en-US" smtClean="0"/>
              <a:t>4/22/2021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9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323BF-E111-4FE8-ABC4-5F99AAA3FB2D}" type="datetime1">
              <a:rPr lang="en-US" smtClean="0"/>
              <a:t>4/22/2021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2BD2-FEF8-48C2-8E95-2B4D830831DF}" type="datetime1">
              <a:rPr lang="en-US" smtClean="0"/>
              <a:t>4/22/2021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18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B1E4-4F75-4E4C-AC4F-4A7D02F072B9}" type="datetime1">
              <a:rPr lang="en-US" smtClean="0"/>
              <a:t>4/22/2021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3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23FB1-9640-4BAD-B57B-57F18994BC3B}" type="datetime1">
              <a:rPr lang="en-US" smtClean="0"/>
              <a:t>4/22/2021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3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A013-6F1E-4B3F-86E0-A964419BB753}" type="datetime1">
              <a:rPr lang="en-US" smtClean="0"/>
              <a:t>4/22/2021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3" name="push.wav"/>
          </p:stSnd>
        </p:sndAc>
      </p:transition>
    </mc:Choice>
    <mc:Fallback xmlns="">
      <p:transition spd="slow">
        <p:fade/>
        <p:sndAc>
          <p:stSnd>
            <p:snd r:embed="rId15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340"/>
            <a:ext cx="9288780" cy="706755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833383" y="2818475"/>
            <a:ext cx="8124214" cy="29926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ОТЧЕТ О РАБОТЕ БИБЛИОТЕКИ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ЗА 2020 ГОД</a:t>
            </a:r>
          </a:p>
          <a:p>
            <a:endParaRPr lang="ru-RU" sz="36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22 </a:t>
            </a:r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апреля 2021г.</a:t>
            </a:r>
            <a:endParaRPr lang="en-US" sz="2800" b="1" dirty="0">
              <a:ln w="0"/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5" cstate="print"/>
          <a:srcRect l="26485" t="17750" r="26164" b="20443"/>
          <a:stretch/>
        </p:blipFill>
        <p:spPr bwMode="auto">
          <a:xfrm>
            <a:off x="3467323" y="1323832"/>
            <a:ext cx="2562045" cy="21566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388" y="73572"/>
            <a:ext cx="4605502" cy="3390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ВЕБИНАРЫ ЮРАЙТ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2332" y="564384"/>
            <a:ext cx="7727075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Периодически Образовательная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платформа «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Юрайт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» приглашает преподавателей и сотрудников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СВФУ, его филиалов, 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также всех интересующихся современным учебным процессом, на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специальные обучающие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вебинары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 На этих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вебинарах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эксперты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рассказывают: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Как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подключиться, зарегистрироваться и авторизоваться, работать с группами ваших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студентов;</a:t>
            </a:r>
          </a:p>
          <a:p>
            <a:pPr algn="just"/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Юрайт.Библиотека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как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подбирать учебный контент от лучших научных школ, какой контент уже создан вашими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коллегами;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Конструктор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гибких курсов: как легально создать онлайн-курс за 3 часа и включить его в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Moodle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Шаблоны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рабочих программ дисциплин: как сократить вашу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нагрузку;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—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Юрайт.Академия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какие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ежедневные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вебинары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, онлайн-курсы и программы повышения цифровых компетенций вам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доступны.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Эти и другие темы постоянно освещаются на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вебинарах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и регистрация, участие в них бесплатное.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388" y="73572"/>
            <a:ext cx="4605502" cy="3390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ВЕБИНАРЫ ЮРАЙТ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300" y="595915"/>
            <a:ext cx="7550369" cy="5760436"/>
          </a:xfrm>
        </p:spPr>
        <p:txBody>
          <a:bodyPr>
            <a:noAutofit/>
          </a:bodyPr>
          <a:lstStyle/>
          <a:p>
            <a:r>
              <a:rPr lang="ru-RU" sz="2000" b="1" dirty="0"/>
              <a:t>К примеру, на прошлой неделе прошел </a:t>
            </a:r>
            <a:r>
              <a:rPr lang="ru-RU" sz="2000" b="1" dirty="0" err="1"/>
              <a:t>вебинар</a:t>
            </a:r>
            <a:r>
              <a:rPr lang="ru-RU" sz="2000" b="1" dirty="0"/>
              <a:t> </a:t>
            </a:r>
            <a:r>
              <a:rPr lang="ru-RU" sz="2000" b="1" dirty="0" smtClean="0"/>
              <a:t>«Цифровые </a:t>
            </a:r>
            <a:r>
              <a:rPr lang="ru-RU" sz="2000" b="1" dirty="0"/>
              <a:t>инструменты в работе по созданию курса по дисциплинам для технических </a:t>
            </a:r>
            <a:r>
              <a:rPr lang="ru-RU" sz="2000" b="1" dirty="0" smtClean="0"/>
              <a:t>специальностей»</a:t>
            </a:r>
            <a:endParaRPr lang="ru-RU" sz="2000" b="1" dirty="0"/>
          </a:p>
          <a:p>
            <a:r>
              <a:rPr lang="ru-RU" sz="2000" b="1" dirty="0" smtClean="0"/>
              <a:t>­На этом </a:t>
            </a:r>
            <a:r>
              <a:rPr lang="ru-RU" sz="2000" b="1" dirty="0" err="1" smtClean="0"/>
              <a:t>вебинаре</a:t>
            </a:r>
            <a:r>
              <a:rPr lang="ru-RU" sz="2000" b="1" dirty="0" smtClean="0"/>
              <a:t> рассказывали про опыт </a:t>
            </a:r>
            <a:r>
              <a:rPr lang="ru-RU" sz="2000" b="1" dirty="0"/>
              <a:t>разработки онлайн-курсов на различных платформах для организации обучения технических специальностей, для которых информатика является непрофильной дисциплиной, и использования цифровых инструментов как средства повышения информационной компетентности, качества подготовки будущего специалиста. </a:t>
            </a:r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Ссылки на проводимые </a:t>
            </a:r>
            <a:r>
              <a:rPr lang="ru-RU" sz="2000" b="1" dirty="0" err="1" smtClean="0"/>
              <a:t>вебинары</a:t>
            </a:r>
            <a:r>
              <a:rPr lang="ru-RU" sz="2000" b="1" dirty="0" smtClean="0"/>
              <a:t> мы рассылаем по кафедрам, в группах </a:t>
            </a:r>
            <a:r>
              <a:rPr lang="en-US" sz="2000" b="1" dirty="0" smtClean="0"/>
              <a:t>WhatsApp</a:t>
            </a:r>
            <a:r>
              <a:rPr lang="ru-RU" sz="2000" b="1" dirty="0" smtClean="0"/>
              <a:t>, на личную почту сотрудников Института.</a:t>
            </a:r>
          </a:p>
          <a:p>
            <a:r>
              <a:rPr lang="ru-RU" sz="2000" b="1" dirty="0" smtClean="0"/>
              <a:t>И связи с этим, в конце мероприятия просим сейчас Вас ответить на несколько вопросов по работе библиотеки и указать адрес электронной почты и номера телефонов, по которым можно будет с вами связаться по дальнейшему сотрудничеству</a:t>
            </a: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1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2607" y="0"/>
            <a:ext cx="6061003" cy="602242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Хотелось бы отметить, что за </a:t>
            </a:r>
            <a:r>
              <a:rPr lang="ru-RU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 квартал 2021 года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нами были разработаны документы, регламентирующие деятельность библиотеки. Это Положения о библиотеке, о платных услугах и разработаны правила пользования библиотекой. Также приглашаем посетить сайт Института, где размещена официальная страничка библиотеки. Мы регулярно ее обновляем, пополняем новой информацией. </a:t>
            </a:r>
          </a:p>
          <a:p>
            <a:pPr marL="6858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 выглядит страница библиотеки на сайте и имеет следующие разделы: (по аналогии с сайтом Научной библиотеки СВФУ)</a:t>
            </a:r>
          </a:p>
          <a:p>
            <a:pPr marL="68580" indent="0">
              <a:buNone/>
            </a:pPr>
            <a:endParaRPr lang="ru-RU" sz="24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12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773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898" y="-135786"/>
            <a:ext cx="7886700" cy="72436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Сайт библиотеки: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345"/>
            <a:ext cx="9207237" cy="5754524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18234" y="0"/>
            <a:ext cx="3825766" cy="6721476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Теперь о существующих проблемах.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Первая касается комплектования фонда. И здесь обратимся к справке-сопровождению по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книгообеспеченности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кафедр ТИ (ф) СВФУ, составленной заведующей библиотекой в 2020 году.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Вывод: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Исходя из финансирования, будем комплектоваться необходимой учебной литературой. 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Но в 2021 году заложена сумма на </a:t>
            </a: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200 000 тыс.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на подписку периодических изданий и </a:t>
            </a: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100 000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комплектование учебниками, это совсем небольшая сумма. Но что есть, то и имеем. Поэтому будем отрабатывать по вашим срочным заявкам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14</a:t>
            </a:fld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034"/>
            <a:ext cx="5318234" cy="706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8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8468" y="250166"/>
            <a:ext cx="7729268" cy="633178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Следующая проблема также связана с фондом библиотеки, с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использованием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электронного каталога.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Было сказано о том, что АИБС Марк не задействована в работе библиотеки, последняя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биб.запись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занесена в 2015 году. И кроме того, есть следующие проблемы с ведением ЭК, которые нужно непременно решить в процессе работы.</a:t>
            </a:r>
            <a:endParaRPr lang="ru-RU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Таким образом, совместно с Научной библиотекой СВФУ мы пришли к выводу о том, что нужен переход на АИБС OPAC-</a:t>
            </a:r>
            <a:r>
              <a:rPr lang="ru-RU" sz="1800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Global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по которой работает Научная библиотека СВФУ. Она основана на облачных технологиях. Так как имеются версии для отдельной библиотеки и для сети библиотек.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Приобретение версии для библиотеки Института крайне дорогая по затратам, Версия Опак миди стоит 1 452 000р, а Опак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Глобал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- полнофункциональная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АБИС, для автоматизации корпоративной работы сети библиотек, включающей библиотеки разных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уровней стоит 3 751 000р. 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Наша библиотека может присоединиться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 ЭК Научной библиотеки OPAC-</a:t>
            </a:r>
            <a:r>
              <a:rPr lang="ru-RU" sz="1800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Global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будет иметь возможность конвертации записей, загрузки авторитетных данных из внешних файлов. И все это позволит создавать Сводный каталог через онлайн-каталогизацию в едином каталоге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Для внедрения ЭК в работу библиотеки необходима стажировка в Научной библиотеке СВФУ, запланированная на июнь 2021 года.</a:t>
            </a:r>
            <a:endParaRPr lang="ru-RU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22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40" y="369332"/>
            <a:ext cx="7729268" cy="546785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7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Ситуация с задолженностью читателей перед библиотекой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сложилась таким образом, что на сегодняшний день имеем такие цифры:</a:t>
            </a:r>
          </a:p>
          <a:p>
            <a:pPr marL="411480" indent="-342900">
              <a:buAutoNum type="arabicParenR"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кафедрам: ГД- 112 задолжников, Математики и Информатики – 28; Филологии - 27;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ЭПиАП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59;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ПиМНО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45; Экономики и СГД – 16; СД – 44 студента.</a:t>
            </a:r>
          </a:p>
          <a:p>
            <a:pPr marL="411480" indent="-342900">
              <a:buAutoNum type="arabicParenR"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 заведующими кафедр, назначенными ими ответственными ведется работа по задолжникам. Но среди них имеются те, кто уже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выпустился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или отчислен. Сейчас с ними ведется работа, обзваниваем их, договариваемся о возврате книг. Но чтобы впредь таких случаев не возникало, можно ли будет вынести решение о недопущении на предзащиту, пока студент не сдаст все учебники в библиотеку.</a:t>
            </a:r>
          </a:p>
          <a:p>
            <a:pPr marL="411480" indent="-342900">
              <a:buAutoNum type="arabicParenR"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Также нами проводится в данный момент работа с задолжниками, проживающими в общежитии. Переданы списки студентов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Шовкань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Г.В. (их 70 человек). Работа уже началась, студенты приходят, сдают литературу.</a:t>
            </a:r>
          </a:p>
          <a:p>
            <a:pPr marL="411480" indent="-342900">
              <a:buAutoNum type="arabicParenR"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Также поднимаем тему по задолженностям, которые тянутся с 1996-2001 год, составляет 907 учебников. Так как нет возможности отработать с ними, просим разрешить поэтапное списание этой литературы.</a:t>
            </a:r>
            <a:endParaRPr lang="ru-RU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19503" y="0"/>
            <a:ext cx="1660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ЗАДОЛЖНИКИ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2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55276"/>
            <a:ext cx="6470120" cy="112143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918" y="1506253"/>
            <a:ext cx="7619999" cy="5060888"/>
          </a:xfrm>
        </p:spPr>
        <p:txBody>
          <a:bodyPr>
            <a:normAutofit fontScale="25000" lnSpcReduction="20000"/>
          </a:bodyPr>
          <a:lstStyle/>
          <a:p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2020 году выполнено платных услуг на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сумму </a:t>
            </a:r>
            <a:r>
              <a:rPr lang="ru-RU" sz="8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21 972, 60 рублей. </a:t>
            </a:r>
          </a:p>
          <a:p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Для сравнения - в 2019 году сумма составила </a:t>
            </a:r>
            <a:r>
              <a:rPr lang="ru-RU" sz="8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129 </a:t>
            </a:r>
            <a:r>
              <a:rPr lang="ru-RU" sz="8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654,75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рублей. </a:t>
            </a: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текущем году было разработано новое Положение о платных услугах библиотеки, которое не обновлялось с 2014 года.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Библиотека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осуществляет оказание платных </a:t>
            </a: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услуг,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которые предоставляются заинтересованным потребителям. </a:t>
            </a:r>
            <a:endParaRPr lang="ru-RU" sz="86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Прейскурант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платных услуг включает: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Копировально-множительные услуги;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Справочно-библиографические  информационные услуги;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Взнос за обслуживание посторонних читателей;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Штрафные </a:t>
            </a: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санкции.</a:t>
            </a:r>
            <a:endParaRPr lang="ru-RU" sz="86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5224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t>17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541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55276"/>
            <a:ext cx="6470120" cy="112143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918" y="1506253"/>
            <a:ext cx="7619999" cy="506088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Из нововведений в Прейскуранте: Пользование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ПК с доступом в информационно-телекоммуникационную сеть «Интернет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» составляет 30 рублей в час. Мы считаем эту цену приемлемой в связи с тем, что после ремонта и закупки оборудования (которое все мы очень ждем в ближайшее время) будет организован многофункциональный читальный зал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типу «</a:t>
            </a:r>
            <a:r>
              <a:rPr lang="ru-RU" b="1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Коворкинг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-центра» для обучения и отдыха  студентов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института. 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 хотелось бы задать вопрос </a:t>
            </a:r>
            <a:r>
              <a:rPr lang="ru-RU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зам.директора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по АХР Литвиненко А. В. Когда же состоятся торги и будет устанавливаться мебель и оборудование для библиотеки. А также хотели уточнить сроки ремонта в кабинете заведующей?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5224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t>18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912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957" y="-54120"/>
            <a:ext cx="4611076" cy="4028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Перспективы развития </a:t>
            </a:r>
            <a:endParaRPr lang="ru-RU" sz="28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7032" y="273380"/>
            <a:ext cx="7032759" cy="65532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Установка справочно-поисковой системы </a:t>
            </a:r>
            <a:r>
              <a:rPr lang="ru-RU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«Гарант»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в читальном зале;</a:t>
            </a:r>
          </a:p>
          <a:p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Конверсия 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программы АИБС 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«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MARK-SQL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»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переход на одну отраслевую программу с Научной библиотекой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OPAC-Global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Обучение и получение сертификатов для работы в программе Опак;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Обеспечение доступа к электронному каталогу библиотеки через сайт института.</a:t>
            </a:r>
          </a:p>
          <a:p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Повышение квалификации: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Стажировка в Научной библиотеке СВФУ (июнь 2021)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Участие во Всероссийском конкурсе «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Лаборатория лидерства-2021:лучший университетский библиотекарь» 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(сроки проведения с 26 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апреля по 26 октября 2021 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года)</a:t>
            </a:r>
            <a:endParaRPr lang="ru-RU" sz="16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 также в проводимых онлайн профессиональных библиотечных конгрессах и семинарах. 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частности: 27 – 29 апреля 2021 года состоится III Международный библиографический конгресс. Впервые Конгресс пройдет в онлайн-формате. Участие бесплатное. Приглашают принять участие, зарегистрироваться как 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участник. Конгресс 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состоится на базе Государственной публичной научно-технической библиотеки Сибирского отделения Российской академии наук (ГПНТБ СО РАН), </a:t>
            </a:r>
            <a:r>
              <a:rPr lang="ru-RU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г. Новосибирск</a:t>
            </a:r>
            <a:r>
              <a:rPr lang="ru-RU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 </a:t>
            </a:r>
            <a:endParaRPr lang="ru-RU" sz="16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Таковыми мы видим перспективы развития библиотеки, надеемся на плодотворное взаимное сотрудничество с вами и спасибо за внимание. </a:t>
            </a:r>
          </a:p>
          <a:p>
            <a:pPr marL="0" indent="0" algn="r"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Если есть вопросы, можете задать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19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-5412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290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2979" y="1093076"/>
            <a:ext cx="7641021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Библиотека </a:t>
            </a:r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часть структуры </a:t>
            </a:r>
            <a:r>
              <a:rPr lang="ru-RU" sz="2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Института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ru-RU" sz="2800" b="1" dirty="0" smtClean="0">
              <a:solidFill>
                <a:srgbClr val="173A8D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обеспечивающая    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библиотечно-информационную  поддержку  образовательного  и  научно - исследовательского процессов </a:t>
            </a:r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путем 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формирования, систематизации, хранения библиотечного фонда и предоставления его в пользование работникам и обучающимся Института в условиях использования современных технологий. </a:t>
            </a:r>
          </a:p>
          <a:p>
            <a:endParaRPr lang="ru-RU" sz="3600" b="1" dirty="0">
              <a:solidFill>
                <a:srgbClr val="173A8D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401464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7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853" y="2484408"/>
            <a:ext cx="7410090" cy="2700067"/>
          </a:xfrm>
        </p:spPr>
        <p:txBody>
          <a:bodyPr/>
          <a:lstStyle/>
          <a:p>
            <a:pPr algn="ctr"/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20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9304" cy="69144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26943" y="575618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Составила: </a:t>
            </a:r>
          </a:p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заведующая библиотекой </a:t>
            </a:r>
          </a:p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ТИ (ф) СВФУ Н.С. </a:t>
            </a:r>
            <a:r>
              <a:rPr lang="ru-RU" sz="2000" b="1" dirty="0" err="1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Булгатова</a:t>
            </a:r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0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37246" y="103517"/>
            <a:ext cx="6547449" cy="11904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Основные цели и задачи работы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библиотеки:</a:t>
            </a:r>
            <a:endParaRPr lang="ru-RU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852787" y="1605117"/>
            <a:ext cx="7165089" cy="475123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Библиотечное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 информационно-библиографическое обслуживание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пользователей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их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запросами;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Формирование документального фонда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профилем вуза; организация и ведение справочно-библиографического аппарата и баз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данных.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Char char="v"/>
            </a:pP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7479" y="1768415"/>
            <a:ext cx="765163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Воспитание информационной культуры: привитие навыков пользования книгой,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библиотекой, ЭБС;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Предоставление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информационно-библиотечных услуг с применением всех форм технического оснащения библиотеки и компьютеризации библиотечно-информационных процессов.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2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4097" y="228438"/>
            <a:ext cx="6264165" cy="140002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Показатели </a:t>
            </a:r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библиотеки </a:t>
            </a:r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2020 </a:t>
            </a:r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год 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9857961"/>
              </p:ext>
            </p:extLst>
          </p:nvPr>
        </p:nvGraphicFramePr>
        <p:xfrm>
          <a:off x="1587501" y="1859455"/>
          <a:ext cx="7440885" cy="293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0158">
                  <a:extLst>
                    <a:ext uri="{9D8B030D-6E8A-4147-A177-3AD203B41FA5}">
                      <a16:colId xmlns:a16="http://schemas.microsoft.com/office/drawing/2014/main" val="2408038304"/>
                    </a:ext>
                  </a:extLst>
                </a:gridCol>
                <a:gridCol w="2152704">
                  <a:extLst>
                    <a:ext uri="{9D8B030D-6E8A-4147-A177-3AD203B41FA5}">
                      <a16:colId xmlns:a16="http://schemas.microsoft.com/office/drawing/2014/main" val="1695771330"/>
                    </a:ext>
                  </a:extLst>
                </a:gridCol>
                <a:gridCol w="1718023">
                  <a:extLst>
                    <a:ext uri="{9D8B030D-6E8A-4147-A177-3AD203B41FA5}">
                      <a16:colId xmlns:a16="http://schemas.microsoft.com/office/drawing/2014/main" val="2880567257"/>
                    </a:ext>
                  </a:extLst>
                </a:gridCol>
              </a:tblGrid>
              <a:tr h="733316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2020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2019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54904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Пользователи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723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882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084717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Посещения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1784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19344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236990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err="1" smtClean="0"/>
                        <a:t>Документовыдача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11557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24108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0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89" y="284673"/>
            <a:ext cx="6219953" cy="7504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Состояние и движение библиотечных фондов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5722" y="1397480"/>
            <a:ext cx="7798278" cy="49588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Используя имеющиеся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информационные ресурсы (сформированное книжное ядро), внедряя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новые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информационные технологии в свою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деятельность,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библиотека должна решать задачи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формированию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документального фонда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образовательными программами, реализуемыми в институте.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 01.01.2021 года объем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библиотечного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фонда составляет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93389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единиц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хранения (без учета ЭБС), из которых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80712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экземпляров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учебной и учебно-методической,  </a:t>
            </a: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12556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научной и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121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экземпляров художественной литературы. Всего по итогам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2020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поступило -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43 экземпляра, это методички, выпущенные институтом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6</a:t>
            </a:fld>
            <a:endParaRPr lang="en-US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48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3271" y="750896"/>
            <a:ext cx="7599872" cy="443514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Таким образом, для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учебно-методического обеспечения дисциплин специальностей/направлений подготовки за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2020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г. профессорско-преподавательским составом Института издано 1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5 наименований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учебно-методической литературы. С 2016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г. учебно-методические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пособия поступают в библиотеку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как в печатном, так и в электронном виде и на сегодняшний день составляют 388 экз. 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7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960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8826" y="0"/>
            <a:ext cx="7136524" cy="443514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7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библиотеки в </a:t>
            </a:r>
            <a:r>
              <a:rPr lang="ru-RU" sz="2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2020 году претерпела </a:t>
            </a:r>
            <a:r>
              <a:rPr lang="ru-RU" sz="27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важные изменения, связанные с усилением дистанционных методов обслуживания пользователей. Неожиданная ситуация, в которой оказались вузы, переход на дистанционное обучение, закрытие библиотек и переход на удаленный режим, внесли свои коррективы в работу библиотеки. </a:t>
            </a:r>
            <a:endParaRPr lang="ru-RU" sz="2700" b="1" i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Например, резко возросла </a:t>
            </a:r>
            <a:r>
              <a:rPr lang="ru-RU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выдача по ЭБС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составила в 2020 году </a:t>
            </a:r>
            <a:r>
              <a:rPr lang="ru-RU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11072 экз.,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сравнению с 2019 годом, когда выдача по ЭБС составляла 3117 экз. А цифра по посещениям резко сократилась с 19344 до  1784.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8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0268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2607" y="0"/>
            <a:ext cx="7344551" cy="443514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Часть ЭБС, например, «</a:t>
            </a:r>
            <a:r>
              <a:rPr lang="ru-RU" sz="24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Юрайт</a:t>
            </a:r>
            <a:r>
              <a:rPr lang="ru-RU" sz="24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» и «Университетская библиотека онлайн»,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демонстрирующие в последние годы трансформацию в образовательные платформы, предлагают высокотехнологичные сервисы обучения. Например, сервисы создания гибких курсов, разработки учебно-методической документации по дисциплинам образовательного процесса, онлайн тестирования, онлайн курсов, а также привлечения дополнительных медиа материалов для обучения. Большим подспорьем является внедрение многими ЭБС удаленной регистрации пользователей, с дальнейшим подтверждением администратором, что сделало возможным получение доступа без первичной регистрации с компьютеров сети Института.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9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03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1874</TotalTime>
  <Words>1610</Words>
  <Application>Microsoft Office PowerPoint</Application>
  <PresentationFormat>Экран (4:3)</PresentationFormat>
  <Paragraphs>114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Bookman Old Style</vt:lpstr>
      <vt:lpstr>Calibri</vt:lpstr>
      <vt:lpstr>Calibri Light</vt:lpstr>
      <vt:lpstr>Courier New</vt:lpstr>
      <vt:lpstr>Impact</vt:lpstr>
      <vt:lpstr>Wingdings</vt:lpstr>
      <vt:lpstr>Тема Office</vt:lpstr>
      <vt:lpstr>Презентация PowerPoint</vt:lpstr>
      <vt:lpstr>Презентация PowerPoint</vt:lpstr>
      <vt:lpstr> Основные цели и задачи работы библиотеки:</vt:lpstr>
      <vt:lpstr>Презентация PowerPoint</vt:lpstr>
      <vt:lpstr>Показатели библиотеки  за 2020 год </vt:lpstr>
      <vt:lpstr>Состояние и движение библиотечных фондов</vt:lpstr>
      <vt:lpstr>Презентация PowerPoint</vt:lpstr>
      <vt:lpstr>Презентация PowerPoint</vt:lpstr>
      <vt:lpstr>Презентация PowerPoint</vt:lpstr>
      <vt:lpstr>ВЕБИНАРЫ ЮРАЙТ</vt:lpstr>
      <vt:lpstr>ВЕБИНАРЫ ЮРАЙТ</vt:lpstr>
      <vt:lpstr>Презентация PowerPoint</vt:lpstr>
      <vt:lpstr>Сайт библиотеки:</vt:lpstr>
      <vt:lpstr>Презентация PowerPoint</vt:lpstr>
      <vt:lpstr>Презентация PowerPoint</vt:lpstr>
      <vt:lpstr>Презентация PowerPoint</vt:lpstr>
      <vt:lpstr>Дополнительные платные услуги библиотеки</vt:lpstr>
      <vt:lpstr>Дополнительные платные услуги библиотеки</vt:lpstr>
      <vt:lpstr>Перспективы развития 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Александр</cp:lastModifiedBy>
  <cp:revision>299</cp:revision>
  <cp:lastPrinted>2020-05-29T02:51:10Z</cp:lastPrinted>
  <dcterms:created xsi:type="dcterms:W3CDTF">2016-11-18T14:12:19Z</dcterms:created>
  <dcterms:modified xsi:type="dcterms:W3CDTF">2021-04-22T09:11:49Z</dcterms:modified>
</cp:coreProperties>
</file>