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59" r:id="rId4"/>
    <p:sldId id="293" r:id="rId5"/>
    <p:sldId id="279" r:id="rId6"/>
    <p:sldId id="285" r:id="rId7"/>
    <p:sldId id="298" r:id="rId8"/>
    <p:sldId id="306" r:id="rId9"/>
    <p:sldId id="287" r:id="rId10"/>
    <p:sldId id="308" r:id="rId11"/>
    <p:sldId id="304" r:id="rId12"/>
    <p:sldId id="307" r:id="rId13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A3752D3-D272-4D99-B878-6ED9E2A33274}">
          <p14:sldIdLst>
            <p14:sldId id="256"/>
            <p14:sldId id="258"/>
            <p14:sldId id="259"/>
            <p14:sldId id="293"/>
            <p14:sldId id="279"/>
            <p14:sldId id="285"/>
            <p14:sldId id="298"/>
            <p14:sldId id="306"/>
            <p14:sldId id="287"/>
            <p14:sldId id="308"/>
            <p14:sldId id="304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56BB23"/>
    <a:srgbClr val="38F12F"/>
    <a:srgbClr val="FE3E02"/>
    <a:srgbClr val="E9FB05"/>
    <a:srgbClr val="9900CC"/>
    <a:srgbClr val="FAF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8" autoAdjust="0"/>
    <p:restoredTop sz="94638" autoAdjust="0"/>
  </p:normalViewPr>
  <p:slideViewPr>
    <p:cSldViewPr>
      <p:cViewPr varScale="1">
        <p:scale>
          <a:sx n="109" d="100"/>
          <a:sy n="109" d="100"/>
        </p:scale>
        <p:origin x="199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87831668008834E-2"/>
          <c:y val="6.7711143210177419E-2"/>
          <c:w val="0.74244617596656048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 счет средств РФ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150</c:v>
                </c:pt>
                <c:pt idx="1">
                  <c:v>103</c:v>
                </c:pt>
                <c:pt idx="2">
                  <c:v>122</c:v>
                </c:pt>
                <c:pt idx="3">
                  <c:v>103</c:v>
                </c:pt>
                <c:pt idx="4">
                  <c:v>108</c:v>
                </c:pt>
                <c:pt idx="5">
                  <c:v>122</c:v>
                </c:pt>
                <c:pt idx="6">
                  <c:v>130</c:v>
                </c:pt>
                <c:pt idx="7">
                  <c:v>131</c:v>
                </c:pt>
                <c:pt idx="8">
                  <c:v>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D1-4EB6-97D5-FB09778D145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 полным возмещением затрат 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1.3008039036408223E-2"/>
                  <c:y val="-1.4414313526830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8D1-4EB6-97D5-FB09778D1458}"/>
                </c:ext>
              </c:extLst>
            </c:dLbl>
            <c:dLbl>
              <c:idx val="1"/>
              <c:layout>
                <c:manualLayout>
                  <c:x val="2.7461415743528454E-2"/>
                  <c:y val="-7.20715676341543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8D1-4EB6-97D5-FB09778D1458}"/>
                </c:ext>
              </c:extLst>
            </c:dLbl>
            <c:dLbl>
              <c:idx val="2"/>
              <c:layout>
                <c:manualLayout>
                  <c:x val="1.8789389719256325E-2"/>
                  <c:y val="-2.1621470290246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8D1-4EB6-97D5-FB09778D1458}"/>
                </c:ext>
              </c:extLst>
            </c:dLbl>
            <c:dLbl>
              <c:idx val="3"/>
              <c:layout>
                <c:manualLayout>
                  <c:x val="1.5898714377832225E-2"/>
                  <c:y val="-1.9219084702440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8D1-4EB6-97D5-FB09778D145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</c:numCache>
            </c:num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25</c:v>
                </c:pt>
                <c:pt idx="1">
                  <c:v>12</c:v>
                </c:pt>
                <c:pt idx="2">
                  <c:v>6</c:v>
                </c:pt>
                <c:pt idx="3">
                  <c:v>4</c:v>
                </c:pt>
                <c:pt idx="4">
                  <c:v>5</c:v>
                </c:pt>
                <c:pt idx="5">
                  <c:v>0</c:v>
                </c:pt>
                <c:pt idx="6">
                  <c:v>2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8D1-4EB6-97D5-FB09778D145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Госзаказ РС (Я) </c:v>
                </c:pt>
              </c:strCache>
            </c:strRef>
          </c:tx>
          <c:spPr>
            <a:solidFill>
              <a:srgbClr val="56BB23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>
                <c:manualLayout>
                  <c:x val="1.589871437783226E-2"/>
                  <c:y val="-1.68166991146359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8D1-4EB6-97D5-FB09778D1458}"/>
                </c:ext>
              </c:extLst>
            </c:dLbl>
            <c:dLbl>
              <c:idx val="1"/>
              <c:layout>
                <c:manualLayout>
                  <c:x val="1.4453376707120189E-2"/>
                  <c:y val="-2.4023855878051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8D1-4EB6-97D5-FB09778D1458}"/>
                </c:ext>
              </c:extLst>
            </c:dLbl>
            <c:dLbl>
              <c:idx val="2"/>
              <c:layout>
                <c:manualLayout>
                  <c:x val="1.1562701365696213E-2"/>
                  <c:y val="-9.60954235122050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48D1-4EB6-97D5-FB09778D1458}"/>
                </c:ext>
              </c:extLst>
            </c:dLbl>
            <c:dLbl>
              <c:idx val="3"/>
              <c:layout>
                <c:manualLayout>
                  <c:x val="1.7344052048544261E-2"/>
                  <c:y val="-9.60954235122050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48D1-4EB6-97D5-FB09778D145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</c:numCache>
            </c:num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10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8D1-4EB6-97D5-FB09778D14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9500672"/>
        <c:axId val="44796736"/>
        <c:axId val="0"/>
      </c:bar3DChart>
      <c:catAx>
        <c:axId val="129500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4796736"/>
        <c:crosses val="autoZero"/>
        <c:auto val="1"/>
        <c:lblAlgn val="ctr"/>
        <c:lblOffset val="100"/>
        <c:noMultiLvlLbl val="0"/>
      </c:catAx>
      <c:valAx>
        <c:axId val="44796736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295006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924877721018932"/>
          <c:y val="6.651676032817723E-2"/>
          <c:w val="0.14930588511909931"/>
          <c:h val="0.9150141910997475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940509977006"/>
          <c:y val="2.9997545982935792E-2"/>
          <c:w val="0.69765270188834227"/>
          <c:h val="0.63951497673098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63E8-48A8-B575-33886F000B5C}"/>
              </c:ext>
            </c:extLst>
          </c:dPt>
          <c:dPt>
            <c:idx val="1"/>
            <c:bubble3D val="0"/>
            <c:spPr>
              <a:solidFill>
                <a:srgbClr val="38F12F"/>
              </a:solidFill>
            </c:spPr>
            <c:extLst>
              <c:ext xmlns:c16="http://schemas.microsoft.com/office/drawing/2014/chart" uri="{C3380CC4-5D6E-409C-BE32-E72D297353CC}">
                <c16:uniqueId val="{00000003-63E8-48A8-B575-33886F000B5C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5-63E8-48A8-B575-33886F000B5C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В рамках квоты лиц, имеющих особые права</c:v>
                </c:pt>
                <c:pt idx="1">
                  <c:v>На общих основаниях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</c:v>
                </c:pt>
                <c:pt idx="1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3E8-48A8-B575-33886F000B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7.4198615978696009E-2"/>
          <c:y val="0.6735786389416647"/>
          <c:w val="0.8309507144940238"/>
          <c:h val="0.3056267306445559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87831668008584E-2"/>
          <c:y val="6.7711143210177419E-2"/>
          <c:w val="0.90228105267737047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1.5971057585918182E-2"/>
                  <c:y val="-1.9219273866660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A00-4127-8EC6-C19CC5C8F23F}"/>
                </c:ext>
              </c:extLst>
            </c:dLbl>
            <c:dLbl>
              <c:idx val="1"/>
              <c:layout>
                <c:manualLayout>
                  <c:x val="1.2971817421082091E-2"/>
                  <c:y val="-2.4023855878051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A00-4127-8EC6-C19CC5C8F23F}"/>
                </c:ext>
              </c:extLst>
            </c:dLbl>
            <c:dLbl>
              <c:idx val="2"/>
              <c:layout>
                <c:manualLayout>
                  <c:x val="1.5880601018782931E-2"/>
                  <c:y val="-2.4023855878051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A00-4127-8EC6-C19CC5C8F23F}"/>
                </c:ext>
              </c:extLst>
            </c:dLbl>
            <c:dLbl>
              <c:idx val="3"/>
              <c:layout>
                <c:manualLayout>
                  <c:x val="1.0081009905512696E-2"/>
                  <c:y val="-1.9219084702440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A00-4127-8EC6-C19CC5C8F23F}"/>
                </c:ext>
              </c:extLst>
            </c:dLbl>
            <c:dLbl>
              <c:idx val="4"/>
              <c:layout>
                <c:manualLayout>
                  <c:x val="1.4453376707120189E-2"/>
                  <c:y val="-2.8828627053661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A00-4127-8EC6-C19CC5C8F23F}"/>
                </c:ext>
              </c:extLst>
            </c:dLbl>
            <c:dLbl>
              <c:idx val="5"/>
              <c:layout>
                <c:manualLayout>
                  <c:x val="1.3170937100075277E-2"/>
                  <c:y val="-2.8828627053661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A00-4127-8EC6-C19CC5C8F23F}"/>
                </c:ext>
              </c:extLst>
            </c:dLbl>
            <c:dLbl>
              <c:idx val="6"/>
              <c:layout>
                <c:manualLayout>
                  <c:x val="8.780624733383589E-3"/>
                  <c:y val="-4.5645326168297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A00-4127-8EC6-C19CC5C8F23F}"/>
                </c:ext>
              </c:extLst>
            </c:dLbl>
            <c:dLbl>
              <c:idx val="7"/>
              <c:layout>
                <c:manualLayout>
                  <c:x val="1.1707384413215739E-2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A00-4127-8EC6-C19CC5C8F23F}"/>
                </c:ext>
              </c:extLst>
            </c:dLbl>
            <c:dLbl>
              <c:idx val="8"/>
              <c:layout>
                <c:manualLayout>
                  <c:x val="-1.4634374555640389E-3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A00-4127-8EC6-C19CC5C8F2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51</c:v>
                </c:pt>
                <c:pt idx="1">
                  <c:v>52.94</c:v>
                </c:pt>
                <c:pt idx="2">
                  <c:v>55.41</c:v>
                </c:pt>
                <c:pt idx="3">
                  <c:v>57.23</c:v>
                </c:pt>
                <c:pt idx="4">
                  <c:v>57.54</c:v>
                </c:pt>
                <c:pt idx="5">
                  <c:v>56.33</c:v>
                </c:pt>
                <c:pt idx="6">
                  <c:v>58.37</c:v>
                </c:pt>
                <c:pt idx="7">
                  <c:v>63.3</c:v>
                </c:pt>
                <c:pt idx="8">
                  <c:v>63.4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A00-4127-8EC6-C19CC5C8F2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5438336"/>
        <c:axId val="44799040"/>
        <c:axId val="0"/>
      </c:bar3DChart>
      <c:catAx>
        <c:axId val="135438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44799040"/>
        <c:crosses val="autoZero"/>
        <c:auto val="1"/>
        <c:lblAlgn val="ctr"/>
        <c:lblOffset val="100"/>
        <c:noMultiLvlLbl val="0"/>
      </c:catAx>
      <c:valAx>
        <c:axId val="447990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1354383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939577865266838"/>
          <c:y val="3.9094107801742189E-2"/>
          <c:w val="0.7481944444444445"/>
          <c:h val="0.7145699722317319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Предыдущий набор </c:v>
                </c:pt>
              </c:strCache>
            </c:strRef>
          </c:tx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4.0277777777777753E-2"/>
                  <c:y val="-5.54749049517188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C2-44B6-913C-AEEB5319327C}"/>
                </c:ext>
              </c:extLst>
            </c:dLbl>
            <c:dLbl>
              <c:idx val="1"/>
              <c:layout>
                <c:manualLayout>
                  <c:x val="-3.4722222222222224E-2"/>
                  <c:y val="-5.0724637681159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DC2-44B6-913C-AEEB5319327C}"/>
                </c:ext>
              </c:extLst>
            </c:dLbl>
            <c:dLbl>
              <c:idx val="2"/>
              <c:layout>
                <c:manualLayout>
                  <c:x val="-3.1944444444444442E-2"/>
                  <c:y val="-4.73955797015475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DC2-44B6-913C-AEEB5319327C}"/>
                </c:ext>
              </c:extLst>
            </c:dLbl>
            <c:dLbl>
              <c:idx val="3"/>
              <c:layout>
                <c:manualLayout>
                  <c:x val="-3.6111111111111108E-2"/>
                  <c:y val="-5.780777138121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DC2-44B6-913C-AEEB5319327C}"/>
                </c:ext>
              </c:extLst>
            </c:dLbl>
            <c:dLbl>
              <c:idx val="4"/>
              <c:layout>
                <c:manualLayout>
                  <c:x val="-4.7222222222222235E-2"/>
                  <c:y val="6.03864734299516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DC2-44B6-913C-AEEB5319327C}"/>
                </c:ext>
              </c:extLst>
            </c:dLbl>
            <c:dLbl>
              <c:idx val="5"/>
              <c:layout>
                <c:manualLayout>
                  <c:x val="-2.0833333333333488E-2"/>
                  <c:y val="-5.31400966183574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DC2-44B6-913C-AEEB5319327C}"/>
                </c:ext>
              </c:extLst>
            </c:dLbl>
            <c:dLbl>
              <c:idx val="6"/>
              <c:layout>
                <c:manualLayout>
                  <c:x val="-1.1111220472440946E-2"/>
                  <c:y val="-4.9811320086486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DC2-44B6-913C-AEEB5319327C}"/>
                </c:ext>
              </c:extLst>
            </c:dLbl>
            <c:dLbl>
              <c:idx val="7"/>
              <c:layout>
                <c:manualLayout>
                  <c:x val="-1.6666666666666774E-2"/>
                  <c:y val="4.10628019323671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DC2-44B6-913C-AEEB5319327C}"/>
                </c:ext>
              </c:extLst>
            </c:dLbl>
            <c:spPr>
              <a:solidFill>
                <a:srgbClr val="FE3E02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ПО</c:v>
                </c:pt>
                <c:pt idx="1">
                  <c:v>ЗФ</c:v>
                </c:pt>
                <c:pt idx="2">
                  <c:v>ОФ</c:v>
                </c:pt>
                <c:pt idx="3">
                  <c:v>ПИ</c:v>
                </c:pt>
                <c:pt idx="4">
                  <c:v>СД</c:v>
                </c:pt>
                <c:pt idx="5">
                  <c:v>ЭЭ</c:v>
                </c:pt>
                <c:pt idx="6">
                  <c:v>ГД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63.7</c:v>
                </c:pt>
                <c:pt idx="1">
                  <c:v>69.400000000000006</c:v>
                </c:pt>
                <c:pt idx="2">
                  <c:v>64.3</c:v>
                </c:pt>
                <c:pt idx="3">
                  <c:v>70.400000000000006</c:v>
                </c:pt>
                <c:pt idx="4">
                  <c:v>54.6</c:v>
                </c:pt>
                <c:pt idx="5">
                  <c:v>62.2</c:v>
                </c:pt>
                <c:pt idx="6">
                  <c:v>51.5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7DC2-44B6-913C-AEEB5319327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marker>
            <c:spPr>
              <a:solidFill>
                <a:srgbClr val="FFFF00"/>
              </a:solidFill>
            </c:spPr>
          </c:marker>
          <c:dLbls>
            <c:dLbl>
              <c:idx val="0"/>
              <c:layout>
                <c:manualLayout>
                  <c:x val="-4.1666776027996504E-2"/>
                  <c:y val="5.114314704991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DC2-44B6-913C-AEEB5319327C}"/>
                </c:ext>
              </c:extLst>
            </c:dLbl>
            <c:dLbl>
              <c:idx val="1"/>
              <c:layout>
                <c:manualLayout>
                  <c:x val="-2.7777777777777901E-2"/>
                  <c:y val="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DC2-44B6-913C-AEEB5319327C}"/>
                </c:ext>
              </c:extLst>
            </c:dLbl>
            <c:dLbl>
              <c:idx val="2"/>
              <c:layout>
                <c:manualLayout>
                  <c:x val="-3.055566491688539E-2"/>
                  <c:y val="5.34763676416161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DC2-44B6-913C-AEEB5319327C}"/>
                </c:ext>
              </c:extLst>
            </c:dLbl>
            <c:dLbl>
              <c:idx val="3"/>
              <c:layout>
                <c:manualLayout>
                  <c:x val="-3.6111220472440843E-2"/>
                  <c:y val="4.84787847986499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DC2-44B6-913C-AEEB5319327C}"/>
                </c:ext>
              </c:extLst>
            </c:dLbl>
            <c:dLbl>
              <c:idx val="4"/>
              <c:layout>
                <c:manualLayout>
                  <c:x val="-3.888888888888889E-2"/>
                  <c:y val="-6.7632850241545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DC2-44B6-913C-AEEB5319327C}"/>
                </c:ext>
              </c:extLst>
            </c:dLbl>
            <c:dLbl>
              <c:idx val="5"/>
              <c:layout>
                <c:manualLayout>
                  <c:x val="-4.4444444444444564E-2"/>
                  <c:y val="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7DC2-44B6-913C-AEEB5319327C}"/>
                </c:ext>
              </c:extLst>
            </c:dLbl>
            <c:dLbl>
              <c:idx val="6"/>
              <c:layout>
                <c:manualLayout>
                  <c:x val="-2.5000109361329733E-2"/>
                  <c:y val="5.639129965132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7DC2-44B6-913C-AEEB5319327C}"/>
                </c:ext>
              </c:extLst>
            </c:dLbl>
            <c:dLbl>
              <c:idx val="7"/>
              <c:layout>
                <c:manualLayout>
                  <c:x val="-8.3333333333333367E-3"/>
                  <c:y val="-6.2801932367149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7DC2-44B6-913C-AEEB5319327C}"/>
                </c:ext>
              </c:extLst>
            </c:dLbl>
            <c:spPr>
              <a:solidFill>
                <a:srgbClr val="E9FB05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ПО</c:v>
                </c:pt>
                <c:pt idx="1">
                  <c:v>ЗФ</c:v>
                </c:pt>
                <c:pt idx="2">
                  <c:v>ОФ</c:v>
                </c:pt>
                <c:pt idx="3">
                  <c:v>ПИ</c:v>
                </c:pt>
                <c:pt idx="4">
                  <c:v>СД</c:v>
                </c:pt>
                <c:pt idx="5">
                  <c:v>ЭЭ</c:v>
                </c:pt>
                <c:pt idx="6">
                  <c:v>ГД 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63.9</c:v>
                </c:pt>
                <c:pt idx="1">
                  <c:v>64.27</c:v>
                </c:pt>
                <c:pt idx="2">
                  <c:v>61.08</c:v>
                </c:pt>
                <c:pt idx="3">
                  <c:v>70.150000000000006</c:v>
                </c:pt>
                <c:pt idx="4">
                  <c:v>58.67</c:v>
                </c:pt>
                <c:pt idx="5">
                  <c:v>58.96</c:v>
                </c:pt>
                <c:pt idx="6">
                  <c:v>55.25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7DC2-44B6-913C-AEEB53193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442432"/>
        <c:axId val="131492096"/>
      </c:lineChart>
      <c:catAx>
        <c:axId val="135442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1492096"/>
        <c:crosses val="autoZero"/>
        <c:auto val="1"/>
        <c:lblAlgn val="ctr"/>
        <c:lblOffset val="100"/>
        <c:noMultiLvlLbl val="0"/>
      </c:catAx>
      <c:valAx>
        <c:axId val="131492096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3544243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>
            <a:solidFill>
              <a:schemeClr val="bg1"/>
            </a:solidFill>
          </a:ln>
        </c:spPr>
        <c:txPr>
          <a:bodyPr/>
          <a:lstStyle/>
          <a:p>
            <a:pPr rtl="0">
              <a:defRPr b="1"/>
            </a:pPr>
            <a:endParaRPr lang="ru-RU"/>
          </a:p>
        </c:txPr>
      </c:dTable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49114173228346E-2"/>
          <c:y val="0"/>
          <c:w val="0.8827643263342082"/>
          <c:h val="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hade val="60000"/>
                    </a:schemeClr>
                  </a:gs>
                  <a:gs pos="33000">
                    <a:schemeClr val="accent6">
                      <a:tint val="86500"/>
                    </a:schemeClr>
                  </a:gs>
                  <a:gs pos="46750">
                    <a:schemeClr val="accent6">
                      <a:tint val="71000"/>
                      <a:satMod val="112000"/>
                    </a:schemeClr>
                  </a:gs>
                  <a:gs pos="53000">
                    <a:schemeClr val="accent6">
                      <a:tint val="71000"/>
                      <a:satMod val="112000"/>
                    </a:schemeClr>
                  </a:gs>
                  <a:gs pos="68000">
                    <a:schemeClr val="accent6">
                      <a:tint val="86000"/>
                    </a:schemeClr>
                  </a:gs>
                  <a:gs pos="100000">
                    <a:schemeClr val="accent6">
                      <a:shade val="60000"/>
                    </a:schemeClr>
                  </a:gs>
                </a:gsLst>
                <a:lin ang="8350000" scaled="1"/>
              </a:gradFill>
              <a:ln w="9525" cap="flat" cmpd="sng" algn="ctr">
                <a:solidFill>
                  <a:schemeClr val="accent6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A22-4CFB-94C1-B0669C706ADD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9A22-4CFB-94C1-B0669C706ADD}"/>
              </c:ext>
            </c:extLst>
          </c:dPt>
          <c:dPt>
            <c:idx val="3"/>
            <c:bubble3D val="0"/>
            <c:spPr>
              <a:solidFill>
                <a:srgbClr val="56BB23"/>
              </a:solidFill>
            </c:spPr>
            <c:extLst>
              <c:ext xmlns:c16="http://schemas.microsoft.com/office/drawing/2014/chart" uri="{C3380CC4-5D6E-409C-BE32-E72D297353CC}">
                <c16:uniqueId val="{00000005-9A22-4CFB-94C1-B0669C706ADD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shade val="60000"/>
                    </a:schemeClr>
                  </a:gs>
                  <a:gs pos="33000">
                    <a:schemeClr val="accent3">
                      <a:tint val="86500"/>
                    </a:schemeClr>
                  </a:gs>
                  <a:gs pos="46750">
                    <a:schemeClr val="accent3">
                      <a:tint val="71000"/>
                      <a:satMod val="112000"/>
                    </a:schemeClr>
                  </a:gs>
                  <a:gs pos="53000">
                    <a:schemeClr val="accent3">
                      <a:tint val="71000"/>
                      <a:satMod val="112000"/>
                    </a:schemeClr>
                  </a:gs>
                  <a:gs pos="68000">
                    <a:schemeClr val="accent3">
                      <a:tint val="86000"/>
                    </a:schemeClr>
                  </a:gs>
                  <a:gs pos="100000">
                    <a:schemeClr val="accent3">
                      <a:shade val="60000"/>
                    </a:schemeClr>
                  </a:gs>
                </a:gsLst>
                <a:lin ang="8350000" scaled="1"/>
              </a:gradFill>
              <a:ln w="9525" cap="flat" cmpd="sng" algn="ctr">
                <a:solidFill>
                  <a:schemeClr val="accent3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A22-4CFB-94C1-B0669C706ADD}"/>
              </c:ext>
            </c:extLst>
          </c:dPt>
          <c:dLbls>
            <c:dLbl>
              <c:idx val="0"/>
              <c:layout>
                <c:manualLayout>
                  <c:x val="3.5577646544181968E-2"/>
                  <c:y val="-0.1376941518063183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Выпускники ОУ СПО – 80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22-4CFB-94C1-B0669C706ADD}"/>
                </c:ext>
              </c:extLst>
            </c:dLbl>
            <c:dLbl>
              <c:idx val="2"/>
              <c:layout>
                <c:manualLayout>
                  <c:x val="2.7908027121609797E-2"/>
                  <c:y val="-0.11070113494161987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err="1" smtClean="0">
                        <a:ln>
                          <a:solidFill>
                            <a:schemeClr val="bg1"/>
                          </a:solidFill>
                        </a:ln>
                      </a:rPr>
                      <a:t>Выпусники</a:t>
                    </a:r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</a:rPr>
                      <a:t> прошлых лет – 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A22-4CFB-94C1-B0669C706ADD}"/>
                </c:ext>
              </c:extLst>
            </c:dLbl>
            <c:dLbl>
              <c:idx val="3"/>
              <c:layout>
                <c:manualLayout>
                  <c:x val="-6.1800306211723534E-2"/>
                  <c:y val="6.9162048363647574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</a:rPr>
                      <a:t>Выпускники 2021 года – 35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A22-4CFB-94C1-B0669C706ADD}"/>
                </c:ext>
              </c:extLst>
            </c:dLbl>
            <c:dLbl>
              <c:idx val="4"/>
              <c:layout>
                <c:manualLayout>
                  <c:x val="-0.15893263342082239"/>
                  <c:y val="-2.3626624511385842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Выпускники </a:t>
                    </a:r>
                  </a:p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СОО – </a:t>
                    </a:r>
                    <a:r>
                      <a:rPr lang="en-US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4</a:t>
                    </a:r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5</a:t>
                    </a:r>
                    <a:endParaRPr lang="en-US" sz="1600" dirty="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A22-4CFB-94C1-B0669C706ADD}"/>
                </c:ext>
              </c:extLst>
            </c:dLbl>
            <c:spPr>
              <a:gradFill rotWithShape="1">
                <a:gsLst>
                  <a:gs pos="20000">
                    <a:schemeClr val="accent5">
                      <a:tint val="9000"/>
                    </a:schemeClr>
                  </a:gs>
                  <a:gs pos="100000">
                    <a:schemeClr val="accent5">
                      <a:tint val="70000"/>
                      <a:satMod val="100000"/>
                    </a:schemeClr>
                  </a:gs>
                </a:gsLst>
                <a:path path="circle">
                  <a:fillToRect l="-15000" t="-15000" r="115000" b="115000"/>
                </a:path>
              </a:gradFill>
              <a:ln w="9525" cap="flat" cmpd="sng" algn="ctr">
                <a:solidFill>
                  <a:schemeClr val="accent5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30000" dist="101600" dir="2700000" algn="tl" rotWithShape="0">
                  <a:srgbClr val="000000">
                    <a:alpha val="35000"/>
                  </a:srgbClr>
                </a:outerShdw>
              </a:effectLst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Выпускники ОУ СПО</c:v>
                </c:pt>
                <c:pt idx="1">
                  <c:v>Выпускники СОО</c:v>
                </c:pt>
                <c:pt idx="2">
                  <c:v>Выпускники СОО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0</c:v>
                </c:pt>
                <c:pt idx="2">
                  <c:v>14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A22-4CFB-94C1-B0669C706A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38100" cap="flat" cmpd="sng" algn="ctr">
              <a:solidFill>
                <a:schemeClr val="accent3"/>
              </a:solidFill>
              <a:prstDash val="solid"/>
            </a:ln>
            <a:effectLst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</c:spPr>
        </c:serLines>
      </c:ofPieChart>
      <c:spPr>
        <a:solidFill>
          <a:schemeClr val="lt1"/>
        </a:solidFill>
        <a:ln w="25400" cap="flat" cmpd="sng" algn="ctr">
          <a:solidFill>
            <a:schemeClr val="tx1"/>
          </a:solidFill>
          <a:prstDash val="solid"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10A0D-344A-40C1-AEAD-895CA7C2C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3880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4BF70-C8E4-4E9C-A422-D27FBBAD8A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74083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14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5286412"/>
          </a:xfrm>
        </p:spPr>
        <p:txBody>
          <a:bodyPr>
            <a:normAutofit/>
          </a:bodyPr>
          <a:lstStyle/>
          <a:p>
            <a:r>
              <a:rPr lang="ru-RU" sz="67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Об итогах</a:t>
            </a: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приемной кампании </a:t>
            </a: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</a:t>
            </a:r>
            <a:b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ТИ (Ф) СВФУ В Г.НЕРЮНГРИ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900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2021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ГОД</a:t>
            </a:r>
            <a:endParaRPr lang="ru-RU" sz="4900" dirty="0">
              <a:solidFill>
                <a:schemeClr val="bg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4464496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	</a:t>
            </a:r>
            <a:r>
              <a:rPr lang="ru-RU" sz="2000" dirty="0" smtClean="0">
                <a:solidFill>
                  <a:schemeClr val="bg1"/>
                </a:solidFill>
              </a:rPr>
              <a:t>Работа Отборочной комиссии осуществляется в соответствии со сроками, утвержденными Правилами приема в СВФУ:</a:t>
            </a:r>
          </a:p>
          <a:p>
            <a:pPr marL="137160" indent="0">
              <a:buNone/>
            </a:pPr>
            <a:endParaRPr lang="ru-RU" sz="1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01.11.2021 </a:t>
            </a:r>
            <a:r>
              <a:rPr lang="ru-RU" sz="2000" dirty="0" smtClean="0">
                <a:solidFill>
                  <a:schemeClr val="bg1"/>
                </a:solidFill>
              </a:rPr>
              <a:t>– публикация на официальном сайте института Правил приема в 2022 году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01.06.2022 г.</a:t>
            </a:r>
            <a:r>
              <a:rPr lang="ru-RU" sz="2000" dirty="0" smtClean="0">
                <a:solidFill>
                  <a:schemeClr val="bg1"/>
                </a:solidFill>
              </a:rPr>
              <a:t> – утверждение квоты целевого приема и публикация на официальном сайте института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11.06.2022 г.</a:t>
            </a:r>
            <a:r>
              <a:rPr lang="ru-RU" sz="2000" dirty="0" smtClean="0">
                <a:solidFill>
                  <a:schemeClr val="bg1"/>
                </a:solidFill>
              </a:rPr>
              <a:t> – утверждение расписания ВИ, проводимых ТИ (ф) СВФУ 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20.06.2022 г.</a:t>
            </a:r>
            <a:r>
              <a:rPr lang="ru-RU" sz="2000" dirty="0" smtClean="0">
                <a:solidFill>
                  <a:schemeClr val="bg1"/>
                </a:solidFill>
              </a:rPr>
              <a:t> – начало приема документов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20.07.2022 г. </a:t>
            </a:r>
            <a:r>
              <a:rPr lang="ru-RU" sz="2000" dirty="0" smtClean="0">
                <a:solidFill>
                  <a:schemeClr val="bg1"/>
                </a:solidFill>
              </a:rPr>
              <a:t>– завершение приема документов от лиц, поступающих по результатам ВИ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25.07.2022 г.</a:t>
            </a:r>
            <a:r>
              <a:rPr lang="ru-RU" sz="2000" dirty="0" smtClean="0">
                <a:solidFill>
                  <a:schemeClr val="bg1"/>
                </a:solidFill>
              </a:rPr>
              <a:t> – завершение приема документов от абитуриентов, поступающих по результатам ЕГЭ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27.07.2022 г.</a:t>
            </a:r>
            <a:r>
              <a:rPr lang="ru-RU" sz="2000" dirty="0" smtClean="0">
                <a:solidFill>
                  <a:schemeClr val="bg1"/>
                </a:solidFill>
              </a:rPr>
              <a:t> – публикация конкурсных списков поступающих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30.07.2022 </a:t>
            </a:r>
            <a:r>
              <a:rPr lang="ru-RU" sz="2000" b="1" u="sng" dirty="0">
                <a:solidFill>
                  <a:schemeClr val="bg1"/>
                </a:solidFill>
              </a:rPr>
              <a:t>г.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– этап приоритетного зачисления (особые права, целевые, победители олимпиад)</a:t>
            </a:r>
          </a:p>
          <a:p>
            <a:pPr marL="137160" indent="0">
              <a:buNone/>
            </a:pPr>
            <a:r>
              <a:rPr lang="ru-RU" sz="2000" b="1" u="sng" dirty="0" err="1" smtClean="0">
                <a:solidFill>
                  <a:schemeClr val="bg1"/>
                </a:solidFill>
              </a:rPr>
              <a:t>Дл</a:t>
            </a:r>
            <a:r>
              <a:rPr lang="ru-RU" sz="2000" b="1" u="sng" dirty="0" smtClean="0">
                <a:solidFill>
                  <a:schemeClr val="bg1"/>
                </a:solidFill>
              </a:rPr>
              <a:t> 09.08.2022 г.</a:t>
            </a:r>
            <a:r>
              <a:rPr lang="ru-RU" sz="2000" dirty="0" smtClean="0">
                <a:solidFill>
                  <a:schemeClr val="bg1"/>
                </a:solidFill>
              </a:rPr>
              <a:t> – основной этап зачисления (единственный). </a:t>
            </a:r>
          </a:p>
          <a:p>
            <a:pPr marL="137160" indent="0" algn="ctr">
              <a:buNone/>
            </a:pPr>
            <a:r>
              <a:rPr lang="ru-RU" sz="1700" b="1" u="sng" dirty="0" smtClean="0">
                <a:solidFill>
                  <a:schemeClr val="bg1"/>
                </a:solidFill>
              </a:rPr>
              <a:t>Зачисление проводится только на основании ОРИГИНАЛА документа об образовании</a:t>
            </a: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План работы Отборочной комиссии</a:t>
            </a:r>
            <a:r>
              <a:rPr kumimoji="0" lang="ru-RU" sz="28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28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860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892480" cy="4709160"/>
          </a:xfrm>
        </p:spPr>
        <p:txBody>
          <a:bodyPr>
            <a:normAutofit fontScale="92500" lnSpcReduction="20000"/>
          </a:bodyPr>
          <a:lstStyle/>
          <a:p>
            <a:pPr marL="137160" indent="0"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1. Работа </a:t>
            </a:r>
            <a:r>
              <a:rPr lang="ru-RU" b="1" i="1" dirty="0">
                <a:solidFill>
                  <a:schemeClr val="bg1"/>
                </a:solidFill>
              </a:rPr>
              <a:t>с социальными </a:t>
            </a:r>
            <a:r>
              <a:rPr lang="ru-RU" b="1" i="1" dirty="0" smtClean="0">
                <a:solidFill>
                  <a:schemeClr val="bg1"/>
                </a:solidFill>
              </a:rPr>
              <a:t>партнерами</a:t>
            </a:r>
          </a:p>
          <a:p>
            <a:pPr marL="137160" indent="0">
              <a:buNone/>
            </a:pPr>
            <a:endParaRPr lang="ru-RU" sz="900" b="1" i="1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2. Обеспечение </a:t>
            </a:r>
            <a:r>
              <a:rPr lang="ru-RU" b="1" i="1" dirty="0">
                <a:solidFill>
                  <a:schemeClr val="bg1"/>
                </a:solidFill>
              </a:rPr>
              <a:t>удовлетворения потребностей школьников, выпускников </a:t>
            </a:r>
            <a:r>
              <a:rPr lang="ru-RU" b="1" i="1" dirty="0" err="1">
                <a:solidFill>
                  <a:schemeClr val="bg1"/>
                </a:solidFill>
              </a:rPr>
              <a:t>СУЗов</a:t>
            </a:r>
            <a:r>
              <a:rPr lang="ru-RU" b="1" i="1" dirty="0">
                <a:solidFill>
                  <a:schemeClr val="bg1"/>
                </a:solidFill>
              </a:rPr>
              <a:t> в углубленном изучении </a:t>
            </a:r>
            <a:r>
              <a:rPr lang="ru-RU" b="1" i="1" dirty="0" smtClean="0">
                <a:solidFill>
                  <a:schemeClr val="bg1"/>
                </a:solidFill>
              </a:rPr>
              <a:t>предметов</a:t>
            </a:r>
            <a:endParaRPr lang="ru-RU" b="1" i="1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sz="900" b="1" i="1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3. Организация </a:t>
            </a:r>
            <a:r>
              <a:rPr lang="ru-RU" b="1" i="1" dirty="0">
                <a:solidFill>
                  <a:schemeClr val="bg1"/>
                </a:solidFill>
              </a:rPr>
              <a:t>платных образовательных услуг </a:t>
            </a:r>
            <a:endParaRPr lang="ru-RU" b="1" i="1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sz="900" b="1" i="1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4. </a:t>
            </a:r>
            <a:r>
              <a:rPr lang="ru-RU" b="1" i="1" dirty="0" err="1" smtClean="0">
                <a:solidFill>
                  <a:schemeClr val="bg1"/>
                </a:solidFill>
              </a:rPr>
              <a:t>Довузовская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>
                <a:solidFill>
                  <a:schemeClr val="bg1"/>
                </a:solidFill>
              </a:rPr>
              <a:t>подготовка и </a:t>
            </a:r>
            <a:r>
              <a:rPr lang="ru-RU" b="1" i="1" dirty="0" smtClean="0">
                <a:solidFill>
                  <a:schemeClr val="bg1"/>
                </a:solidFill>
              </a:rPr>
              <a:t>профориентация</a:t>
            </a:r>
          </a:p>
          <a:p>
            <a:pPr marL="137160" indent="0">
              <a:buNone/>
            </a:pPr>
            <a:endParaRPr lang="ru-RU" sz="1000" b="1" i="1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5. Просветительская </a:t>
            </a:r>
            <a:r>
              <a:rPr lang="ru-RU" b="1" i="1" dirty="0">
                <a:solidFill>
                  <a:schemeClr val="bg1"/>
                </a:solidFill>
              </a:rPr>
              <a:t>и рекламная работа в СМИ; изготовление и распространение </a:t>
            </a:r>
            <a:r>
              <a:rPr lang="ru-RU" b="1" i="1" dirty="0" err="1">
                <a:solidFill>
                  <a:schemeClr val="bg1"/>
                </a:solidFill>
              </a:rPr>
              <a:t>профориентационного</a:t>
            </a:r>
            <a:r>
              <a:rPr lang="ru-RU" b="1" i="1" dirty="0">
                <a:solidFill>
                  <a:schemeClr val="bg1"/>
                </a:solidFill>
              </a:rPr>
              <a:t> печатного </a:t>
            </a:r>
            <a:r>
              <a:rPr lang="ru-RU" b="1" i="1" dirty="0" smtClean="0">
                <a:solidFill>
                  <a:schemeClr val="bg1"/>
                </a:solidFill>
              </a:rPr>
              <a:t>материала</a:t>
            </a:r>
          </a:p>
          <a:p>
            <a:pPr marL="137160" indent="0">
              <a:buNone/>
            </a:pPr>
            <a:endParaRPr lang="ru-RU" sz="900" b="1" i="1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6. Культурно-массовые </a:t>
            </a:r>
            <a:r>
              <a:rPr lang="ru-RU" b="1" i="1" dirty="0">
                <a:solidFill>
                  <a:schemeClr val="bg1"/>
                </a:solidFill>
              </a:rPr>
              <a:t>и творческие </a:t>
            </a:r>
            <a:r>
              <a:rPr lang="ru-RU" b="1" i="1" dirty="0" err="1">
                <a:solidFill>
                  <a:schemeClr val="bg1"/>
                </a:solidFill>
              </a:rPr>
              <a:t>профориентационные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r>
              <a:rPr lang="ru-RU" b="1" i="1" dirty="0" smtClean="0">
                <a:solidFill>
                  <a:schemeClr val="bg1"/>
                </a:solidFill>
              </a:rPr>
              <a:t>мероприятия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Направления </a:t>
            </a:r>
            <a:r>
              <a:rPr kumimoji="0" lang="ru-RU" sz="28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профориентационной</a:t>
            </a: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работы на 2021-2022 учебный год</a:t>
            </a:r>
            <a:endParaRPr kumimoji="0" lang="ru-RU" sz="28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6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709160"/>
          </a:xfrm>
        </p:spPr>
        <p:txBody>
          <a:bodyPr>
            <a:normAutofit fontScale="77500" lnSpcReduction="20000"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1. Принять отчет Отборочной комиссии за 2021 год.</a:t>
            </a: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2. До 04.10.2021 г. представить предложения в Правила приема на 20222 год по утверждению профилей и специализаций по ОП ВО, в рамках выделенных бюджетных места, а также мест по ДОПОУ (очное и заочное отделение) (до 04.10.2021 г.). 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3. Разработать программу </a:t>
            </a:r>
            <a:r>
              <a:rPr lang="ru-RU" dirty="0" err="1" smtClean="0">
                <a:solidFill>
                  <a:schemeClr val="bg1"/>
                </a:solidFill>
              </a:rPr>
              <a:t>профориентационной</a:t>
            </a:r>
            <a:r>
              <a:rPr lang="ru-RU" dirty="0" smtClean="0">
                <a:solidFill>
                  <a:schemeClr val="bg1"/>
                </a:solidFill>
              </a:rPr>
              <a:t> деятельности с учетом направлений и предложений от кафедр, совместно с отделом ВУР. Кафедрам предоставить свои предложения по формам работы со школьниками и конкретными мероприятиями с указанием сроков (до 15.10.2021 г.)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4. Вынести на обсуждение вопрос об открытии программ СПО.</a:t>
            </a: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Постановление</a:t>
            </a:r>
            <a:r>
              <a:rPr kumimoji="0" lang="ru-RU" sz="36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664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58530"/>
            <a:ext cx="8929718" cy="64294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Контрольные цифры приема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9731192"/>
              </p:ext>
            </p:extLst>
          </p:nvPr>
        </p:nvGraphicFramePr>
        <p:xfrm>
          <a:off x="179512" y="1223387"/>
          <a:ext cx="8750776" cy="5177413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612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227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Направление подготовки 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КЦП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(очное)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КЦП 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(заочное)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lang="ru-RU" dirty="0" smtClean="0"/>
                        <a:t>01.03.02 Прикладная</a:t>
                      </a:r>
                      <a:r>
                        <a:rPr lang="ru-RU" baseline="0" dirty="0" smtClean="0"/>
                        <a:t> математика и информатика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18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08.03.01 Строительство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09.03.03 Прикладная</a:t>
                      </a:r>
                      <a:r>
                        <a:rPr kumimoji="0" lang="ru-RU" sz="1800" kern="1200" baseline="0" dirty="0" smtClean="0">
                          <a:solidFill>
                            <a:schemeClr val="bg1"/>
                          </a:solidFill>
                        </a:rPr>
                        <a:t> информатика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13.03.02 Электроэнергетика и электротехника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44.03.02 Психолого-педагогическое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45.03.01 Филология. Профиль «Зарубежная филология»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3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45.03.01 Филология. Профиль «Отечественная филология»</a:t>
                      </a:r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21.05.04 Горное дело (ОПИ, МД)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35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44.03.05  Педагогическое образование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Всего по ТИ (ф) СВФУ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125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47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476672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 smtClean="0">
                <a:solidFill>
                  <a:schemeClr val="bg1"/>
                </a:solidFill>
              </a:rPr>
              <a:t>Всего (очное, заочное отделение) – </a:t>
            </a:r>
            <a:r>
              <a:rPr lang="ru-RU" sz="2200" b="1" u="sng" dirty="0" smtClean="0">
                <a:solidFill>
                  <a:schemeClr val="bg1"/>
                </a:solidFill>
              </a:rPr>
              <a:t>172</a:t>
            </a:r>
            <a:r>
              <a:rPr lang="ru-RU" sz="2200" u="sng" dirty="0" smtClean="0">
                <a:solidFill>
                  <a:schemeClr val="bg1"/>
                </a:solidFill>
              </a:rPr>
              <a:t>,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из них: </a:t>
            </a:r>
            <a:r>
              <a:rPr lang="ru-RU" i="1" dirty="0" smtClean="0">
                <a:solidFill>
                  <a:schemeClr val="bg1"/>
                </a:solidFill>
              </a:rPr>
              <a:t>очное отделение – 125, заочное - 47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0614293"/>
              </p:ext>
            </p:extLst>
          </p:nvPr>
        </p:nvGraphicFramePr>
        <p:xfrm>
          <a:off x="107504" y="1124744"/>
          <a:ext cx="8786874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8929718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Показатели приема абитуриентов (очное отделение) за 2013-2020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гг.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0790434"/>
              </p:ext>
            </p:extLst>
          </p:nvPr>
        </p:nvGraphicFramePr>
        <p:xfrm>
          <a:off x="179512" y="1028984"/>
          <a:ext cx="475252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323528" y="260648"/>
            <a:ext cx="8229600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Структура приема (бюджет) 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1857364"/>
            <a:ext cx="389299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</a:rPr>
              <a:t>В рамках квоты целевого приема:</a:t>
            </a:r>
            <a:r>
              <a:rPr lang="ru-RU" sz="2000" b="1" i="1" dirty="0" smtClean="0">
                <a:solidFill>
                  <a:schemeClr val="bg1"/>
                </a:solidFill>
              </a:rPr>
              <a:t> </a:t>
            </a:r>
            <a:r>
              <a:rPr lang="ru-RU" sz="1600" b="1" i="1" dirty="0" smtClean="0">
                <a:solidFill>
                  <a:schemeClr val="bg1"/>
                </a:solidFill>
              </a:rPr>
              <a:t>нет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В рамках особой квоты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6,9 % </a:t>
            </a:r>
            <a:r>
              <a:rPr lang="ru-RU" sz="1600" i="1" dirty="0" smtClean="0">
                <a:solidFill>
                  <a:schemeClr val="bg1"/>
                </a:solidFill>
              </a:rPr>
              <a:t>(дети-сироты – 1; оставшиеся без попечения родителей – 5)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На общих основаниях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87,6 %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571472" y="357166"/>
            <a:ext cx="8229600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Информация по зачислению на бюджетные места </a:t>
            </a:r>
            <a:b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(ЕГЭ зачисленных по общему конкурсу)</a:t>
            </a:r>
            <a:endParaRPr kumimoji="0" lang="ru-RU" sz="28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4115824"/>
              </p:ext>
            </p:extLst>
          </p:nvPr>
        </p:nvGraphicFramePr>
        <p:xfrm>
          <a:off x="107503" y="1643050"/>
          <a:ext cx="8893652" cy="415760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49489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4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06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40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ysClr val="windowText" lastClr="000000"/>
                          </a:solidFill>
                        </a:rPr>
                        <a:t>Направление подготовки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ysClr val="windowText" lastClr="000000"/>
                          </a:solidFill>
                        </a:rPr>
                        <a:t>Зачислены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ysClr val="windowText" lastClr="000000"/>
                          </a:solidFill>
                        </a:rPr>
                        <a:t>Из них, зачислены по результатам</a:t>
                      </a:r>
                      <a:r>
                        <a:rPr lang="ru-RU" sz="1200" b="1" baseline="0" dirty="0" smtClean="0">
                          <a:solidFill>
                            <a:sysClr val="windowText" lastClr="000000"/>
                          </a:solidFill>
                        </a:rPr>
                        <a:t> ЕГЭ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Средний балл ЕГЭ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ysClr val="windowText" lastClr="000000"/>
                          </a:solidFill>
                        </a:rPr>
                        <a:t>Проходной балл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Педагогическое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63,9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181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Прикладная математика и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информатика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70,15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130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Филология. Профиль: Зарубежная филология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64,27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173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Филология. Профиль: Отечественная филология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61,08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168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Электроэнергетика и электротехника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58,96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152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Горное дело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55,25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141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Строительство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58,67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146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Итого: 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63,4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2189065"/>
              </p:ext>
            </p:extLst>
          </p:nvPr>
        </p:nvGraphicFramePr>
        <p:xfrm>
          <a:off x="214282" y="1142984"/>
          <a:ext cx="867819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8929718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Показатель среднего балла ЕГЭ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за 2013-2021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гг.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(по ТИ (</a:t>
            </a:r>
            <a:r>
              <a:rPr kumimoji="0" lang="ru-RU" sz="32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ф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) СВФУ)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116632"/>
            <a:ext cx="8507288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Средний балл ЕГЭ зачисленных </a:t>
            </a:r>
            <a:b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(сравнение показателей с предыдущим набором</a:t>
            </a:r>
            <a:r>
              <a:rPr kumimoji="0" lang="ru-RU" sz="2400" b="0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)</a:t>
            </a:r>
            <a:endParaRPr kumimoji="0" lang="ru-RU" sz="2400" b="0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503071"/>
              </p:ext>
            </p:extLst>
          </p:nvPr>
        </p:nvGraphicFramePr>
        <p:xfrm>
          <a:off x="-32186" y="1196752"/>
          <a:ext cx="9144000" cy="5647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Распределение первокурсников по уровням образования </a:t>
            </a:r>
            <a:r>
              <a:rPr lang="ru-RU" sz="2800" i="1" dirty="0">
                <a:solidFill>
                  <a:schemeClr val="bg1"/>
                </a:solidFill>
                <a:latin typeface="Bookman Old Style" pitchFamily="18" charset="0"/>
              </a:rPr>
              <a:t>(очное отделение)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8583188"/>
              </p:ext>
            </p:extLst>
          </p:nvPr>
        </p:nvGraphicFramePr>
        <p:xfrm>
          <a:off x="0" y="1412776"/>
          <a:ext cx="9144000" cy="5284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968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Выводы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8858312" cy="5094938"/>
          </a:xfrm>
        </p:spPr>
        <p:txBody>
          <a:bodyPr>
            <a:normAutofit/>
          </a:bodyPr>
          <a:lstStyle/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1. Выполнение КЦП 2021 года 100 %. 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2. Удержание среднего балла на уровне 2020 года.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3. Зачисление абитуриентов по 3 основаниям  (целевой прием, квота по особым правам и прием на общих основаниях) прошел без замечаний и нареканий со стороны ЦПК, председателя Приемной комиссии.</a:t>
            </a:r>
          </a:p>
          <a:p>
            <a:pPr marL="880110" indent="-742950">
              <a:buNone/>
            </a:pPr>
            <a:endParaRPr lang="ru-RU" sz="3400" dirty="0" smtClean="0">
              <a:solidFill>
                <a:schemeClr val="bg1"/>
              </a:solidFill>
            </a:endParaRPr>
          </a:p>
          <a:p>
            <a:pPr marL="880110" indent="-742950">
              <a:buNone/>
            </a:pPr>
            <a:endParaRPr lang="ru-RU" sz="3600" dirty="0" smtClean="0">
              <a:solidFill>
                <a:schemeClr val="bg1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9127</TotalTime>
  <Words>547</Words>
  <Application>Microsoft Office PowerPoint</Application>
  <PresentationFormat>Экран (4:3)</PresentationFormat>
  <Paragraphs>164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</vt:lpstr>
      <vt:lpstr>Book Antiqua</vt:lpstr>
      <vt:lpstr>Bookman Old Style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Об итогах приемной кампании   ТИ (Ф) СВФУ В Г.НЕРЮНГРИ  2021 ГОД</vt:lpstr>
      <vt:lpstr>Контрольные цифры приема</vt:lpstr>
      <vt:lpstr>Презентация PowerPoint</vt:lpstr>
      <vt:lpstr>Структура приема (бюджет) </vt:lpstr>
      <vt:lpstr>Информация по зачислению на бюджетные места  (ЕГЭ зачисленных по общему конкурсу)</vt:lpstr>
      <vt:lpstr>Презентация PowerPoint</vt:lpstr>
      <vt:lpstr>Средний балл ЕГЭ зачисленных  (сравнение показателей с предыдущим набором)</vt:lpstr>
      <vt:lpstr>Распределение первокурсников по уровням образования (очное отделение)</vt:lpstr>
      <vt:lpstr>Выводы</vt:lpstr>
      <vt:lpstr>План работы Отборочной комиссии </vt:lpstr>
      <vt:lpstr>Направления профориентационной работы на 2021-2022 учебный год</vt:lpstr>
      <vt:lpstr>Постановление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ь ь</dc:title>
  <dc:creator>1</dc:creator>
  <cp:lastModifiedBy>Лидия Дмитриевна</cp:lastModifiedBy>
  <cp:revision>431</cp:revision>
  <cp:lastPrinted>2021-10-06T03:30:00Z</cp:lastPrinted>
  <dcterms:created xsi:type="dcterms:W3CDTF">2013-09-18T07:01:51Z</dcterms:created>
  <dcterms:modified xsi:type="dcterms:W3CDTF">2021-10-06T03:30:27Z</dcterms:modified>
</cp:coreProperties>
</file>