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6"/>
  </p:notesMasterIdLst>
  <p:handoutMasterIdLst>
    <p:handoutMasterId r:id="rId17"/>
  </p:handoutMasterIdLst>
  <p:sldIdLst>
    <p:sldId id="256" r:id="rId2"/>
    <p:sldId id="288" r:id="rId3"/>
    <p:sldId id="346" r:id="rId4"/>
    <p:sldId id="347" r:id="rId5"/>
    <p:sldId id="404" r:id="rId6"/>
    <p:sldId id="405" r:id="rId7"/>
    <p:sldId id="307" r:id="rId8"/>
    <p:sldId id="316" r:id="rId9"/>
    <p:sldId id="333" r:id="rId10"/>
    <p:sldId id="331" r:id="rId11"/>
    <p:sldId id="311" r:id="rId12"/>
    <p:sldId id="379" r:id="rId13"/>
    <p:sldId id="399" r:id="rId14"/>
    <p:sldId id="394" r:id="rId15"/>
  </p:sldIdLst>
  <p:sldSz cx="12192000" cy="68580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BC9A"/>
    <a:srgbClr val="D67F00"/>
    <a:srgbClr val="CDEEFF"/>
    <a:srgbClr val="FFFFCC"/>
    <a:srgbClr val="B8E08C"/>
    <a:srgbClr val="B46B00"/>
    <a:srgbClr val="0066FF"/>
    <a:srgbClr val="FF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94" autoAdjust="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5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E567B-7A17-47E0-A116-E76A62CF3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9577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571F8EE6-E23C-4F24-879E-F79A1AA236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46747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F8EE6-E23C-4F24-879E-F79A1AA236BC}" type="slidenum">
              <a:rPr lang="ru-RU" smtClean="0"/>
              <a:t>11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614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390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313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829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789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492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1207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758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0787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826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684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903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102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586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07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223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85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373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1DB6577-C7C1-4D84-9216-ED1895E0CB9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30CC2D7-545B-48E9-A936-23C02F626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689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  <p:sldLayoutId id="2147483878" r:id="rId15"/>
    <p:sldLayoutId id="2147483879" r:id="rId16"/>
    <p:sldLayoutId id="214748388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3597207" y="3490999"/>
            <a:ext cx="7098385" cy="0"/>
          </a:xfrm>
          <a:prstGeom prst="line">
            <a:avLst/>
          </a:prstGeom>
          <a:ln w="57150" cmpd="thickThin">
            <a:solidFill>
              <a:srgbClr val="D67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 txBox="1">
            <a:spLocks/>
          </p:cNvSpPr>
          <p:nvPr/>
        </p:nvSpPr>
        <p:spPr>
          <a:xfrm>
            <a:off x="1781299" y="1816612"/>
            <a:ext cx="9823798" cy="1479611"/>
          </a:xfrm>
          <a:prstGeom prst="rect">
            <a:avLst/>
          </a:prstGeom>
          <a:noFill/>
          <a:ln w="15875" cap="rnd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 fontScale="85000" lnSpcReduction="1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6000" kern="1200" cap="none">
                <a:ln w="3175" cmpd="sng">
                  <a:noFill/>
                </a:ln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ПЛАН РАБОТЫ ОТБОРОЧНОЙ КОМИССИИ</a:t>
            </a:r>
          </a:p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2021-2022 уч. год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81977" y="293218"/>
            <a:ext cx="75453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ТЕХНИЧЕСКИЙ ИНСТИТУТ (ФИЛИАЛ) СВФУ В Г.НЕРЮНГРИ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96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0" t="23864" r="11102" b="12662"/>
          <a:stretch/>
        </p:blipFill>
        <p:spPr bwMode="auto">
          <a:xfrm>
            <a:off x="0" y="1009402"/>
            <a:ext cx="12156202" cy="545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84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7" t="23864" r="11012" b="19805"/>
          <a:stretch/>
        </p:blipFill>
        <p:spPr bwMode="auto">
          <a:xfrm>
            <a:off x="-1" y="902523"/>
            <a:ext cx="12217557" cy="484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3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668625" y="0"/>
            <a:ext cx="6999135" cy="767601"/>
          </a:xfrm>
          <a:solidFill>
            <a:srgbClr val="89BDF7"/>
          </a:solidFill>
        </p:spPr>
        <p:txBody>
          <a:bodyPr/>
          <a:lstStyle/>
          <a:p>
            <a:pPr>
              <a:defRPr/>
            </a:pPr>
            <a:r>
              <a:rPr lang="ru-RU" sz="2722" b="1" dirty="0">
                <a:solidFill>
                  <a:srgbClr val="C00000"/>
                </a:solidFill>
              </a:rPr>
              <a:t>Вступительные испытания (ВИ)</a:t>
            </a:r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74004" indent="-259232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36930" indent="-20738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451701" indent="-20738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66473" indent="-20738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45" indent="-207386" defTabSz="82810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696017" indent="-207386" defTabSz="82810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10789" indent="-207386" defTabSz="82810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525561" indent="-207386" defTabSz="82810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8D75642-42F9-4045-BDEA-969CB92CECA6}" type="slidenum">
              <a:rPr lang="ru-RU" altLang="ru-RU">
                <a:solidFill>
                  <a:srgbClr val="B5A788"/>
                </a:solidFill>
              </a:rPr>
              <a:pPr/>
              <a:t>12</a:t>
            </a:fld>
            <a:endParaRPr lang="ru-RU" altLang="ru-RU">
              <a:solidFill>
                <a:srgbClr val="B5A788"/>
              </a:solidFill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2259858" y="964484"/>
            <a:ext cx="3005080" cy="1358518"/>
          </a:xfrm>
          <a:custGeom>
            <a:avLst/>
            <a:gdLst>
              <a:gd name="connsiteX0" fmla="*/ 0 w 2561310"/>
              <a:gd name="connsiteY0" fmla="*/ 211306 h 1267808"/>
              <a:gd name="connsiteX1" fmla="*/ 211306 w 2561310"/>
              <a:gd name="connsiteY1" fmla="*/ 0 h 1267808"/>
              <a:gd name="connsiteX2" fmla="*/ 2350004 w 2561310"/>
              <a:gd name="connsiteY2" fmla="*/ 0 h 1267808"/>
              <a:gd name="connsiteX3" fmla="*/ 2561310 w 2561310"/>
              <a:gd name="connsiteY3" fmla="*/ 211306 h 1267808"/>
              <a:gd name="connsiteX4" fmla="*/ 2561310 w 2561310"/>
              <a:gd name="connsiteY4" fmla="*/ 1056502 h 1267808"/>
              <a:gd name="connsiteX5" fmla="*/ 2350004 w 2561310"/>
              <a:gd name="connsiteY5" fmla="*/ 1267808 h 1267808"/>
              <a:gd name="connsiteX6" fmla="*/ 211306 w 2561310"/>
              <a:gd name="connsiteY6" fmla="*/ 1267808 h 1267808"/>
              <a:gd name="connsiteX7" fmla="*/ 0 w 2561310"/>
              <a:gd name="connsiteY7" fmla="*/ 1056502 h 1267808"/>
              <a:gd name="connsiteX8" fmla="*/ 0 w 2561310"/>
              <a:gd name="connsiteY8" fmla="*/ 211306 h 126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1310" h="1267808">
                <a:moveTo>
                  <a:pt x="0" y="211306"/>
                </a:moveTo>
                <a:cubicBezTo>
                  <a:pt x="0" y="94605"/>
                  <a:pt x="94605" y="0"/>
                  <a:pt x="211306" y="0"/>
                </a:cubicBezTo>
                <a:lnTo>
                  <a:pt x="2350004" y="0"/>
                </a:lnTo>
                <a:cubicBezTo>
                  <a:pt x="2466705" y="0"/>
                  <a:pt x="2561310" y="94605"/>
                  <a:pt x="2561310" y="211306"/>
                </a:cubicBezTo>
                <a:lnTo>
                  <a:pt x="2561310" y="1056502"/>
                </a:lnTo>
                <a:cubicBezTo>
                  <a:pt x="2561310" y="1173203"/>
                  <a:pt x="2466705" y="1267808"/>
                  <a:pt x="2350004" y="1267808"/>
                </a:cubicBezTo>
                <a:lnTo>
                  <a:pt x="211306" y="1267808"/>
                </a:lnTo>
                <a:cubicBezTo>
                  <a:pt x="94605" y="1267808"/>
                  <a:pt x="0" y="1173203"/>
                  <a:pt x="0" y="1056502"/>
                </a:cubicBezTo>
                <a:lnTo>
                  <a:pt x="0" y="211306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lIns="143970" tIns="56145" rIns="143970" bIns="56145" anchor="ctr"/>
          <a:lstStyle/>
          <a:p>
            <a:pPr defTabSz="88715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54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Результаты ЕГЭ</a:t>
            </a:r>
            <a:endParaRPr lang="ru-RU" sz="254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2179779" y="3262641"/>
            <a:ext cx="3382536" cy="1358518"/>
          </a:xfrm>
          <a:custGeom>
            <a:avLst/>
            <a:gdLst>
              <a:gd name="connsiteX0" fmla="*/ 0 w 2561310"/>
              <a:gd name="connsiteY0" fmla="*/ 211306 h 1267808"/>
              <a:gd name="connsiteX1" fmla="*/ 211306 w 2561310"/>
              <a:gd name="connsiteY1" fmla="*/ 0 h 1267808"/>
              <a:gd name="connsiteX2" fmla="*/ 2350004 w 2561310"/>
              <a:gd name="connsiteY2" fmla="*/ 0 h 1267808"/>
              <a:gd name="connsiteX3" fmla="*/ 2561310 w 2561310"/>
              <a:gd name="connsiteY3" fmla="*/ 211306 h 1267808"/>
              <a:gd name="connsiteX4" fmla="*/ 2561310 w 2561310"/>
              <a:gd name="connsiteY4" fmla="*/ 1056502 h 1267808"/>
              <a:gd name="connsiteX5" fmla="*/ 2350004 w 2561310"/>
              <a:gd name="connsiteY5" fmla="*/ 1267808 h 1267808"/>
              <a:gd name="connsiteX6" fmla="*/ 211306 w 2561310"/>
              <a:gd name="connsiteY6" fmla="*/ 1267808 h 1267808"/>
              <a:gd name="connsiteX7" fmla="*/ 0 w 2561310"/>
              <a:gd name="connsiteY7" fmla="*/ 1056502 h 1267808"/>
              <a:gd name="connsiteX8" fmla="*/ 0 w 2561310"/>
              <a:gd name="connsiteY8" fmla="*/ 211306 h 126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1310" h="1267808">
                <a:moveTo>
                  <a:pt x="0" y="211306"/>
                </a:moveTo>
                <a:cubicBezTo>
                  <a:pt x="0" y="94605"/>
                  <a:pt x="94605" y="0"/>
                  <a:pt x="211306" y="0"/>
                </a:cubicBezTo>
                <a:lnTo>
                  <a:pt x="2350004" y="0"/>
                </a:lnTo>
                <a:cubicBezTo>
                  <a:pt x="2466705" y="0"/>
                  <a:pt x="2561310" y="94605"/>
                  <a:pt x="2561310" y="211306"/>
                </a:cubicBezTo>
                <a:lnTo>
                  <a:pt x="2561310" y="1056502"/>
                </a:lnTo>
                <a:cubicBezTo>
                  <a:pt x="2561310" y="1173203"/>
                  <a:pt x="2466705" y="1267808"/>
                  <a:pt x="2350004" y="1267808"/>
                </a:cubicBezTo>
                <a:lnTo>
                  <a:pt x="211306" y="1267808"/>
                </a:lnTo>
                <a:cubicBezTo>
                  <a:pt x="94605" y="1267808"/>
                  <a:pt x="0" y="1173203"/>
                  <a:pt x="0" y="1056502"/>
                </a:cubicBezTo>
                <a:lnTo>
                  <a:pt x="0" y="211306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lIns="143970" tIns="56145" rIns="143970" bIns="56145" anchor="ctr"/>
          <a:lstStyle/>
          <a:p>
            <a:pPr defTabSz="88715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177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Результаты вступительных испытаний вуза</a:t>
            </a:r>
            <a:endParaRPr lang="ru-RU" sz="2177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0084" y="2300937"/>
            <a:ext cx="3271154" cy="5949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33" dirty="0">
                <a:ln>
                  <a:solidFill>
                    <a:srgbClr val="002060"/>
                  </a:solidFill>
                </a:ln>
                <a:solidFill>
                  <a:schemeClr val="tx1"/>
                </a:solidFill>
              </a:rPr>
              <a:t>Лица с профессиональным образованием (СПО, ВО)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77037" y="3127855"/>
            <a:ext cx="2754656" cy="343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33" dirty="0">
                <a:ln>
                  <a:solidFill>
                    <a:srgbClr val="00206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Инвалиды (дети-инвалиды)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75641" y="4637960"/>
            <a:ext cx="2817262" cy="343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33" dirty="0">
                <a:ln>
                  <a:solidFill>
                    <a:srgbClr val="00206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Иностранные граждане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94515" y="3635484"/>
            <a:ext cx="3239851" cy="846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33" dirty="0">
                <a:ln>
                  <a:solidFill>
                    <a:srgbClr val="00206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Получившие аттестат (2020, 2021)  и прошедшие </a:t>
            </a:r>
            <a:r>
              <a:rPr lang="ru-RU" sz="1633" dirty="0" err="1">
                <a:ln>
                  <a:solidFill>
                    <a:srgbClr val="00206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гос</a:t>
            </a:r>
            <a:r>
              <a:rPr lang="ru-RU" sz="1633" dirty="0">
                <a:ln>
                  <a:solidFill>
                    <a:srgbClr val="00206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итоговую аттестацию в форме ГВЭ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23992" y="5180805"/>
            <a:ext cx="3224200" cy="5949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33" dirty="0">
                <a:ln>
                  <a:solidFill>
                    <a:srgbClr val="00206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Выпускники иностранных образовательных организаций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5336321" y="1313418"/>
            <a:ext cx="1081553" cy="1728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748204" y="3263384"/>
            <a:ext cx="1002345" cy="45364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5726601" y="3940254"/>
            <a:ext cx="940419" cy="1440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680517" y="4228284"/>
            <a:ext cx="1018187" cy="39172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62424" y="4288770"/>
            <a:ext cx="1314858" cy="1095956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4" name="Прямоугольник 27"/>
          <p:cNvSpPr>
            <a:spLocks noChangeArrowheads="1"/>
          </p:cNvSpPr>
          <p:nvPr/>
        </p:nvSpPr>
        <p:spPr bwMode="auto">
          <a:xfrm>
            <a:off x="1790668" y="5826852"/>
            <a:ext cx="8466648" cy="846194"/>
          </a:xfrm>
          <a:prstGeom prst="rect">
            <a:avLst/>
          </a:prstGeom>
          <a:noFill/>
          <a:ln w="9525">
            <a:solidFill>
              <a:srgbClr val="0F2D6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33" b="1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 на базе проф.образования могут использовать результаты ЕГЭ наряду со сдачей вступительных испытаний, проводимых СВФУ самостоятельно. Учитывается наивысший результат (ЕГЭ и/или ВИ вуза).</a:t>
            </a:r>
            <a:endParaRPr lang="ru-RU" altLang="ru-RU" sz="1633" b="1"/>
          </a:p>
        </p:txBody>
      </p:sp>
      <p:sp>
        <p:nvSpPr>
          <p:cNvPr id="29" name="Овал 28"/>
          <p:cNvSpPr/>
          <p:nvPr/>
        </p:nvSpPr>
        <p:spPr>
          <a:xfrm>
            <a:off x="2916867" y="2410813"/>
            <a:ext cx="1581286" cy="6408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14" b="1" dirty="0">
                <a:solidFill>
                  <a:srgbClr val="000099"/>
                </a:solidFill>
              </a:rPr>
              <a:t>и (или)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33305" y="890741"/>
            <a:ext cx="3271154" cy="846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33" dirty="0">
                <a:ln>
                  <a:solidFill>
                    <a:srgbClr val="002060"/>
                  </a:solidFill>
                </a:ln>
                <a:solidFill>
                  <a:schemeClr val="tx1"/>
                </a:solidFill>
              </a:rPr>
              <a:t>Вуз устанавливает ВИ по нескольким предметам по выбору абитуриентов</a:t>
            </a:r>
            <a:endParaRPr lang="ru-RU" sz="1633" b="1" dirty="0">
              <a:solidFill>
                <a:srgbClr val="203864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5778447" y="2799655"/>
            <a:ext cx="1064272" cy="68839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309161" y="4803344"/>
            <a:ext cx="3271154" cy="5949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33" dirty="0">
                <a:ln>
                  <a:solidFill>
                    <a:srgbClr val="002060"/>
                  </a:solidFill>
                </a:ln>
                <a:solidFill>
                  <a:schemeClr val="tx1"/>
                </a:solidFill>
              </a:rPr>
              <a:t>творческие испытания, проф.испытания, собеседования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393745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8905" y="454573"/>
            <a:ext cx="10018713" cy="649014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КОНКУРСНЫЕ СПИСКИ</a:t>
            </a:r>
            <a:endParaRPr lang="ru-RU" sz="26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9927" y="1439753"/>
            <a:ext cx="8596668" cy="3880773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конкурсном списке ФИО  поступающего не указывается;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800" dirty="0" smtClean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Указывается: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номер СНИЛС </a:t>
            </a: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или уникальный код поступающего при отсутствии СНИЛС</a:t>
            </a:r>
            <a:r>
              <a:rPr lang="ru-RU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;</a:t>
            </a: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сумма конкурсных баллов (</a:t>
            </a:r>
            <a:r>
              <a:rPr lang="ru-RU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ВИ+ИД); 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сумма баллов только за </a:t>
            </a:r>
            <a:r>
              <a:rPr lang="ru-RU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ВИ</a:t>
            </a: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; 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количество баллов за каждое ВИ; 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преимущественных</a:t>
            </a: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прав; 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наличие заявления о </a:t>
            </a:r>
            <a:r>
              <a:rPr lang="ru-RU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согласии</a:t>
            </a: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на зачисление</a:t>
            </a:r>
            <a:r>
              <a:rPr lang="ru-RU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;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оригинала</a:t>
            </a: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документа об образовании.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 smtClean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Будет ежедневно обновляться не менее 5 раз в день с 09:00 до 18:00 (по местному времени). Раньше обновление предусматривалось один раз в день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 smtClean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27 июля</a:t>
            </a:r>
            <a:r>
              <a:rPr lang="ru-RU" sz="18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публикуются конкурсные списки</a:t>
            </a:r>
            <a:endParaRPr lang="ru-RU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24" t="5963" r="15924" b="38156"/>
          <a:stretch/>
        </p:blipFill>
        <p:spPr>
          <a:xfrm>
            <a:off x="1914943" y="1400902"/>
            <a:ext cx="749968" cy="67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06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5678" y="961901"/>
            <a:ext cx="86096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ru-RU" sz="2000" dirty="0" smtClean="0"/>
          </a:p>
          <a:p>
            <a:pPr marL="342900" indent="-342900">
              <a:buAutoNum type="arabicPeriod"/>
            </a:pPr>
            <a:r>
              <a:rPr lang="ru-RU" sz="2000" dirty="0" smtClean="0"/>
              <a:t>Утвердить план работы Отборочной комиссии на 2022 год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С целью проведения ВИ и формирования экзаменационных комиссии, кафедрам предоставить представление на утверждение членов экзаменационных комиссий по ВИ до </a:t>
            </a:r>
            <a:r>
              <a:rPr lang="ru-RU" sz="2000" dirty="0" smtClean="0">
                <a:solidFill>
                  <a:srgbClr val="C00000"/>
                </a:solidFill>
              </a:rPr>
              <a:t>01 марта 2022 года</a:t>
            </a:r>
            <a:r>
              <a:rPr lang="ru-RU" sz="20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Членам экзаменационных комиссий сформировать расписание ВИ, опубликовать на официальном сайте к </a:t>
            </a:r>
            <a:r>
              <a:rPr lang="ru-RU" sz="2000" dirty="0" smtClean="0">
                <a:solidFill>
                  <a:srgbClr val="C00000"/>
                </a:solidFill>
              </a:rPr>
              <a:t>1 июня 2022 года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В срок до 01 июня 2022 года в рамках утвержденной квоты на целевой прием заключить соглашение с органами местного самоуправления об осуществлении целевого приема в ТИ (ф) СВФУ в 2022 году.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7039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8805" y="1175657"/>
            <a:ext cx="95121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Порядок приема на обучение по образовательным программам высшего образования – программам </a:t>
            </a:r>
            <a:r>
              <a:rPr lang="ru-RU" sz="2800" dirty="0" err="1" smtClean="0"/>
              <a:t>бакалавриата</a:t>
            </a:r>
            <a:r>
              <a:rPr lang="ru-RU" sz="2800" dirty="0" smtClean="0"/>
              <a:t>, программам магистратуры, программам </a:t>
            </a:r>
            <a:r>
              <a:rPr lang="ru-RU" sz="2800" dirty="0" err="1" smtClean="0"/>
              <a:t>специалитета</a:t>
            </a:r>
            <a:r>
              <a:rPr lang="ru-RU" sz="2800" dirty="0" smtClean="0"/>
              <a:t>, утвержденным Приказом Министерства науки и высшего образования Российской Федерации от 21 августа 2020 года №1076; </a:t>
            </a:r>
          </a:p>
          <a:p>
            <a:pPr marL="285750" indent="-285750">
              <a:buFont typeface="Corbel" panose="020B0503020204020204" pitchFamily="34" charset="0"/>
              <a:buChar char="⁻"/>
            </a:pPr>
            <a:endParaRPr lang="ru-RU" sz="2800" dirty="0"/>
          </a:p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Правила приема в СВФУ, утвержденные Приказом № 803-ОД от 30.10.2021 года. </a:t>
            </a:r>
          </a:p>
          <a:p>
            <a:endParaRPr lang="ru-RU" sz="28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1723596" y="381917"/>
            <a:ext cx="10102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НОРМАТИВНО-ПРАВОВАЯ БАЗА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31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9" t="11527" r="17948" b="6249"/>
          <a:stretch/>
        </p:blipFill>
        <p:spPr bwMode="auto">
          <a:xfrm>
            <a:off x="2505693" y="0"/>
            <a:ext cx="8977746" cy="668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40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8" t="11363" r="17948" b="6251"/>
          <a:stretch/>
        </p:blipFill>
        <p:spPr bwMode="auto">
          <a:xfrm>
            <a:off x="2802576" y="-1"/>
            <a:ext cx="9191502" cy="6859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70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3596" y="381917"/>
            <a:ext cx="10102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СРОКИ ПРИЕМА ДОКУМЕНТОВ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0043" y="1175657"/>
            <a:ext cx="1001089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Начало приема заявлений и документов, прилагаемых к заявлению – </a:t>
            </a:r>
            <a:r>
              <a:rPr lang="ru-RU" sz="2800" b="1" dirty="0" smtClean="0">
                <a:solidFill>
                  <a:srgbClr val="C00000"/>
                </a:solidFill>
              </a:rPr>
              <a:t>20 июня 2022 года</a:t>
            </a:r>
            <a:r>
              <a:rPr lang="ru-RU" sz="2800" dirty="0" smtClean="0"/>
              <a:t>; </a:t>
            </a:r>
          </a:p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Срок завершения приема документов от лиц, поступающих с прохождением ВИ, проводимых ТИ (ф) СВФУ самостоятельно – </a:t>
            </a:r>
            <a:r>
              <a:rPr lang="ru-RU" sz="2800" dirty="0" smtClean="0">
                <a:solidFill>
                  <a:srgbClr val="C00000"/>
                </a:solidFill>
              </a:rPr>
              <a:t>10 июля 2022 года</a:t>
            </a:r>
            <a:r>
              <a:rPr lang="ru-RU" sz="2800" dirty="0" smtClean="0"/>
              <a:t>; </a:t>
            </a:r>
          </a:p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Срок завершения приема документов от лиц, поступающих на базе ЕГЭ – </a:t>
            </a:r>
            <a:r>
              <a:rPr lang="ru-RU" sz="2800" dirty="0" smtClean="0">
                <a:solidFill>
                  <a:srgbClr val="C00000"/>
                </a:solidFill>
              </a:rPr>
              <a:t>25 июля 2022 года</a:t>
            </a:r>
            <a:r>
              <a:rPr lang="ru-RU" sz="2800" dirty="0" smtClean="0"/>
              <a:t>;</a:t>
            </a:r>
          </a:p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При поступлении на места по ДОПОУ, срок завершения приема документов – </a:t>
            </a:r>
            <a:r>
              <a:rPr lang="ru-RU" sz="2800" dirty="0" smtClean="0">
                <a:solidFill>
                  <a:srgbClr val="C00000"/>
                </a:solidFill>
              </a:rPr>
              <a:t>14 октября 2022 года</a:t>
            </a:r>
            <a:r>
              <a:rPr lang="ru-RU" sz="2800" dirty="0" smtClean="0"/>
              <a:t>; </a:t>
            </a:r>
          </a:p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Сроки проведения вступительных испытаний: </a:t>
            </a:r>
            <a:r>
              <a:rPr lang="ru-RU" sz="2800" dirty="0" smtClean="0">
                <a:solidFill>
                  <a:srgbClr val="C00000"/>
                </a:solidFill>
              </a:rPr>
              <a:t>11.07.2022 – 25.07.2022г.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07852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3596" y="381917"/>
            <a:ext cx="10102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СРОКИ ЗАЧИСЛЕНИЯ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0043" y="1175657"/>
            <a:ext cx="100108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Публикация конкурсных списков – </a:t>
            </a:r>
            <a:r>
              <a:rPr lang="ru-RU" sz="2800" dirty="0" smtClean="0">
                <a:solidFill>
                  <a:srgbClr val="C00000"/>
                </a:solidFill>
              </a:rPr>
              <a:t>27 июля 2022 года</a:t>
            </a:r>
            <a:r>
              <a:rPr lang="ru-RU" sz="2800" dirty="0" smtClean="0"/>
              <a:t>;</a:t>
            </a:r>
          </a:p>
          <a:p>
            <a:endParaRPr lang="ru-RU" sz="2800" dirty="0" smtClean="0"/>
          </a:p>
          <a:p>
            <a:r>
              <a:rPr lang="ru-RU" sz="2800" dirty="0" smtClean="0">
                <a:solidFill>
                  <a:srgbClr val="C00000"/>
                </a:solidFill>
              </a:rPr>
              <a:t>Зачисление проводится в 2 этапа: </a:t>
            </a:r>
          </a:p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u="sng" dirty="0" smtClean="0"/>
              <a:t>Этап приоритетного зачисления </a:t>
            </a:r>
            <a:r>
              <a:rPr lang="ru-RU" sz="2800" dirty="0" smtClean="0"/>
              <a:t>– </a:t>
            </a:r>
            <a:r>
              <a:rPr lang="ru-RU" sz="2800" dirty="0" smtClean="0">
                <a:solidFill>
                  <a:srgbClr val="C00000"/>
                </a:solidFill>
              </a:rPr>
              <a:t>30 июля 2022 года</a:t>
            </a:r>
            <a:r>
              <a:rPr lang="ru-RU" sz="2800" dirty="0" smtClean="0"/>
              <a:t>, при этом 28 июля – завершается прием заявлений о согласии на зачисление; </a:t>
            </a:r>
          </a:p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u="sng" dirty="0" smtClean="0"/>
              <a:t>Основной этап зачисления </a:t>
            </a:r>
            <a:r>
              <a:rPr lang="ru-RU" sz="2800" dirty="0" smtClean="0"/>
              <a:t>– </a:t>
            </a:r>
            <a:r>
              <a:rPr lang="ru-RU" sz="2800" dirty="0" smtClean="0">
                <a:solidFill>
                  <a:srgbClr val="C00000"/>
                </a:solidFill>
              </a:rPr>
              <a:t>03.08.2022 – 09.08.22 года</a:t>
            </a:r>
            <a:r>
              <a:rPr lang="ru-RU" sz="2800" dirty="0" smtClean="0"/>
              <a:t>; 03.08.2022 – завершается прием заявлений о согласии на зачислении. </a:t>
            </a:r>
          </a:p>
        </p:txBody>
      </p:sp>
    </p:spTree>
    <p:extLst>
      <p:ext uri="{BB962C8B-B14F-4D97-AF65-F5344CB8AC3E}">
        <p14:creationId xmlns:p14="http://schemas.microsoft.com/office/powerpoint/2010/main" val="3648972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8" t="11363" r="18404" b="6251"/>
          <a:stretch/>
        </p:blipFill>
        <p:spPr bwMode="auto">
          <a:xfrm>
            <a:off x="2731323" y="0"/>
            <a:ext cx="9108375" cy="68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924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23596" y="381917"/>
            <a:ext cx="10102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 НА ЦЕЛЕВОЕ ОБУЧЕНИЕ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0043" y="1175657"/>
            <a:ext cx="1001089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СВФУ устанавливает квоту приема на целевое обучение в соответствии с квотой, установленной Правительством РФ;</a:t>
            </a:r>
          </a:p>
          <a:p>
            <a:endParaRPr lang="ru-RU" sz="2800" dirty="0" smtClean="0"/>
          </a:p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Прием на целевое обучение осуществляется на основании договора о целевом обучении, заключенного между поступающим и заказчиком; </a:t>
            </a:r>
          </a:p>
          <a:p>
            <a:endParaRPr lang="ru-RU" sz="2800" dirty="0" smtClean="0"/>
          </a:p>
          <a:p>
            <a:pPr marL="285750" indent="-285750">
              <a:buFont typeface="Corbel" panose="020B0503020204020204" pitchFamily="34" charset="0"/>
              <a:buChar char="⁻"/>
            </a:pPr>
            <a:r>
              <a:rPr lang="ru-RU" sz="2800" dirty="0" smtClean="0"/>
              <a:t>Положение о целевом обучении, регулирующее порядок заключения и расторжения договора, особенности выплаты компенсации и права и обязанности сторон, а также типовая форма договора утверждены Постановлением Правительства РФ 13.10.2020 года №1681.</a:t>
            </a:r>
          </a:p>
          <a:p>
            <a:pPr marL="285750" indent="-285750">
              <a:buFont typeface="Corbel" panose="020B0503020204020204" pitchFamily="34" charset="0"/>
              <a:buChar char="⁻"/>
            </a:pP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56524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 rot="10800000" flipV="1">
            <a:off x="2396359" y="553913"/>
            <a:ext cx="8460827" cy="54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marR="0" lvl="0" indent="-28575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7200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Паспорт гражданина;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Документ об образовании;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Страховое свидетельство обязательного пенсионного страхования (при наличии);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Документы, подтверждающие </a:t>
            </a:r>
            <a:r>
              <a:rPr kumimoji="0" lang="ru-RU" alt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особые права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 поступлении (инвалидность, ОВЗ, результаты участия в олимпиадах);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Документы, подтверждающие индивидуальные достижения поступающего, результаты которых учитываются при приеме (представляются по усмотрению поступающего);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Договор о целевом обучении (при поступлении на целевое обучение);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Иные документы (представляются по усмотрению поступающего);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Две фотографии - для лиц, поступающих на обучение по результатам вступительных испытаний, проводимых вузом самостоятельно;</a:t>
            </a: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altLang="ru-RU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Данные о результатах ЕГЭ (вписываются в заявление по мере опубликования результатов. Информация подтверждается данными  единой системы ФИС ГИА)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3595" y="230746"/>
            <a:ext cx="10102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ПЕРЕЧЕНЬ ДОКУМЕНТОВ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6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3955</TotalTime>
  <Words>663</Words>
  <Application>Microsoft Office PowerPoint</Application>
  <PresentationFormat>Широкоэкранный</PresentationFormat>
  <Paragraphs>72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Cambria</vt:lpstr>
      <vt:lpstr>Corbel</vt:lpstr>
      <vt:lpstr>Tahoma</vt:lpstr>
      <vt:lpstr>Times New Roman</vt:lpstr>
      <vt:lpstr>Wingdings</vt:lpstr>
      <vt:lpstr>Параллакс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Вступительные испытания (ВИ)</vt:lpstr>
      <vt:lpstr>КОНКУРСНЫЕ СПИСКИ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ПРИЕМНАЯ КАМПАНИЯ НА 2019-2020 УЧ. Г. ФГАОУ ВО «СЕВЕРО-ВОСТОЧНЫЙ ФЕДЕРАЛЬНЫЙ УНИВЕРСИТЕТ ИМЕНИ М.К. АММОСОВА»</dc:title>
  <dc:creator>пк19</dc:creator>
  <cp:lastModifiedBy>Лидия Дмитриевна</cp:lastModifiedBy>
  <cp:revision>334</cp:revision>
  <cp:lastPrinted>2021-12-01T03:08:34Z</cp:lastPrinted>
  <dcterms:created xsi:type="dcterms:W3CDTF">2018-10-23T04:03:29Z</dcterms:created>
  <dcterms:modified xsi:type="dcterms:W3CDTF">2021-12-01T03:08:47Z</dcterms:modified>
</cp:coreProperties>
</file>