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2" r:id="rId3"/>
    <p:sldId id="284" r:id="rId4"/>
    <p:sldId id="279" r:id="rId5"/>
    <p:sldId id="260" r:id="rId6"/>
    <p:sldId id="272" r:id="rId7"/>
    <p:sldId id="273" r:id="rId8"/>
    <p:sldId id="267" r:id="rId9"/>
    <p:sldId id="269" r:id="rId10"/>
    <p:sldId id="280" r:id="rId11"/>
    <p:sldId id="288" r:id="rId12"/>
    <p:sldId id="274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63" autoAdjust="0"/>
    <p:restoredTop sz="94660"/>
  </p:normalViewPr>
  <p:slideViewPr>
    <p:cSldViewPr>
      <p:cViewPr varScale="1">
        <p:scale>
          <a:sx n="109" d="100"/>
          <a:sy n="109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Лист6!$B$3</c:f>
              <c:strCache>
                <c:ptCount val="1"/>
                <c:pt idx="0">
                  <c:v>Сумма финансирования (кассовое поступление)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Лист6!$C$3:$F$3</c:f>
              <c:numCache>
                <c:formatCode>0.00</c:formatCode>
                <c:ptCount val="4"/>
                <c:pt idx="0">
                  <c:v>5592.2</c:v>
                </c:pt>
                <c:pt idx="1">
                  <c:v>2671.4</c:v>
                </c:pt>
                <c:pt idx="2" formatCode="General">
                  <c:v>1587.09</c:v>
                </c:pt>
                <c:pt idx="3">
                  <c:v>1333.7099999999998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07-4E71-9131-83E8864E9BB9}"/>
            </c:ext>
          </c:extLst>
        </c:ser>
        <c:ser>
          <c:idx val="1"/>
          <c:order val="1"/>
          <c:tx>
            <c:strRef>
              <c:f>Лист6!$B$4</c:f>
              <c:strCache>
                <c:ptCount val="1"/>
                <c:pt idx="0">
                  <c:v>Сумма финансирования (по договорам)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Лист6!$C$4:$F$4</c:f>
              <c:numCache>
                <c:formatCode>0.00</c:formatCode>
                <c:ptCount val="4"/>
                <c:pt idx="0">
                  <c:v>5777.37</c:v>
                </c:pt>
                <c:pt idx="1">
                  <c:v>4190.28</c:v>
                </c:pt>
                <c:pt idx="2" formatCode="General">
                  <c:v>1587.09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07-4E71-9131-83E8864E9BB9}"/>
            </c:ext>
          </c:extLst>
        </c:ser>
        <c:ser>
          <c:idx val="2"/>
          <c:order val="2"/>
          <c:tx>
            <c:strRef>
              <c:f>Лист6!$B$5</c:f>
              <c:strCache>
                <c:ptCount val="1"/>
                <c:pt idx="0">
                  <c:v>Количество договоров заключенных в 2021 г., шт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107-4E71-9131-83E8864E9BB9}"/>
                </c:ext>
              </c:extLst>
            </c:dLbl>
            <c:dLbl>
              <c:idx val="1"/>
              <c:layout>
                <c:manualLayout>
                  <c:x val="2.2231423399267442E-2"/>
                  <c:y val="-7.4126224300359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107-4E71-9131-83E8864E9BB9}"/>
                </c:ext>
              </c:extLst>
            </c:dLbl>
            <c:dLbl>
              <c:idx val="2"/>
              <c:layout>
                <c:manualLayout>
                  <c:x val="1.1856759146275998E-2"/>
                  <c:y val="-6.64579942003224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107-4E71-9131-83E8864E9BB9}"/>
                </c:ext>
              </c:extLst>
            </c:dLbl>
            <c:dLbl>
              <c:idx val="3"/>
              <c:layout>
                <c:manualLayout>
                  <c:x val="-1.3338854039560605E-2"/>
                  <c:y val="-6.39019175003099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107-4E71-9131-83E8864E9B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Лист6!$C$5:$F$5</c:f>
              <c:numCache>
                <c:formatCode>General</c:formatCode>
                <c:ptCount val="4"/>
                <c:pt idx="0">
                  <c:v>27</c:v>
                </c:pt>
                <c:pt idx="1">
                  <c:v>23</c:v>
                </c:pt>
                <c:pt idx="2">
                  <c:v>1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07-4E71-9131-83E8864E9B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0095760"/>
        <c:axId val="480097008"/>
        <c:axId val="0"/>
      </c:bar3DChart>
      <c:catAx>
        <c:axId val="48009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7008"/>
        <c:crosses val="autoZero"/>
        <c:auto val="1"/>
        <c:lblAlgn val="ctr"/>
        <c:lblOffset val="100"/>
        <c:noMultiLvlLbl val="0"/>
      </c:catAx>
      <c:valAx>
        <c:axId val="48009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0461199922697664"/>
          <c:y val="9.9934749601091027E-2"/>
          <c:w val="0.48797752630660085"/>
          <c:h val="0.376069526896367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Лист7!$B$10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Лист7!$C$9:$K$9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Лаб.сектор</c:v>
                </c:pt>
              </c:strCache>
            </c:strRef>
          </c:cat>
          <c:val>
            <c:numRef>
              <c:f>Лист7!$C$10:$K$10</c:f>
              <c:numCache>
                <c:formatCode>General</c:formatCode>
                <c:ptCount val="9"/>
                <c:pt idx="0">
                  <c:v>615</c:v>
                </c:pt>
                <c:pt idx="1">
                  <c:v>1235</c:v>
                </c:pt>
                <c:pt idx="2">
                  <c:v>640</c:v>
                </c:pt>
                <c:pt idx="3">
                  <c:v>490</c:v>
                </c:pt>
                <c:pt idx="4">
                  <c:v>860</c:v>
                </c:pt>
                <c:pt idx="5">
                  <c:v>750</c:v>
                </c:pt>
                <c:pt idx="6">
                  <c:v>760</c:v>
                </c:pt>
                <c:pt idx="7">
                  <c:v>420</c:v>
                </c:pt>
                <c:pt idx="8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13-46B1-BC83-12D32B9ECF3C}"/>
            </c:ext>
          </c:extLst>
        </c:ser>
        <c:ser>
          <c:idx val="1"/>
          <c:order val="1"/>
          <c:tx>
            <c:strRef>
              <c:f>Лист7!$B$11</c:f>
              <c:strCache>
                <c:ptCount val="1"/>
                <c:pt idx="0">
                  <c:v>Сумма финансирования (кассовое поступление), тыс.руб.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Лист7!$C$9:$K$9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Лаб.сектор</c:v>
                </c:pt>
              </c:strCache>
            </c:strRef>
          </c:cat>
          <c:val>
            <c:numRef>
              <c:f>Лист7!$C$11:$K$11</c:f>
              <c:numCache>
                <c:formatCode>General</c:formatCode>
                <c:ptCount val="9"/>
                <c:pt idx="0">
                  <c:v>160</c:v>
                </c:pt>
                <c:pt idx="1">
                  <c:v>2592.17</c:v>
                </c:pt>
                <c:pt idx="2">
                  <c:v>0</c:v>
                </c:pt>
                <c:pt idx="3">
                  <c:v>315</c:v>
                </c:pt>
                <c:pt idx="4">
                  <c:v>1607.09</c:v>
                </c:pt>
                <c:pt idx="5">
                  <c:v>0</c:v>
                </c:pt>
                <c:pt idx="6">
                  <c:v>27.5</c:v>
                </c:pt>
                <c:pt idx="7">
                  <c:v>199.3</c:v>
                </c:pt>
                <c:pt idx="8">
                  <c:v>691.18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13-46B1-BC83-12D32B9ECF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478946160"/>
        <c:axId val="478941168"/>
      </c:barChart>
      <c:catAx>
        <c:axId val="47894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8941168"/>
        <c:crosses val="autoZero"/>
        <c:auto val="1"/>
        <c:lblAlgn val="ctr"/>
        <c:lblOffset val="100"/>
        <c:noMultiLvlLbl val="0"/>
      </c:catAx>
      <c:valAx>
        <c:axId val="47894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8946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683514307719867"/>
          <c:y val="6.7648495677040454E-2"/>
          <c:w val="0.61671543493879999"/>
          <c:h val="0.246742180853573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Лист8!$I$2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Лист8!$I$3:$I$11</c:f>
              <c:numCache>
                <c:formatCode>General</c:formatCode>
                <c:ptCount val="9"/>
                <c:pt idx="0">
                  <c:v>3.08</c:v>
                </c:pt>
                <c:pt idx="1">
                  <c:v>6.18</c:v>
                </c:pt>
                <c:pt idx="2">
                  <c:v>3.2</c:v>
                </c:pt>
                <c:pt idx="3">
                  <c:v>3.75</c:v>
                </c:pt>
                <c:pt idx="4">
                  <c:v>2.1</c:v>
                </c:pt>
                <c:pt idx="5">
                  <c:v>3.8</c:v>
                </c:pt>
                <c:pt idx="6">
                  <c:v>2.4500000000000002</c:v>
                </c:pt>
                <c:pt idx="7">
                  <c:v>4.3</c:v>
                </c:pt>
                <c:pt idx="8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E0-48E2-82B5-1F4DA3648662}"/>
            </c:ext>
          </c:extLst>
        </c:ser>
        <c:ser>
          <c:idx val="1"/>
          <c:order val="1"/>
          <c:tx>
            <c:strRef>
              <c:f>Лист8!$J$2</c:f>
              <c:strCache>
                <c:ptCount val="1"/>
                <c:pt idx="0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Лист8!$J$3:$J$11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3">
                  <c:v>1</c:v>
                </c:pt>
                <c:pt idx="4">
                  <c:v>1</c:v>
                </c:pt>
                <c:pt idx="6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E0-48E2-82B5-1F4DA3648662}"/>
            </c:ext>
          </c:extLst>
        </c:ser>
        <c:ser>
          <c:idx val="2"/>
          <c:order val="2"/>
          <c:tx>
            <c:strRef>
              <c:f>Лист8!$K$2</c:f>
              <c:strCache>
                <c:ptCount val="1"/>
                <c:pt idx="0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Лист8!$K$3:$K$11</c:f>
              <c:numCache>
                <c:formatCode>General</c:formatCode>
                <c:ptCount val="9"/>
                <c:pt idx="1">
                  <c:v>1</c:v>
                </c:pt>
                <c:pt idx="3">
                  <c:v>1</c:v>
                </c:pt>
                <c:pt idx="6">
                  <c:v>3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E0-48E2-82B5-1F4DA3648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480099920"/>
        <c:axId val="480095344"/>
      </c:barChart>
      <c:catAx>
        <c:axId val="48009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5344"/>
        <c:crosses val="autoZero"/>
        <c:auto val="1"/>
        <c:lblAlgn val="ctr"/>
        <c:lblOffset val="100"/>
        <c:noMultiLvlLbl val="0"/>
      </c:catAx>
      <c:valAx>
        <c:axId val="48009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9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7163292691996571"/>
          <c:y val="0.11502345150055791"/>
          <c:w val="0.57917233255074507"/>
          <c:h val="0.102569319995040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Лист8!$N$2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Лист8!$N$3:$N$11</c:f>
              <c:numCache>
                <c:formatCode>General</c:formatCode>
                <c:ptCount val="9"/>
                <c:pt idx="0">
                  <c:v>5.25</c:v>
                </c:pt>
                <c:pt idx="1">
                  <c:v>10.25</c:v>
                </c:pt>
                <c:pt idx="2">
                  <c:v>5.5</c:v>
                </c:pt>
                <c:pt idx="3">
                  <c:v>6.75</c:v>
                </c:pt>
                <c:pt idx="4">
                  <c:v>3.5</c:v>
                </c:pt>
                <c:pt idx="5">
                  <c:v>6.5</c:v>
                </c:pt>
                <c:pt idx="6">
                  <c:v>4.25</c:v>
                </c:pt>
                <c:pt idx="7">
                  <c:v>7.5</c:v>
                </c:pt>
                <c:pt idx="8">
                  <c:v>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84-453F-8421-88CF16DC3EAA}"/>
            </c:ext>
          </c:extLst>
        </c:ser>
        <c:ser>
          <c:idx val="1"/>
          <c:order val="1"/>
          <c:tx>
            <c:strRef>
              <c:f>Лист8!$O$2</c:f>
              <c:strCache>
                <c:ptCount val="1"/>
                <c:pt idx="0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Лист8!$O$3:$O$11</c:f>
              <c:numCache>
                <c:formatCode>General</c:formatCode>
                <c:ptCount val="9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6</c:v>
                </c:pt>
                <c:pt idx="4">
                  <c:v>2</c:v>
                </c:pt>
                <c:pt idx="5">
                  <c:v>3</c:v>
                </c:pt>
                <c:pt idx="6">
                  <c:v>23</c:v>
                </c:pt>
                <c:pt idx="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84-453F-8421-88CF16DC3EAA}"/>
            </c:ext>
          </c:extLst>
        </c:ser>
        <c:ser>
          <c:idx val="2"/>
          <c:order val="2"/>
          <c:tx>
            <c:strRef>
              <c:f>Лист8!$P$2</c:f>
              <c:strCache>
                <c:ptCount val="1"/>
                <c:pt idx="0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Лист8!$P$3:$P$11</c:f>
              <c:numCache>
                <c:formatCode>General</c:formatCode>
                <c:ptCount val="9"/>
                <c:pt idx="0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84-453F-8421-88CF16DC3E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1820753328"/>
        <c:axId val="1820748752"/>
      </c:barChart>
      <c:catAx>
        <c:axId val="182075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20748752"/>
        <c:crosses val="autoZero"/>
        <c:auto val="1"/>
        <c:lblAlgn val="ctr"/>
        <c:lblOffset val="100"/>
        <c:noMultiLvlLbl val="0"/>
      </c:catAx>
      <c:valAx>
        <c:axId val="182074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2075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345034126642935"/>
          <c:y val="7.3706569916775419E-2"/>
          <c:w val="0.53084584804586932"/>
          <c:h val="0.134587243208466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0.16807</cdr:x>
      <cdr:y>0.04348</cdr:y>
    </cdr:from>
    <cdr:to>
      <cdr:x>0.31933</cdr:x>
      <cdr:y>0.10145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216024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27+1 </a:t>
          </a:r>
          <a:r>
            <a:rPr lang="ru-RU" sz="1600" dirty="0" smtClean="0"/>
            <a:t>грант</a:t>
          </a:r>
          <a:endParaRPr lang="ru-RU" sz="14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3A415-A11F-49AA-8EDA-DD80B9EF4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65755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9EB93-2DA3-4F1B-93C1-F73339F3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52960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9EB93-2DA3-4F1B-93C1-F73339F3B6D9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37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iopscience.iop.org/journal/1755-1315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58417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Анализ выполнения </a:t>
            </a:r>
            <a:br>
              <a:rPr lang="ru-RU" sz="2800" b="1" dirty="0" smtClean="0"/>
            </a:br>
            <a:r>
              <a:rPr lang="ru-RU" sz="2800" b="1" dirty="0" smtClean="0"/>
              <a:t>мониторинговых показателей</a:t>
            </a:r>
            <a:br>
              <a:rPr lang="ru-RU" sz="2800" b="1" dirty="0" smtClean="0"/>
            </a:br>
            <a:r>
              <a:rPr lang="ru-RU" sz="2800" b="1" dirty="0" smtClean="0"/>
              <a:t>ТИ(ф)СВФУ</a:t>
            </a:r>
            <a:br>
              <a:rPr lang="ru-RU" sz="2800" b="1" dirty="0" smtClean="0"/>
            </a:br>
            <a:r>
              <a:rPr lang="ru-RU" sz="2800" b="1" dirty="0" smtClean="0"/>
              <a:t>за 202</a:t>
            </a:r>
            <a:r>
              <a:rPr lang="en-US" sz="2800" b="1" dirty="0" smtClean="0"/>
              <a:t>1</a:t>
            </a:r>
            <a:r>
              <a:rPr lang="ru-RU" sz="2800" b="1" dirty="0" smtClean="0"/>
              <a:t> год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0" y="2607136"/>
            <a:ext cx="846043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949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570999"/>
              </p:ext>
            </p:extLst>
          </p:nvPr>
        </p:nvGraphicFramePr>
        <p:xfrm>
          <a:off x="179512" y="1484784"/>
          <a:ext cx="8784975" cy="439173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54395">
                  <a:extLst>
                    <a:ext uri="{9D8B030D-6E8A-4147-A177-3AD203B41FA5}">
                      <a16:colId xmlns:a16="http://schemas.microsoft.com/office/drawing/2014/main" val="4058214863"/>
                    </a:ext>
                  </a:extLst>
                </a:gridCol>
                <a:gridCol w="4159009">
                  <a:extLst>
                    <a:ext uri="{9D8B030D-6E8A-4147-A177-3AD203B41FA5}">
                      <a16:colId xmlns:a16="http://schemas.microsoft.com/office/drawing/2014/main" val="873109009"/>
                    </a:ext>
                  </a:extLst>
                </a:gridCol>
                <a:gridCol w="4171571">
                  <a:extLst>
                    <a:ext uri="{9D8B030D-6E8A-4147-A177-3AD203B41FA5}">
                      <a16:colId xmlns:a16="http://schemas.microsoft.com/office/drawing/2014/main" val="1383180641"/>
                    </a:ext>
                  </a:extLst>
                </a:gridCol>
              </a:tblGrid>
              <a:tr h="547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Название, автор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печати (издание)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776590"/>
                  </a:ext>
                </a:extLst>
              </a:tr>
              <a:tr h="1186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1000" dirty="0" smtClean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Шахмалова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И.Ж. Мамедова Л.В.,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Кобазова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Ю.В. Подготовка студентов к реализации инклюзивной практики в процессе профессиональной деятельности» 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Сборник материалов научного мероприятия: ATEC 2021: Международная научно-практическая конференция «Передовые технологии и современные тенденции в образовании и культуре» (27-28 мая 2021 г.), г. Барнаул, БД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Scopus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WoS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605384"/>
                  </a:ext>
                </a:extLst>
              </a:tr>
              <a:tr h="1277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Мамедова Л.В. Вызовы дистанционного образования подростков: опыт, накопленный на протяжении КОВИД-19» 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Electronic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journal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research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educational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psychology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БД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Scopus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219720"/>
                  </a:ext>
                </a:extLst>
              </a:tr>
              <a:tr h="1094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Шахмалова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И.Ж. Проблема адаптации детей с особенными образовательными потребности в школьном коллективе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Electronic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journal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research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educational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psychology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БД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Scopus</a:t>
                      </a:r>
                      <a:endParaRPr kumimoji="0" lang="en-US" sz="14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24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41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381000"/>
            <a:ext cx="8784976" cy="1031776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Информация о публикации сотрудников ТИ(ф)СВФУ, не являющимися ППС и НПР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01028"/>
              </p:ext>
            </p:extLst>
          </p:nvPr>
        </p:nvGraphicFramePr>
        <p:xfrm>
          <a:off x="179512" y="2780928"/>
          <a:ext cx="8784977" cy="280831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65807">
                  <a:extLst>
                    <a:ext uri="{9D8B030D-6E8A-4147-A177-3AD203B41FA5}">
                      <a16:colId xmlns:a16="http://schemas.microsoft.com/office/drawing/2014/main" val="1481010076"/>
                    </a:ext>
                  </a:extLst>
                </a:gridCol>
                <a:gridCol w="3803870">
                  <a:extLst>
                    <a:ext uri="{9D8B030D-6E8A-4147-A177-3AD203B41FA5}">
                      <a16:colId xmlns:a16="http://schemas.microsoft.com/office/drawing/2014/main" val="1071477778"/>
                    </a:ext>
                  </a:extLst>
                </a:gridCol>
                <a:gridCol w="2915300">
                  <a:extLst>
                    <a:ext uri="{9D8B030D-6E8A-4147-A177-3AD203B41FA5}">
                      <a16:colId xmlns:a16="http://schemas.microsoft.com/office/drawing/2014/main" val="1434966432"/>
                    </a:ext>
                  </a:extLst>
                </a:gridCol>
              </a:tblGrid>
              <a:tr h="702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Размещена в БД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Ожидается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1392643"/>
                  </a:ext>
                </a:extLst>
              </a:tr>
              <a:tr h="702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kern="1200" dirty="0">
                          <a:effectLst/>
                        </a:rPr>
                        <a:t>Scopus</a:t>
                      </a:r>
                      <a:endParaRPr kumimoji="0" lang="en-US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2,25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1,25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26533198"/>
                  </a:ext>
                </a:extLst>
              </a:tr>
              <a:tr h="702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kern="1200" dirty="0" err="1">
                          <a:effectLst/>
                        </a:rPr>
                        <a:t>WoS</a:t>
                      </a:r>
                      <a:endParaRPr kumimoji="0" lang="en-US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1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0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1580888"/>
                  </a:ext>
                </a:extLst>
              </a:tr>
              <a:tr h="702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>
                          <a:effectLst/>
                        </a:rPr>
                        <a:t>ВАК</a:t>
                      </a:r>
                      <a:endParaRPr kumimoji="0" lang="ru-RU" sz="3200" b="1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kern="1200" dirty="0">
                          <a:effectLst/>
                        </a:rPr>
                        <a:t>3,16</a:t>
                      </a: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3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62405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055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91" y="1556792"/>
            <a:ext cx="6804025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26064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Благодарю за внимание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9647" y="238250"/>
            <a:ext cx="86423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0" dirty="0">
                <a:latin typeface="+mn-lt"/>
                <a:cs typeface="Arial" charset="0"/>
              </a:rPr>
              <a:t>ПЛАНОВЫЕ ПОКАЗАТЕЛИ </a:t>
            </a:r>
            <a:r>
              <a:rPr lang="ru-RU" b="1" dirty="0" smtClean="0">
                <a:cs typeface="Arial" charset="0"/>
              </a:rPr>
              <a:t>ПРИВЛЕЧЕНИЯ СРЕДСТВ ЗА ВЫПОЛНЕНИЕ </a:t>
            </a:r>
            <a:r>
              <a:rPr lang="ru-RU" b="1" i="0" dirty="0" smtClean="0">
                <a:latin typeface="+mn-lt"/>
                <a:cs typeface="Arial" charset="0"/>
              </a:rPr>
              <a:t>НИР </a:t>
            </a:r>
            <a:r>
              <a:rPr lang="ru-RU" b="1" i="0" dirty="0">
                <a:latin typeface="+mn-lt"/>
                <a:cs typeface="Arial" charset="0"/>
              </a:rPr>
              <a:t>ТИ (Ф) СВФУ НА </a:t>
            </a:r>
            <a:r>
              <a:rPr lang="ru-RU" b="1" i="0" dirty="0" smtClean="0">
                <a:latin typeface="+mn-lt"/>
                <a:cs typeface="Arial" charset="0"/>
              </a:rPr>
              <a:t>2021 </a:t>
            </a:r>
            <a:r>
              <a:rPr lang="ru-RU" b="1" i="0" dirty="0">
                <a:latin typeface="+mn-lt"/>
                <a:cs typeface="Arial" charset="0"/>
              </a:rPr>
              <a:t>Г.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79512" y="1396777"/>
            <a:ext cx="9036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i="0" dirty="0" smtClean="0">
                <a:solidFill>
                  <a:srgbClr val="C00000"/>
                </a:solidFill>
              </a:rPr>
              <a:t>Плановый </a:t>
            </a:r>
            <a:r>
              <a:rPr lang="ru-RU" altLang="ru-RU" b="1" i="0" dirty="0">
                <a:solidFill>
                  <a:srgbClr val="C00000"/>
                </a:solidFill>
              </a:rPr>
              <a:t>объем от научных исследований </a:t>
            </a:r>
            <a:r>
              <a:rPr lang="ru-RU" altLang="ru-RU" b="1" i="0" dirty="0" smtClean="0">
                <a:solidFill>
                  <a:srgbClr val="C00000"/>
                </a:solidFill>
              </a:rPr>
              <a:t>5999,0 </a:t>
            </a:r>
            <a:r>
              <a:rPr lang="ru-RU" altLang="ru-RU" b="1" i="0" dirty="0">
                <a:solidFill>
                  <a:srgbClr val="C00000"/>
                </a:solidFill>
              </a:rPr>
              <a:t>тыс., </a:t>
            </a:r>
            <a:r>
              <a:rPr lang="ru-RU" altLang="ru-RU" sz="1600" b="1" i="0" dirty="0">
                <a:solidFill>
                  <a:srgbClr val="C00000"/>
                </a:solidFill>
              </a:rPr>
              <a:t>на 1ППС - </a:t>
            </a:r>
            <a:r>
              <a:rPr lang="ru-RU" altLang="ru-RU" b="1" u="sng" dirty="0">
                <a:solidFill>
                  <a:srgbClr val="C00000"/>
                </a:solidFill>
              </a:rPr>
              <a:t>127,09</a:t>
            </a:r>
            <a:r>
              <a:rPr lang="ru-RU" altLang="ru-RU" b="1" i="0" dirty="0" smtClean="0">
                <a:solidFill>
                  <a:srgbClr val="C00000"/>
                </a:solidFill>
              </a:rPr>
              <a:t> </a:t>
            </a:r>
            <a:r>
              <a:rPr lang="ru-RU" altLang="ru-RU" b="1" i="0" dirty="0">
                <a:solidFill>
                  <a:srgbClr val="C00000"/>
                </a:solidFill>
              </a:rPr>
              <a:t>т. р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722022"/>
              </p:ext>
            </p:extLst>
          </p:nvPr>
        </p:nvGraphicFramePr>
        <p:xfrm>
          <a:off x="247860" y="1772775"/>
          <a:ext cx="8653332" cy="2679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7642">
                  <a:extLst>
                    <a:ext uri="{9D8B030D-6E8A-4147-A177-3AD203B41FA5}">
                      <a16:colId xmlns:a16="http://schemas.microsoft.com/office/drawing/2014/main" val="558912979"/>
                    </a:ext>
                  </a:extLst>
                </a:gridCol>
                <a:gridCol w="735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74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1085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98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Ставочная численность </a:t>
                      </a:r>
                      <a:r>
                        <a:rPr lang="ru-RU" sz="1400" dirty="0" smtClean="0">
                          <a:effectLst/>
                        </a:rPr>
                        <a:t>ППС на кафедре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16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Объем финансирования в тыс. руб.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645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Тыс.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1235,0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640,0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615,0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490,0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860,0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750,0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760,0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420,0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375366"/>
              </p:ext>
            </p:extLst>
          </p:nvPr>
        </p:nvGraphicFramePr>
        <p:xfrm>
          <a:off x="247860" y="4581128"/>
          <a:ext cx="6096000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998994936"/>
                    </a:ext>
                  </a:extLst>
                </a:gridCol>
                <a:gridCol w="1140012">
                  <a:extLst>
                    <a:ext uri="{9D8B030D-6E8A-4147-A177-3AD203B41FA5}">
                      <a16:colId xmlns:a16="http://schemas.microsoft.com/office/drawing/2014/main" val="162187951"/>
                    </a:ext>
                  </a:extLst>
                </a:gridCol>
                <a:gridCol w="2923988">
                  <a:extLst>
                    <a:ext uri="{9D8B030D-6E8A-4147-A177-3AD203B41FA5}">
                      <a16:colId xmlns:a16="http://schemas.microsoft.com/office/drawing/2014/main" val="811966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Подразделение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АУП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Лаборатория «Мониторинг и прогноз </a:t>
                      </a:r>
                      <a:r>
                        <a:rPr lang="ru-RU" sz="1400" dirty="0" err="1" smtClean="0"/>
                        <a:t>сейчсмических</a:t>
                      </a:r>
                      <a:r>
                        <a:rPr lang="ru-RU" sz="1400" dirty="0" smtClean="0"/>
                        <a:t> событий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30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effectLst/>
                        </a:rPr>
                        <a:t>Ставочная численность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0,25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447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Объем</a:t>
                      </a:r>
                      <a:r>
                        <a:rPr lang="ru-RU" sz="1200" baseline="0" dirty="0" smtClean="0"/>
                        <a:t> финансирования в </a:t>
                      </a:r>
                      <a:r>
                        <a:rPr lang="ru-RU" sz="1200" baseline="0" dirty="0" err="1" smtClean="0"/>
                        <a:t>тыс.руб</a:t>
                      </a:r>
                      <a:r>
                        <a:rPr lang="ru-RU" sz="1200" baseline="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120,0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100,0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284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557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Информация по </a:t>
            </a:r>
            <a:r>
              <a:rPr lang="ru-RU" sz="2400" b="1" dirty="0" smtClean="0">
                <a:solidFill>
                  <a:schemeClr val="tx1"/>
                </a:solidFill>
              </a:rPr>
              <a:t>оплачиваемым НИР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2021 </a:t>
            </a:r>
            <a:r>
              <a:rPr lang="ru-RU" sz="2400" b="1" dirty="0">
                <a:solidFill>
                  <a:schemeClr val="tx1"/>
                </a:solidFill>
              </a:rPr>
              <a:t>год, тыс</a:t>
            </a:r>
            <a:r>
              <a:rPr lang="ru-RU" sz="2400" b="1" dirty="0" smtClean="0">
                <a:solidFill>
                  <a:schemeClr val="tx1"/>
                </a:solidFill>
              </a:rPr>
              <a:t>. руб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303587"/>
              </p:ext>
            </p:extLst>
          </p:nvPr>
        </p:nvGraphicFramePr>
        <p:xfrm>
          <a:off x="251520" y="1268760"/>
          <a:ext cx="871296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4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Информация по </a:t>
            </a:r>
            <a:r>
              <a:rPr lang="ru-RU" sz="2000" b="1" dirty="0" smtClean="0">
                <a:solidFill>
                  <a:schemeClr val="tx1"/>
                </a:solidFill>
              </a:rPr>
              <a:t>выполнению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объемов привлеченных средств за счет выполненных НИР  </a:t>
            </a:r>
            <a:r>
              <a:rPr lang="ru-RU" sz="2000" b="1" dirty="0">
                <a:solidFill>
                  <a:schemeClr val="tx1"/>
                </a:solidFill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</a:rPr>
              <a:t>2021 </a:t>
            </a:r>
            <a:r>
              <a:rPr lang="ru-RU" sz="2000" b="1" dirty="0">
                <a:solidFill>
                  <a:schemeClr val="tx1"/>
                </a:solidFill>
              </a:rPr>
              <a:t>год, </a:t>
            </a:r>
            <a:r>
              <a:rPr lang="ru-RU" sz="2000" b="1" dirty="0" smtClean="0">
                <a:solidFill>
                  <a:schemeClr val="tx1"/>
                </a:solidFill>
              </a:rPr>
              <a:t>по кафедрам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365019"/>
              </p:ext>
            </p:extLst>
          </p:nvPr>
        </p:nvGraphicFramePr>
        <p:xfrm>
          <a:off x="301752" y="1412776"/>
          <a:ext cx="866273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74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Публикации ВАК и в международных базах за 2021 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2520" y="5785639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en-US" sz="1400" b="1" dirty="0">
                <a:solidFill>
                  <a:srgbClr val="FF0000"/>
                </a:solidFill>
              </a:rPr>
              <a:t>WEB OF SCIENCE, SCOPUS</a:t>
            </a:r>
            <a:r>
              <a:rPr lang="ru-RU" sz="1400" b="1" dirty="0">
                <a:solidFill>
                  <a:srgbClr val="FF0000"/>
                </a:solidFill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2021 г. – 28,86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64" y="5785639"/>
            <a:ext cx="453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ru-RU" sz="1400" b="1" dirty="0" smtClean="0">
                <a:solidFill>
                  <a:srgbClr val="FF0000"/>
                </a:solidFill>
              </a:rPr>
              <a:t>ВАК 2021 г. – 49,5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60905657"/>
              </p:ext>
            </p:extLst>
          </p:nvPr>
        </p:nvGraphicFramePr>
        <p:xfrm>
          <a:off x="191364" y="1676595"/>
          <a:ext cx="8701116" cy="37686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35577">
                  <a:extLst>
                    <a:ext uri="{9D8B030D-6E8A-4147-A177-3AD203B41FA5}">
                      <a16:colId xmlns:a16="http://schemas.microsoft.com/office/drawing/2014/main" val="3210952773"/>
                    </a:ext>
                  </a:extLst>
                </a:gridCol>
                <a:gridCol w="1968995">
                  <a:extLst>
                    <a:ext uri="{9D8B030D-6E8A-4147-A177-3AD203B41FA5}">
                      <a16:colId xmlns:a16="http://schemas.microsoft.com/office/drawing/2014/main" val="250789041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603551345"/>
                    </a:ext>
                  </a:extLst>
                </a:gridCol>
                <a:gridCol w="1955531">
                  <a:extLst>
                    <a:ext uri="{9D8B030D-6E8A-4147-A177-3AD203B41FA5}">
                      <a16:colId xmlns:a16="http://schemas.microsoft.com/office/drawing/2014/main" val="1983794653"/>
                    </a:ext>
                  </a:extLst>
                </a:gridCol>
                <a:gridCol w="1644869">
                  <a:extLst>
                    <a:ext uri="{9D8B030D-6E8A-4147-A177-3AD203B41FA5}">
                      <a16:colId xmlns:a16="http://schemas.microsoft.com/office/drawing/2014/main" val="274569519"/>
                    </a:ext>
                  </a:extLst>
                </a:gridCol>
              </a:tblGrid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ВАК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Web of Science, Scopus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030811"/>
                  </a:ext>
                </a:extLst>
              </a:tr>
              <a:tr h="2634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</a:t>
                      </a:r>
                      <a:r>
                        <a:rPr lang="ru-RU" sz="1600" b="1" u="none" strike="noStrike" dirty="0" smtClean="0">
                          <a:effectLst/>
                        </a:rPr>
                        <a:t>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1122671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СД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1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650861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1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9682249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ЭПиАПП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9750308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ЭиСГД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6967417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97434245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МиИ</a:t>
                      </a:r>
                      <a:r>
                        <a:rPr lang="ru-RU" sz="1600" b="1" u="none" strike="noStrike" dirty="0">
                          <a:effectLst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768939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ПиМНО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6505832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Филология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6834118"/>
                  </a:ext>
                </a:extLst>
              </a:tr>
              <a:tr h="580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Лабораторный сектор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9053010"/>
                  </a:ext>
                </a:extLst>
              </a:tr>
              <a:tr h="2634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50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3229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6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2008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 из БД </a:t>
            </a:r>
            <a:r>
              <a:rPr lang="en-US" sz="2400" b="1" dirty="0" err="1" smtClean="0">
                <a:solidFill>
                  <a:schemeClr val="tx1"/>
                </a:solidFill>
              </a:rPr>
              <a:t>WoS</a:t>
            </a:r>
            <a:r>
              <a:rPr lang="en-US" sz="2400" b="1" dirty="0" smtClean="0">
                <a:solidFill>
                  <a:schemeClr val="tx1"/>
                </a:solidFill>
              </a:rPr>
              <a:t>, Scopus </a:t>
            </a:r>
            <a:r>
              <a:rPr lang="ru-RU" sz="2400" b="1" dirty="0" smtClean="0">
                <a:solidFill>
                  <a:schemeClr val="tx1"/>
                </a:solidFill>
              </a:rPr>
              <a:t>по кафедрам за 2021 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781508"/>
              </p:ext>
            </p:extLst>
          </p:nvPr>
        </p:nvGraphicFramePr>
        <p:xfrm>
          <a:off x="251520" y="1340768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176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Распределение статей ВАК по кафедрам за 2021 г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523733"/>
              </p:ext>
            </p:extLst>
          </p:nvPr>
        </p:nvGraphicFramePr>
        <p:xfrm>
          <a:off x="179512" y="1268760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25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опубликованные и  </a:t>
            </a:r>
            <a:r>
              <a:rPr lang="ru-RU" sz="2400" b="1" dirty="0">
                <a:solidFill>
                  <a:schemeClr val="tx1"/>
                </a:solidFill>
              </a:rPr>
              <a:t>размещенные в базах </a:t>
            </a:r>
            <a:r>
              <a:rPr lang="en-US" sz="2400" b="1" dirty="0" err="1">
                <a:solidFill>
                  <a:schemeClr val="tx1"/>
                </a:solidFill>
              </a:rPr>
              <a:t>WoS</a:t>
            </a:r>
            <a:r>
              <a:rPr lang="en-US" sz="2400" b="1" dirty="0">
                <a:solidFill>
                  <a:schemeClr val="tx1"/>
                </a:solidFill>
              </a:rPr>
              <a:t>, Scopus 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449200"/>
              </p:ext>
            </p:extLst>
          </p:nvPr>
        </p:nvGraphicFramePr>
        <p:xfrm>
          <a:off x="173416" y="980727"/>
          <a:ext cx="8791073" cy="587727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83921">
                  <a:extLst>
                    <a:ext uri="{9D8B030D-6E8A-4147-A177-3AD203B41FA5}">
                      <a16:colId xmlns:a16="http://schemas.microsoft.com/office/drawing/2014/main" val="565977881"/>
                    </a:ext>
                  </a:extLst>
                </a:gridCol>
                <a:gridCol w="2122406">
                  <a:extLst>
                    <a:ext uri="{9D8B030D-6E8A-4147-A177-3AD203B41FA5}">
                      <a16:colId xmlns:a16="http://schemas.microsoft.com/office/drawing/2014/main" val="4291870970"/>
                    </a:ext>
                  </a:extLst>
                </a:gridCol>
                <a:gridCol w="2545076">
                  <a:extLst>
                    <a:ext uri="{9D8B030D-6E8A-4147-A177-3AD203B41FA5}">
                      <a16:colId xmlns:a16="http://schemas.microsoft.com/office/drawing/2014/main" val="1790579704"/>
                    </a:ext>
                  </a:extLst>
                </a:gridCol>
                <a:gridCol w="1549901">
                  <a:extLst>
                    <a:ext uri="{9D8B030D-6E8A-4147-A177-3AD203B41FA5}">
                      <a16:colId xmlns:a16="http://schemas.microsoft.com/office/drawing/2014/main" val="3754655811"/>
                    </a:ext>
                  </a:extLst>
                </a:gridCol>
                <a:gridCol w="483456">
                  <a:extLst>
                    <a:ext uri="{9D8B030D-6E8A-4147-A177-3AD203B41FA5}">
                      <a16:colId xmlns:a16="http://schemas.microsoft.com/office/drawing/2014/main" val="2737882114"/>
                    </a:ext>
                  </a:extLst>
                </a:gridCol>
                <a:gridCol w="483456">
                  <a:extLst>
                    <a:ext uri="{9D8B030D-6E8A-4147-A177-3AD203B41FA5}">
                      <a16:colId xmlns:a16="http://schemas.microsoft.com/office/drawing/2014/main" val="2547945247"/>
                    </a:ext>
                  </a:extLst>
                </a:gridCol>
                <a:gridCol w="540332">
                  <a:extLst>
                    <a:ext uri="{9D8B030D-6E8A-4147-A177-3AD203B41FA5}">
                      <a16:colId xmlns:a16="http://schemas.microsoft.com/office/drawing/2014/main" val="1785265028"/>
                    </a:ext>
                  </a:extLst>
                </a:gridCol>
                <a:gridCol w="682525">
                  <a:extLst>
                    <a:ext uri="{9D8B030D-6E8A-4147-A177-3AD203B41FA5}">
                      <a16:colId xmlns:a16="http://schemas.microsoft.com/office/drawing/2014/main" val="3487184026"/>
                    </a:ext>
                  </a:extLst>
                </a:gridCol>
              </a:tblGrid>
              <a:tr h="574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№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Авторы (Фамилия И.О.)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Название статьи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Журнал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Год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Том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Выпуск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Страница (номер статьи)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4026769228"/>
                  </a:ext>
                </a:extLst>
              </a:tr>
              <a:tr h="71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 err="1">
                          <a:effectLst/>
                        </a:rPr>
                        <a:t>Akhmedov</a:t>
                      </a:r>
                      <a:r>
                        <a:rPr lang="en-US" sz="1050" b="1" u="none" strike="noStrike" dirty="0">
                          <a:effectLst/>
                        </a:rPr>
                        <a:t>, TA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2017 South (Iraqi) Kurdistan Independence Referendum: Causes, Course, Results and Impact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TOMSK STATE UNIVERSITY JOURNAL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 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465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58-65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887693820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>
                          <a:effectLst/>
                        </a:rPr>
                        <a:t>Melnikov, A (Melnikov, Andrey) Kut, A (Kut, Anna) Zhang, Z (Zhang, Ze) Rochev, V (Rochev, Viktor)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Carbonate Soil </a:t>
                      </a:r>
                      <a:r>
                        <a:rPr lang="en-US" sz="1050" b="1" u="none" strike="noStrike" dirty="0" err="1">
                          <a:effectLst/>
                        </a:rPr>
                        <a:t>Cryogenesis</a:t>
                      </a:r>
                      <a:r>
                        <a:rPr lang="en-US" sz="1050" b="1" u="none" strike="noStrike" dirty="0">
                          <a:effectLst/>
                        </a:rPr>
                        <a:t> in South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 (Russia)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MINERALS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11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800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09327223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3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>
                          <a:effectLst/>
                        </a:rPr>
                        <a:t> </a:t>
                      </a:r>
                      <a:r>
                        <a:rPr lang="en-US" sz="1050" b="1" u="none" strike="noStrike" dirty="0" err="1">
                          <a:effectLst/>
                        </a:rPr>
                        <a:t>Gavrilyeva</a:t>
                      </a:r>
                      <a:r>
                        <a:rPr lang="en-US" sz="1050" b="1" u="none" strike="noStrike" dirty="0">
                          <a:effectLst/>
                        </a:rPr>
                        <a:t>, G.A., </a:t>
                      </a:r>
                      <a:r>
                        <a:rPr lang="en-US" sz="1050" b="1" u="none" strike="noStrike" dirty="0" err="1">
                          <a:effectLst/>
                        </a:rPr>
                        <a:t>Ammosov</a:t>
                      </a:r>
                      <a:r>
                        <a:rPr lang="en-US" sz="1050" b="1" u="none" strike="noStrike" dirty="0">
                          <a:effectLst/>
                        </a:rPr>
                        <a:t>, P.P., </a:t>
                      </a:r>
                      <a:r>
                        <a:rPr lang="en-US" sz="1050" b="1" u="none" strike="noStrike" dirty="0" err="1">
                          <a:effectLst/>
                        </a:rPr>
                        <a:t>Koltovskoi</a:t>
                      </a:r>
                      <a:r>
                        <a:rPr lang="en-US" sz="1050" b="1" u="none" strike="noStrike" dirty="0">
                          <a:effectLst/>
                        </a:rPr>
                        <a:t>, I.I., </a:t>
                      </a:r>
                      <a:r>
                        <a:rPr lang="en-US" sz="1050" b="1" u="none" strike="noStrike" dirty="0" err="1">
                          <a:effectLst/>
                        </a:rPr>
                        <a:t>Sivtseva</a:t>
                      </a:r>
                      <a:r>
                        <a:rPr lang="en-US" sz="1050" b="1" u="none" strike="noStrike" dirty="0">
                          <a:effectLst/>
                        </a:rPr>
                        <a:t>, V.I., </a:t>
                      </a:r>
                      <a:r>
                        <a:rPr lang="en-US" sz="1050" b="1" u="none" strike="noStrike" dirty="0" err="1">
                          <a:effectLst/>
                        </a:rPr>
                        <a:t>Iumshanov</a:t>
                      </a:r>
                      <a:r>
                        <a:rPr lang="en-US" sz="1050" b="1" u="none" strike="noStrike" dirty="0">
                          <a:effectLst/>
                        </a:rPr>
                        <a:t>, N.N.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The optic </a:t>
                      </a:r>
                      <a:r>
                        <a:rPr lang="en-US" sz="1050" b="1" u="none" strike="noStrike" dirty="0" err="1">
                          <a:effectLst/>
                        </a:rPr>
                        <a:t>meridional</a:t>
                      </a:r>
                      <a:r>
                        <a:rPr lang="en-US" sz="1050" b="1" u="none" strike="noStrike" dirty="0">
                          <a:effectLst/>
                        </a:rPr>
                        <a:t> network in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: The method of </a:t>
                      </a:r>
                      <a:r>
                        <a:rPr lang="en-US" sz="1050" b="1" u="none" strike="noStrike" dirty="0" err="1">
                          <a:effectLst/>
                        </a:rPr>
                        <a:t>mesopause</a:t>
                      </a:r>
                      <a:r>
                        <a:rPr lang="en-US" sz="1050" b="1" u="none" strike="noStrike" dirty="0">
                          <a:effectLst/>
                        </a:rPr>
                        <a:t> temperature measurement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AIP Conference Proceedings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2328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 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50010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1458442305"/>
                  </a:ext>
                </a:extLst>
              </a:tr>
              <a:tr h="1128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4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 err="1">
                          <a:effectLst/>
                        </a:rPr>
                        <a:t>Dugarova</a:t>
                      </a:r>
                      <a:r>
                        <a:rPr lang="en-US" sz="1050" b="1" u="none" strike="noStrike" dirty="0">
                          <a:effectLst/>
                        </a:rPr>
                        <a:t>, T. T., </a:t>
                      </a:r>
                      <a:r>
                        <a:rPr lang="en-US" sz="1050" b="1" u="none" strike="noStrike" dirty="0" err="1">
                          <a:effectLst/>
                        </a:rPr>
                        <a:t>Damdinov</a:t>
                      </a:r>
                      <a:r>
                        <a:rPr lang="en-US" sz="1050" b="1" u="none" strike="noStrike" dirty="0">
                          <a:effectLst/>
                        </a:rPr>
                        <a:t>, A. V., </a:t>
                      </a:r>
                      <a:r>
                        <a:rPr lang="en-US" sz="1050" b="1" u="none" strike="noStrike" dirty="0" err="1">
                          <a:effectLst/>
                        </a:rPr>
                        <a:t>Mamedova</a:t>
                      </a:r>
                      <a:r>
                        <a:rPr lang="en-US" sz="1050" b="1" u="none" strike="noStrike" dirty="0">
                          <a:effectLst/>
                        </a:rPr>
                        <a:t>, L. V., </a:t>
                      </a:r>
                      <a:r>
                        <a:rPr lang="en-US" sz="1050" b="1" u="none" strike="noStrike" dirty="0" err="1">
                          <a:effectLst/>
                        </a:rPr>
                        <a:t>Shakhmalova</a:t>
                      </a:r>
                      <a:r>
                        <a:rPr lang="en-US" sz="1050" b="1" u="none" strike="noStrike" dirty="0">
                          <a:effectLst/>
                        </a:rPr>
                        <a:t>, I. Z., </a:t>
                      </a:r>
                      <a:r>
                        <a:rPr lang="en-US" sz="1050" b="1" u="none" strike="noStrike" dirty="0" err="1">
                          <a:effectLst/>
                        </a:rPr>
                        <a:t>Tsibaeva</a:t>
                      </a:r>
                      <a:r>
                        <a:rPr lang="en-US" sz="1050" b="1" u="none" strike="noStrike" dirty="0">
                          <a:effectLst/>
                        </a:rPr>
                        <a:t> L. </a:t>
                      </a:r>
                      <a:r>
                        <a:rPr lang="ru-RU" sz="1050" b="1" u="none" strike="noStrike" dirty="0">
                          <a:effectLst/>
                        </a:rPr>
                        <a:t>А., </a:t>
                      </a:r>
                      <a:r>
                        <a:rPr lang="en-US" sz="1050" b="1" u="none" strike="noStrike" dirty="0" err="1">
                          <a:effectLst/>
                        </a:rPr>
                        <a:t>Oorzhak</a:t>
                      </a:r>
                      <a:r>
                        <a:rPr lang="en-US" sz="1050" b="1" u="none" strike="noStrike" dirty="0">
                          <a:effectLst/>
                        </a:rPr>
                        <a:t>, A. A.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>
                          <a:effectLst/>
                        </a:rPr>
                        <a:t>METHODOLOGICAL PRINCIPLES OF ORGANIZING EDUCATIONAL WORK OF EDUCATIONAL INSTITUTIONS IN THE DIGITAL REALITY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REVISTA ON LINE DE POLITICA E GESTAO EDUCACIONAL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951-960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19471479"/>
                  </a:ext>
                </a:extLst>
              </a:tr>
              <a:tr h="814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 err="1">
                          <a:effectLst/>
                        </a:rPr>
                        <a:t>Kosarev</a:t>
                      </a:r>
                      <a:r>
                        <a:rPr lang="en-US" sz="1050" b="1" u="none" strike="noStrike" dirty="0">
                          <a:effectLst/>
                        </a:rPr>
                        <a:t> L.V., </a:t>
                      </a:r>
                      <a:r>
                        <a:rPr lang="en-US" sz="1050" b="1" u="none" strike="noStrike" dirty="0" err="1">
                          <a:effectLst/>
                        </a:rPr>
                        <a:t>Pershin</a:t>
                      </a:r>
                      <a:r>
                        <a:rPr lang="en-US" sz="1050" b="1" u="none" strike="noStrike" dirty="0">
                          <a:effectLst/>
                        </a:rPr>
                        <a:t> G.D., </a:t>
                      </a:r>
                      <a:r>
                        <a:rPr lang="en-US" sz="1050" b="1" u="none" strike="noStrike" dirty="0" err="1">
                          <a:effectLst/>
                        </a:rPr>
                        <a:t>Karaulov</a:t>
                      </a:r>
                      <a:r>
                        <a:rPr lang="en-US" sz="1050" b="1" u="none" strike="noStrike" dirty="0">
                          <a:effectLst/>
                        </a:rPr>
                        <a:t> N.G.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>
                          <a:effectLst/>
                        </a:rPr>
                        <a:t>Method for calculating the cutting coefficient of rocks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IOP Conference Series: Earth and Environmental Science (EES)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666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52097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45036900"/>
                  </a:ext>
                </a:extLst>
              </a:tr>
              <a:tr h="761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 err="1">
                          <a:effectLst/>
                        </a:rPr>
                        <a:t>Melnikov</a:t>
                      </a:r>
                      <a:r>
                        <a:rPr lang="en-US" sz="1050" b="1" u="none" strike="noStrike" dirty="0">
                          <a:effectLst/>
                        </a:rPr>
                        <a:t>, A.E.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Assessment of the Stability of Linear Structures in Transitional Natural Regions of the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 Permafrost Zone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IOP Conference Series: Earth and Environmental Science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666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42081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1708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71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находящиеся в печати в журналах входящих в базы</a:t>
            </a:r>
            <a:r>
              <a:rPr lang="en-US" sz="2400" b="1" dirty="0" err="1" smtClean="0">
                <a:solidFill>
                  <a:schemeClr val="tx1"/>
                </a:solidFill>
              </a:rPr>
              <a:t>WoS</a:t>
            </a:r>
            <a:r>
              <a:rPr lang="en-US" sz="2400" b="1" dirty="0">
                <a:solidFill>
                  <a:schemeClr val="tx1"/>
                </a:solidFill>
              </a:rPr>
              <a:t>, Scopus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724682"/>
              </p:ext>
            </p:extLst>
          </p:nvPr>
        </p:nvGraphicFramePr>
        <p:xfrm>
          <a:off x="176464" y="1628800"/>
          <a:ext cx="8784975" cy="395947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54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9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1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Название, автор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печати (издание)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1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1000" dirty="0" smtClean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Ахмедов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Т.А.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Осман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Оджалан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и его деятельность в рядах Рабочей партии Курдистана (РП К)  в 1978-2004 годах.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Вестник Томского государственного университета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5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Nikolay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Grib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Pavel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Kuznetsov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,  Igor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Kolodeznikov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Galina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Grib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Andrey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Kachaev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 Determination of coal ash content by neutron-neutron logging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2"/>
                        </a:rPr>
                        <a:t>IOP Conference Series: Earth and Environmental Science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kumimoji="0"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World Multidisciplinary Earth Sciences Symposium 7-11 September 202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Prague, Czech Republic</a:t>
                      </a:r>
                    </a:p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4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Andrey </a:t>
                      </a:r>
                      <a:r>
                        <a:rPr kumimoji="0"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Melnikov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THE INFLUENCE OF HYDROGEOLOGICAL FACTORS ON THE RAILWAY STABILITY IN THE AREAS OF ISLAND PERMAFROST DISTRIBUTION (BY THE EXAMPLE OF THE TRANS-BAIKAL RAILWAY, RUSSIA)</a:t>
                      </a:r>
                      <a:endParaRPr kumimoji="0" lang="ru-RU" sz="12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2"/>
                        </a:rPr>
                        <a:t>IOP Conference Series: Earth and Environmental Science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kumimoji="0"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World Multidisciplinary Earth Sciences Symposium 7-11 September 202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Prague, Czech Republic</a:t>
                      </a: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4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9080</TotalTime>
  <Words>780</Words>
  <Application>Microsoft Office PowerPoint</Application>
  <PresentationFormat>Экран (4:3)</PresentationFormat>
  <Paragraphs>203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Wingdings</vt:lpstr>
      <vt:lpstr>Wingdings 2</vt:lpstr>
      <vt:lpstr>Официальная</vt:lpstr>
      <vt:lpstr>Анализ выполнения  мониторинговых показателей ТИ(ф)СВФУ за 2021 год</vt:lpstr>
      <vt:lpstr>Презентация PowerPoint</vt:lpstr>
      <vt:lpstr>Информация по оплачиваемым НИР  за 2021 год, тыс. руб.</vt:lpstr>
      <vt:lpstr>Информация по выполнению объемов привлеченных средств за счет выполненных НИР  за 2021 год, по кафедрам</vt:lpstr>
      <vt:lpstr>Публикации ВАК и в международных базах за 2021 г.</vt:lpstr>
      <vt:lpstr>Статьи из БД WoS, Scopus по кафедрам за 2021 г.</vt:lpstr>
      <vt:lpstr>Распределение статей ВАК по кафедрам за 2021 г</vt:lpstr>
      <vt:lpstr>Статьи, опубликованные и  размещенные в базах WoS, Scopus </vt:lpstr>
      <vt:lpstr>Статьи, находящиеся в печати в журналах входящих в базыWoS, Scopus</vt:lpstr>
      <vt:lpstr>Презентация PowerPoint</vt:lpstr>
      <vt:lpstr>Информация о публикации сотрудников ТИ(ф)СВФУ, не являющимися ППС и НПР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Лидия Дмитриевна</cp:lastModifiedBy>
  <cp:revision>204</cp:revision>
  <cp:lastPrinted>2021-12-24T05:11:50Z</cp:lastPrinted>
  <dcterms:modified xsi:type="dcterms:W3CDTF">2021-12-24T05:11:51Z</dcterms:modified>
</cp:coreProperties>
</file>