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256" r:id="rId2"/>
    <p:sldId id="262" r:id="rId3"/>
    <p:sldId id="257" r:id="rId4"/>
    <p:sldId id="258" r:id="rId5"/>
    <p:sldId id="261" r:id="rId6"/>
    <p:sldId id="260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4C712-72F2-44EE-8810-07DBC10FE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984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0A2A9-BA73-4CC6-B01B-83181E3A9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577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0A2A9-BA73-4CC6-B01B-83181E3A9A47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783BD35-CD04-4C3C-BCAD-82B080872A23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ru-RU" dirty="0" smtClean="0"/>
              <a:t>2021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363272" cy="29523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Предварительные итоги мониторинга эффективности деятельности образовательных организаций высшего образования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936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0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Показатель «Образовательная деятельность»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837637"/>
              </p:ext>
            </p:extLst>
          </p:nvPr>
        </p:nvGraphicFramePr>
        <p:xfrm>
          <a:off x="624118" y="1772816"/>
          <a:ext cx="7920880" cy="3096340"/>
        </p:xfrm>
        <a:graphic>
          <a:graphicData uri="http://schemas.openxmlformats.org/drawingml/2006/table">
            <a:tbl>
              <a:tblPr/>
              <a:tblGrid>
                <a:gridCol w="613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2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55"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Е.1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Образовательная деятельность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Пороговое значение -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57,24 (2016 г.)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57,38 (2017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56,27 (2018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515745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58,30 (2019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54023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63,63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839238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63,4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094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Показатель «Трудоустройство»</a:t>
            </a:r>
            <a:endParaRPr lang="ru-RU" dirty="0"/>
          </a:p>
        </p:txBody>
      </p:sp>
      <p:pic>
        <p:nvPicPr>
          <p:cNvPr id="1026" name="Picture 2" descr="C:\Users\елена\Desktop\показатель трудоустройства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388424" cy="16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52780"/>
              </p:ext>
            </p:extLst>
          </p:nvPr>
        </p:nvGraphicFramePr>
        <p:xfrm>
          <a:off x="835968" y="4445496"/>
          <a:ext cx="8136903" cy="792088"/>
        </p:xfrm>
        <a:graphic>
          <a:graphicData uri="http://schemas.openxmlformats.org/drawingml/2006/table">
            <a:tbl>
              <a:tblPr/>
              <a:tblGrid>
                <a:gridCol w="72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 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Трудоустройство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пороговое значение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1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Трудоустройство выпускников </a:t>
            </a:r>
            <a:br>
              <a:rPr lang="ru-RU" dirty="0" smtClean="0"/>
            </a:br>
            <a:r>
              <a:rPr lang="ru-RU" dirty="0" smtClean="0"/>
              <a:t>2020 года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22552567"/>
              </p:ext>
            </p:extLst>
          </p:nvPr>
        </p:nvGraphicFramePr>
        <p:xfrm>
          <a:off x="827585" y="1268760"/>
          <a:ext cx="7844408" cy="5049182"/>
        </p:xfrm>
        <a:graphic>
          <a:graphicData uri="http://schemas.openxmlformats.org/drawingml/2006/table">
            <a:tbl>
              <a:tblPr/>
              <a:tblGrid>
                <a:gridCol w="360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8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45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45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45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45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45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45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2715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7264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направления подготовки, специальности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профиля, специализации  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выпускников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продолжают обучение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трудоустроено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служба в ВС РФ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отпуск по уходу за ребенком до 1,5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лет, до 3 лет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работают 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процент трудоустройства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9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Прикладная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информатика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Прикладная информатика в экономике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80,00%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64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Филология 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Зарубежная филология (Английский язык 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100,00%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07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Педагогическое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образование 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Начальное образование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100,00%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33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Электроэнергетика и электротехника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88,88%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19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Строительство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Промышленное и гражданское строительство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70,00%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19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Горное дело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Открытые горные работы, Маркшейдерское дело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72,22%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9685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ИТОГО:</a:t>
                      </a: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85,71%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297" marR="9297" marT="9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396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Приведенный контингент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660891"/>
              </p:ext>
            </p:extLst>
          </p:nvPr>
        </p:nvGraphicFramePr>
        <p:xfrm>
          <a:off x="886571" y="1556792"/>
          <a:ext cx="7056784" cy="28803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27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6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0120"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Е.7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Приведенный контингент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пороговое значение - 220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462,60 (2016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96896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438,60 (2017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effectLst/>
                        </a:rPr>
                        <a:t>439,20 (2018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459,60 (2019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466,40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024009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1004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927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Доп. показатель - Численность </a:t>
            </a:r>
            <a:r>
              <a:rPr lang="ru-RU" sz="3100" dirty="0"/>
              <a:t>сотрудников из числа ППС (приведенных к доле ставки), имеющих ученые степени кандидата или доктора наук, в расчете на 100 </a:t>
            </a:r>
            <a:r>
              <a:rPr lang="ru-RU" sz="3100" dirty="0" smtClean="0"/>
              <a:t>студентов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13269998"/>
              </p:ext>
            </p:extLst>
          </p:nvPr>
        </p:nvGraphicFramePr>
        <p:xfrm>
          <a:off x="827584" y="2492896"/>
          <a:ext cx="8136903" cy="25808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41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5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23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99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92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9228">
                  <a:extLst>
                    <a:ext uri="{9D8B030D-6E8A-4147-A177-3AD203B41FA5}">
                      <a16:colId xmlns:a16="http://schemas.microsoft.com/office/drawing/2014/main" val="2634762137"/>
                    </a:ext>
                  </a:extLst>
                </a:gridCol>
              </a:tblGrid>
              <a:tr h="223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Пороговое</a:t>
                      </a:r>
                      <a:br>
                        <a:rPr lang="ru-RU" sz="1800" dirty="0">
                          <a:effectLst/>
                          <a:latin typeface="+mn-lt"/>
                        </a:rPr>
                      </a:br>
                      <a:r>
                        <a:rPr lang="ru-RU" sz="1800" dirty="0">
                          <a:effectLst/>
                          <a:latin typeface="+mn-lt"/>
                        </a:rPr>
                        <a:t>значение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2019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04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E.8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2,87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3,81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3,64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3,33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3,99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3,87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Кол-во остепененных ставок*100/</a:t>
                      </a:r>
                      <a:endParaRPr lang="ru-RU" sz="1600" dirty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контингент студентов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729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810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843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32,35*100/803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30,75*100/793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737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864241"/>
              </p:ext>
            </p:extLst>
          </p:nvPr>
        </p:nvGraphicFramePr>
        <p:xfrm>
          <a:off x="539552" y="188640"/>
          <a:ext cx="8280919" cy="50810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9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1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Содержание показателя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>
                          <a:effectLst/>
                          <a:latin typeface="Times New Roman"/>
                          <a:ea typeface="Times New Roman"/>
                        </a:rPr>
                        <a:t>Единица измерения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Пороговое значение показателя 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(Группа 3)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2018 г.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2019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2020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2021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736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1. Образовательная деятельность.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-114935"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  Средний балл ЕГЭ студентов, принятых по результатам ЕГЭ на обучение по очной форме по программам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бакалавриата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и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специалитета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за счет средств соответствующих бюджетов бюджетной системы Российской Федерации и с оплатой стоимости затрат на обучение физическими и юридическими лицами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балл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1400" i="1" dirty="0" smtClean="0">
                          <a:effectLst/>
                          <a:latin typeface="Times New Roman"/>
                          <a:ea typeface="Times New Roman"/>
                        </a:rPr>
                        <a:t>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56,27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58,30 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63,63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63,4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8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2.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Приведенный контингент студентов.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Приведенный контингент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>
                          <a:effectLst/>
                          <a:latin typeface="Times New Roman"/>
                          <a:ea typeface="Times New Roman"/>
                        </a:rPr>
                        <a:t>220.00 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baseline="0" dirty="0" smtClean="0">
                          <a:effectLst/>
                          <a:latin typeface="Times New Roman"/>
                          <a:ea typeface="Times New Roman"/>
                        </a:rPr>
                        <a:t>439,2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459,6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466,40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</a:t>
                      </a:r>
                      <a:endParaRPr lang="ru-RU" sz="1400" b="1" i="1" kern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297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3.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Трудоустройство.</a:t>
                      </a:r>
                      <a:endParaRPr lang="ru-RU" sz="1100" dirty="0">
                        <a:effectLst/>
                        <a:latin typeface="Bodoni"/>
                        <a:ea typeface="Times New Roman"/>
                        <a:cs typeface="Bodoni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Удельный вес выпускников, трудоустроившихся в течение календарного года, следующего за годом выпуска, в общей численности выпускников образовательной организации, обучавшихся по основным образовательным программам высшего образования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 dirty="0">
                          <a:effectLst/>
                          <a:latin typeface="Times New Roman"/>
                          <a:ea typeface="Times New Roman"/>
                        </a:rPr>
                        <a:t>70.00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72,2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72,84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80,16</a:t>
                      </a:r>
                      <a:endParaRPr lang="ru-RU" sz="1400" b="1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85,71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147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4</a:t>
                      </a: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Дополнительный показатель, отражающий специфику вуза</a:t>
                      </a:r>
                      <a:r>
                        <a:rPr lang="ru-RU" sz="1100" b="1" i="1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Численность сотрудников из числа ППС (приведенных к доле ставки), имеющих ученые степени кандидата или доктора наук, в расчете на 100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</a:rPr>
                        <a:t>2.87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kern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3.33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3.41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3,99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3,87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090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304</TotalTime>
  <Words>504</Words>
  <Application>Microsoft Office PowerPoint</Application>
  <PresentationFormat>Экран (4:3)</PresentationFormat>
  <Paragraphs>183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Bodoni</vt:lpstr>
      <vt:lpstr>Calibri</vt:lpstr>
      <vt:lpstr>Cambria</vt:lpstr>
      <vt:lpstr>Cambria Math</vt:lpstr>
      <vt:lpstr>Franklin Gothic Book</vt:lpstr>
      <vt:lpstr>Perpetua</vt:lpstr>
      <vt:lpstr>Times New Roman</vt:lpstr>
      <vt:lpstr>Wingdings 2</vt:lpstr>
      <vt:lpstr>Справедливость</vt:lpstr>
      <vt:lpstr>Предварительные итоги мониторинга эффективности деятельности образовательных организаций высшего образования </vt:lpstr>
      <vt:lpstr>Показатель «Образовательная деятельность»</vt:lpstr>
      <vt:lpstr>Показатель «Трудоустройство»</vt:lpstr>
      <vt:lpstr>Трудоустройство выпускников  2020 года</vt:lpstr>
      <vt:lpstr>Приведенный контингент</vt:lpstr>
      <vt:lpstr>Доп. показатель - Численность сотрудников из числа ППС (приведенных к доле ставки), имеющих ученые степени кандидата или доктора наук, в расчете на 100 студентов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мониторинга эффективности</dc:title>
  <dc:creator>елена</dc:creator>
  <cp:lastModifiedBy>Лидия Дмитриевна</cp:lastModifiedBy>
  <cp:revision>38</cp:revision>
  <cp:lastPrinted>2021-10-06T05:36:49Z</cp:lastPrinted>
  <dcterms:created xsi:type="dcterms:W3CDTF">2018-11-29T01:54:44Z</dcterms:created>
  <dcterms:modified xsi:type="dcterms:W3CDTF">2021-10-06T05:38:40Z</dcterms:modified>
</cp:coreProperties>
</file>