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9"/>
  </p:notesMasterIdLst>
  <p:handoutMasterIdLst>
    <p:handoutMasterId r:id="rId20"/>
  </p:handoutMasterIdLst>
  <p:sldIdLst>
    <p:sldId id="256" r:id="rId2"/>
    <p:sldId id="282" r:id="rId3"/>
    <p:sldId id="284" r:id="rId4"/>
    <p:sldId id="279" r:id="rId5"/>
    <p:sldId id="287" r:id="rId6"/>
    <p:sldId id="260" r:id="rId7"/>
    <p:sldId id="272" r:id="rId8"/>
    <p:sldId id="275" r:id="rId9"/>
    <p:sldId id="273" r:id="rId10"/>
    <p:sldId id="261" r:id="rId11"/>
    <p:sldId id="286" r:id="rId12"/>
    <p:sldId id="285" r:id="rId13"/>
    <p:sldId id="267" r:id="rId14"/>
    <p:sldId id="269" r:id="rId15"/>
    <p:sldId id="288" r:id="rId16"/>
    <p:sldId id="280" r:id="rId17"/>
    <p:sldId id="274" r:id="rId1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463" autoAdjust="0"/>
    <p:restoredTop sz="94660"/>
  </p:normalViewPr>
  <p:slideViewPr>
    <p:cSldViewPr>
      <p:cViewPr varScale="1">
        <p:scale>
          <a:sx n="109" d="100"/>
          <a:sy n="109" d="100"/>
        </p:scale>
        <p:origin x="12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Otdel%20NIiID%201\Desktop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Otdel%20NIiID%201\Desktop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Otdel%20NIiID%201\Desktop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Otdel%20NIiID%201\Desktop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Лист6!$B$3</c:f>
              <c:strCache>
                <c:ptCount val="1"/>
                <c:pt idx="0">
                  <c:v>Сумма финансирования (кассовое поступление)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Лист6!$C$2:$F$2</c:f>
              <c:strCache>
                <c:ptCount val="4"/>
                <c:pt idx="0">
                  <c:v>Поступило за 2021 год, тыс.руб.</c:v>
                </c:pt>
                <c:pt idx="1">
                  <c:v>Договоры с фиксированной ценой, тыс.руб.</c:v>
                </c:pt>
                <c:pt idx="2">
                  <c:v>Грант, тыс.руб.</c:v>
                </c:pt>
                <c:pt idx="3">
                  <c:v>Оплата по факту выполненных работ, тыс.руб.</c:v>
                </c:pt>
              </c:strCache>
            </c:strRef>
          </c:cat>
          <c:val>
            <c:numRef>
              <c:f>Лист6!$C$3:$F$3</c:f>
              <c:numCache>
                <c:formatCode>General</c:formatCode>
                <c:ptCount val="4"/>
                <c:pt idx="0">
                  <c:v>4299.46</c:v>
                </c:pt>
                <c:pt idx="1">
                  <c:v>1912.02</c:v>
                </c:pt>
                <c:pt idx="2">
                  <c:v>1587.09</c:v>
                </c:pt>
                <c:pt idx="3">
                  <c:v>800.34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0E-48F6-B751-618CEA12C6C7}"/>
            </c:ext>
          </c:extLst>
        </c:ser>
        <c:ser>
          <c:idx val="1"/>
          <c:order val="1"/>
          <c:tx>
            <c:strRef>
              <c:f>Лист6!$B$4</c:f>
              <c:strCache>
                <c:ptCount val="1"/>
                <c:pt idx="0">
                  <c:v>Сумма финансирования (по договорам)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Лист6!$C$2:$F$2</c:f>
              <c:strCache>
                <c:ptCount val="4"/>
                <c:pt idx="0">
                  <c:v>Поступило за 2021 год, тыс.руб.</c:v>
                </c:pt>
                <c:pt idx="1">
                  <c:v>Договоры с фиксированной ценой, тыс.руб.</c:v>
                </c:pt>
                <c:pt idx="2">
                  <c:v>Грант, тыс.руб.</c:v>
                </c:pt>
                <c:pt idx="3">
                  <c:v>Оплата по факту выполненных работ, тыс.руб.</c:v>
                </c:pt>
              </c:strCache>
            </c:strRef>
          </c:cat>
          <c:val>
            <c:numRef>
              <c:f>Лист6!$C$4:$F$4</c:f>
              <c:numCache>
                <c:formatCode>General</c:formatCode>
                <c:ptCount val="4"/>
                <c:pt idx="0">
                  <c:v>5550.0599999999995</c:v>
                </c:pt>
                <c:pt idx="1">
                  <c:v>4032.97</c:v>
                </c:pt>
                <c:pt idx="2">
                  <c:v>1587.09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0E-48F6-B751-618CEA12C6C7}"/>
            </c:ext>
          </c:extLst>
        </c:ser>
        <c:ser>
          <c:idx val="2"/>
          <c:order val="2"/>
          <c:tx>
            <c:strRef>
              <c:f>Лист6!$B$5</c:f>
              <c:strCache>
                <c:ptCount val="1"/>
                <c:pt idx="0">
                  <c:v>Количество договоров заключенных в 2021 г., шт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Лист6!$C$2:$F$2</c:f>
              <c:strCache>
                <c:ptCount val="4"/>
                <c:pt idx="0">
                  <c:v>Поступило за 2021 год, тыс.руб.</c:v>
                </c:pt>
                <c:pt idx="1">
                  <c:v>Договоры с фиксированной ценой, тыс.руб.</c:v>
                </c:pt>
                <c:pt idx="2">
                  <c:v>Грант, тыс.руб.</c:v>
                </c:pt>
                <c:pt idx="3">
                  <c:v>Оплата по факту выполненных работ, тыс.руб.</c:v>
                </c:pt>
              </c:strCache>
            </c:strRef>
          </c:cat>
          <c:val>
            <c:numRef>
              <c:f>Лист6!$C$5:$F$5</c:f>
              <c:numCache>
                <c:formatCode>General</c:formatCode>
                <c:ptCount val="4"/>
                <c:pt idx="0">
                  <c:v>0</c:v>
                </c:pt>
                <c:pt idx="1">
                  <c:v>13</c:v>
                </c:pt>
                <c:pt idx="2">
                  <c:v>1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90E-48F6-B751-618CEA12C6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79426175"/>
        <c:axId val="679407455"/>
        <c:axId val="0"/>
      </c:bar3DChart>
      <c:catAx>
        <c:axId val="6794261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9407455"/>
        <c:crosses val="autoZero"/>
        <c:auto val="1"/>
        <c:lblAlgn val="ctr"/>
        <c:lblOffset val="100"/>
        <c:noMultiLvlLbl val="0"/>
      </c:catAx>
      <c:valAx>
        <c:axId val="6794074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94261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8211356392950883"/>
          <c:y val="2.9384818756048984E-5"/>
          <c:w val="0.51642751687289101"/>
          <c:h val="0.322491304384982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Лист7!$B$10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Лист7!$C$9:$K$9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</c:v>
                </c:pt>
                <c:pt idx="3">
                  <c:v>ПиМНО</c:v>
                </c:pt>
                <c:pt idx="4">
                  <c:v>Филология</c:v>
                </c:pt>
                <c:pt idx="5">
                  <c:v>ЭиСГД</c:v>
                </c:pt>
                <c:pt idx="6">
                  <c:v>МиИ</c:v>
                </c:pt>
                <c:pt idx="7">
                  <c:v>ОД</c:v>
                </c:pt>
                <c:pt idx="8">
                  <c:v>Лаб.сектор</c:v>
                </c:pt>
              </c:strCache>
            </c:strRef>
          </c:cat>
          <c:val>
            <c:numRef>
              <c:f>Лист7!$C$10:$K$10</c:f>
              <c:numCache>
                <c:formatCode>General</c:formatCode>
                <c:ptCount val="9"/>
                <c:pt idx="0">
                  <c:v>615</c:v>
                </c:pt>
                <c:pt idx="1">
                  <c:v>1235</c:v>
                </c:pt>
                <c:pt idx="2">
                  <c:v>640</c:v>
                </c:pt>
                <c:pt idx="3">
                  <c:v>490</c:v>
                </c:pt>
                <c:pt idx="4">
                  <c:v>860</c:v>
                </c:pt>
                <c:pt idx="5">
                  <c:v>750</c:v>
                </c:pt>
                <c:pt idx="6">
                  <c:v>760</c:v>
                </c:pt>
                <c:pt idx="7">
                  <c:v>420</c:v>
                </c:pt>
                <c:pt idx="8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F7-400B-9CDB-B3C98C013D3A}"/>
            </c:ext>
          </c:extLst>
        </c:ser>
        <c:ser>
          <c:idx val="1"/>
          <c:order val="1"/>
          <c:tx>
            <c:strRef>
              <c:f>Лист7!$B$11</c:f>
              <c:strCache>
                <c:ptCount val="1"/>
                <c:pt idx="0">
                  <c:v>Сумма финансирования (кассовое поступление), тыс.руб.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Лист7!$C$9:$K$9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</c:v>
                </c:pt>
                <c:pt idx="3">
                  <c:v>ПиМНО</c:v>
                </c:pt>
                <c:pt idx="4">
                  <c:v>Филология</c:v>
                </c:pt>
                <c:pt idx="5">
                  <c:v>ЭиСГД</c:v>
                </c:pt>
                <c:pt idx="6">
                  <c:v>МиИ</c:v>
                </c:pt>
                <c:pt idx="7">
                  <c:v>ОД</c:v>
                </c:pt>
                <c:pt idx="8">
                  <c:v>Лаб.сектор</c:v>
                </c:pt>
              </c:strCache>
            </c:strRef>
          </c:cat>
          <c:val>
            <c:numRef>
              <c:f>Лист7!$C$11:$K$11</c:f>
              <c:numCache>
                <c:formatCode>General</c:formatCode>
                <c:ptCount val="9"/>
                <c:pt idx="0">
                  <c:v>75</c:v>
                </c:pt>
                <c:pt idx="1">
                  <c:v>1870.45</c:v>
                </c:pt>
                <c:pt idx="2">
                  <c:v>0</c:v>
                </c:pt>
                <c:pt idx="3">
                  <c:v>0</c:v>
                </c:pt>
                <c:pt idx="4">
                  <c:v>1587.09</c:v>
                </c:pt>
                <c:pt idx="5">
                  <c:v>0</c:v>
                </c:pt>
                <c:pt idx="6">
                  <c:v>0</c:v>
                </c:pt>
                <c:pt idx="7">
                  <c:v>67.75</c:v>
                </c:pt>
                <c:pt idx="8">
                  <c:v>699.16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F7-400B-9CDB-B3C98C013D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9"/>
        <c:axId val="478946160"/>
        <c:axId val="478941168"/>
      </c:barChart>
      <c:catAx>
        <c:axId val="478946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8941168"/>
        <c:crosses val="autoZero"/>
        <c:auto val="1"/>
        <c:lblAlgn val="ctr"/>
        <c:lblOffset val="100"/>
        <c:noMultiLvlLbl val="0"/>
      </c:catAx>
      <c:valAx>
        <c:axId val="47894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8946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56386205022215163"/>
          <c:y val="9.1616804482041623E-4"/>
          <c:w val="0.43053572559890041"/>
          <c:h val="0.242510091471318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647781394052756E-2"/>
          <c:y val="9.9358287263856426E-2"/>
          <c:w val="0.95534136917391688"/>
          <c:h val="0.79604554892961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Лист8!$I$2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Лист8!$H$3:$H$11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 сектор</c:v>
                </c:pt>
              </c:strCache>
            </c:strRef>
          </c:cat>
          <c:val>
            <c:numRef>
              <c:f>Лист8!$I$3:$I$11</c:f>
              <c:numCache>
                <c:formatCode>General</c:formatCode>
                <c:ptCount val="9"/>
                <c:pt idx="0">
                  <c:v>3.08</c:v>
                </c:pt>
                <c:pt idx="1">
                  <c:v>6.18</c:v>
                </c:pt>
                <c:pt idx="2">
                  <c:v>3.2</c:v>
                </c:pt>
                <c:pt idx="3">
                  <c:v>3.75</c:v>
                </c:pt>
                <c:pt idx="4">
                  <c:v>2.1</c:v>
                </c:pt>
                <c:pt idx="5">
                  <c:v>3.8</c:v>
                </c:pt>
                <c:pt idx="6">
                  <c:v>2.4500000000000002</c:v>
                </c:pt>
                <c:pt idx="7">
                  <c:v>4.3</c:v>
                </c:pt>
                <c:pt idx="8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2E-4FC6-B76B-8C099D928732}"/>
            </c:ext>
          </c:extLst>
        </c:ser>
        <c:ser>
          <c:idx val="1"/>
          <c:order val="1"/>
          <c:tx>
            <c:strRef>
              <c:f>Лист8!$J$2</c:f>
              <c:strCache>
                <c:ptCount val="1"/>
                <c:pt idx="0">
                  <c:v>Опубликованные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Лист8!$H$3:$H$11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 сектор</c:v>
                </c:pt>
              </c:strCache>
            </c:strRef>
          </c:cat>
          <c:val>
            <c:numRef>
              <c:f>Лист8!$J$3:$J$11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3">
                  <c:v>1</c:v>
                </c:pt>
                <c:pt idx="4">
                  <c:v>1</c:v>
                </c:pt>
                <c:pt idx="6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2E-4FC6-B76B-8C099D928732}"/>
            </c:ext>
          </c:extLst>
        </c:ser>
        <c:ser>
          <c:idx val="2"/>
          <c:order val="2"/>
          <c:tx>
            <c:strRef>
              <c:f>Лист8!$K$2</c:f>
              <c:strCache>
                <c:ptCount val="1"/>
                <c:pt idx="0">
                  <c:v>в печати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Лист8!$H$3:$H$11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 сектор</c:v>
                </c:pt>
              </c:strCache>
            </c:strRef>
          </c:cat>
          <c:val>
            <c:numRef>
              <c:f>Лист8!$K$3:$K$11</c:f>
              <c:numCache>
                <c:formatCode>General</c:formatCode>
                <c:ptCount val="9"/>
                <c:pt idx="1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12E-4FC6-B76B-8C099D9287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9"/>
        <c:axId val="480099920"/>
        <c:axId val="480095344"/>
      </c:barChart>
      <c:catAx>
        <c:axId val="480099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095344"/>
        <c:crosses val="autoZero"/>
        <c:auto val="1"/>
        <c:lblAlgn val="ctr"/>
        <c:lblOffset val="100"/>
        <c:noMultiLvlLbl val="0"/>
      </c:catAx>
      <c:valAx>
        <c:axId val="480095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099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69553189445252894"/>
          <c:y val="6.955408710456272E-2"/>
          <c:w val="0.26959811842400022"/>
          <c:h val="0.223562014236289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Лист8!$N$2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Лист8!$M$3:$M$11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Лаб.сектор</c:v>
                </c:pt>
              </c:strCache>
            </c:strRef>
          </c:cat>
          <c:val>
            <c:numRef>
              <c:f>Лист8!$N$3:$N$11</c:f>
              <c:numCache>
                <c:formatCode>General</c:formatCode>
                <c:ptCount val="9"/>
                <c:pt idx="0">
                  <c:v>5.25</c:v>
                </c:pt>
                <c:pt idx="1">
                  <c:v>10.25</c:v>
                </c:pt>
                <c:pt idx="2">
                  <c:v>5.5</c:v>
                </c:pt>
                <c:pt idx="3">
                  <c:v>6.75</c:v>
                </c:pt>
                <c:pt idx="4">
                  <c:v>3.5</c:v>
                </c:pt>
                <c:pt idx="5">
                  <c:v>6.5</c:v>
                </c:pt>
                <c:pt idx="6">
                  <c:v>4.25</c:v>
                </c:pt>
                <c:pt idx="7">
                  <c:v>7.5</c:v>
                </c:pt>
                <c:pt idx="8">
                  <c:v>1.25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23-4CCB-8BB7-304005AD4A35}"/>
            </c:ext>
          </c:extLst>
        </c:ser>
        <c:ser>
          <c:idx val="1"/>
          <c:order val="1"/>
          <c:tx>
            <c:strRef>
              <c:f>Лист8!$O$2</c:f>
              <c:strCache>
                <c:ptCount val="1"/>
                <c:pt idx="0">
                  <c:v>опубликованные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Лист8!$M$3:$M$11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Лаб.сектор</c:v>
                </c:pt>
              </c:strCache>
            </c:strRef>
          </c:cat>
          <c:val>
            <c:numRef>
              <c:f>Лист8!$O$3:$O$11</c:f>
              <c:numCache>
                <c:formatCode>General</c:formatCode>
                <c:ptCount val="9"/>
                <c:pt idx="0">
                  <c:v>1</c:v>
                </c:pt>
                <c:pt idx="1">
                  <c:v>3</c:v>
                </c:pt>
                <c:pt idx="2">
                  <c:v>1</c:v>
                </c:pt>
                <c:pt idx="3">
                  <c:v>3</c:v>
                </c:pt>
                <c:pt idx="4">
                  <c:v>2</c:v>
                </c:pt>
                <c:pt idx="5">
                  <c:v>0</c:v>
                </c:pt>
                <c:pt idx="6">
                  <c:v>15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23-4CCB-8BB7-304005AD4A35}"/>
            </c:ext>
          </c:extLst>
        </c:ser>
        <c:ser>
          <c:idx val="2"/>
          <c:order val="2"/>
          <c:tx>
            <c:strRef>
              <c:f>Лист8!$P$2</c:f>
              <c:strCache>
                <c:ptCount val="1"/>
                <c:pt idx="0">
                  <c:v>в печати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Лист8!$M$3:$M$11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Лаб.сектор</c:v>
                </c:pt>
              </c:strCache>
            </c:strRef>
          </c:cat>
          <c:val>
            <c:numRef>
              <c:f>Лист8!$P$3:$P$11</c:f>
              <c:numCache>
                <c:formatCode>General</c:formatCode>
                <c:ptCount val="9"/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23-4CCB-8BB7-304005AD4A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9"/>
        <c:axId val="1820753328"/>
        <c:axId val="1820748752"/>
      </c:barChart>
      <c:catAx>
        <c:axId val="1820753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20748752"/>
        <c:crosses val="autoZero"/>
        <c:auto val="1"/>
        <c:lblAlgn val="ctr"/>
        <c:lblOffset val="100"/>
        <c:noMultiLvlLbl val="0"/>
      </c:catAx>
      <c:valAx>
        <c:axId val="1820748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2075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5.7663561061521443E-2"/>
          <c:y val="0"/>
          <c:w val="0.25420706897776385"/>
          <c:h val="0.295600175880301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0.20505</cdr:x>
      <cdr:y>0.05797</cdr:y>
    </cdr:from>
    <cdr:to>
      <cdr:x>0.26411</cdr:x>
      <cdr:y>0.13043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49968" y="288032"/>
          <a:ext cx="50405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0.17974</cdr:x>
      <cdr:y>0.01449</cdr:y>
    </cdr:from>
    <cdr:to>
      <cdr:x>0.3063</cdr:x>
      <cdr:y>0.10145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33944" y="72008"/>
          <a:ext cx="108012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20+1 Гр.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0.39911</cdr:x>
      <cdr:y>0.21739</cdr:y>
    </cdr:from>
    <cdr:to>
      <cdr:x>0.48348</cdr:x>
      <cdr:y>0.28986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06152" y="1080120"/>
          <a:ext cx="72008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13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0.60161</cdr:x>
      <cdr:y>0.3913</cdr:y>
    </cdr:from>
    <cdr:to>
      <cdr:x>0.65223</cdr:x>
      <cdr:y>0.44928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134344" y="1944216"/>
          <a:ext cx="4320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1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0.8041</cdr:x>
      <cdr:y>0.5066</cdr:y>
    </cdr:from>
    <cdr:to>
      <cdr:x>0.85473</cdr:x>
      <cdr:y>0.56522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6862536" y="2517084"/>
          <a:ext cx="432048" cy="2912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9</a:t>
          </a:r>
          <a:endParaRPr lang="ru-RU" sz="14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6243AF-C355-49EA-BFCC-08718C797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81302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9EB93-2DA3-4F1B-93C1-F73339F3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52960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9EB93-2DA3-4F1B-93C1-F73339F3B6D9}" type="slidenum">
              <a:rPr lang="ru-RU" smtClean="0"/>
              <a:t>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4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371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9EB93-2DA3-4F1B-93C1-F73339F3B6D9}" type="slidenum">
              <a:rPr lang="ru-RU" smtClean="0"/>
              <a:t>12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4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123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iopscience.iop.org/journal/1755-1315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58417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Анализ выполнения </a:t>
            </a:r>
            <a:br>
              <a:rPr lang="ru-RU" sz="2800" b="1" dirty="0" smtClean="0"/>
            </a:br>
            <a:r>
              <a:rPr lang="ru-RU" sz="2800" b="1" dirty="0" smtClean="0"/>
              <a:t>мониторинговых показателей</a:t>
            </a:r>
            <a:br>
              <a:rPr lang="ru-RU" sz="2800" b="1" dirty="0" smtClean="0"/>
            </a:br>
            <a:r>
              <a:rPr lang="ru-RU" sz="2800" b="1" dirty="0" smtClean="0"/>
              <a:t>ТИ(ф)СВФУ</a:t>
            </a:r>
            <a:br>
              <a:rPr lang="ru-RU" sz="2800" b="1" dirty="0" smtClean="0"/>
            </a:br>
            <a:r>
              <a:rPr lang="ru-RU" sz="2800" b="1" dirty="0" smtClean="0"/>
              <a:t>за 9 месяцев 202</a:t>
            </a:r>
            <a:r>
              <a:rPr lang="en-US" sz="2800" b="1" dirty="0" smtClean="0"/>
              <a:t>1</a:t>
            </a:r>
            <a:r>
              <a:rPr lang="ru-RU" sz="2800" b="1" dirty="0" smtClean="0"/>
              <a:t> г.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20" y="2607136"/>
            <a:ext cx="8460432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9496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914" y="188640"/>
            <a:ext cx="8534400" cy="36686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Опубликованные статьи ВАК  в 2021 г.</a:t>
            </a:r>
            <a:endParaRPr lang="ru-RU" sz="18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660318"/>
              </p:ext>
            </p:extLst>
          </p:nvPr>
        </p:nvGraphicFramePr>
        <p:xfrm>
          <a:off x="0" y="548680"/>
          <a:ext cx="9143999" cy="61755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23528">
                  <a:extLst>
                    <a:ext uri="{9D8B030D-6E8A-4147-A177-3AD203B41FA5}">
                      <a16:colId xmlns:a16="http://schemas.microsoft.com/office/drawing/2014/main" val="4130364120"/>
                    </a:ext>
                  </a:extLst>
                </a:gridCol>
                <a:gridCol w="1423362">
                  <a:extLst>
                    <a:ext uri="{9D8B030D-6E8A-4147-A177-3AD203B41FA5}">
                      <a16:colId xmlns:a16="http://schemas.microsoft.com/office/drawing/2014/main" val="848061634"/>
                    </a:ext>
                  </a:extLst>
                </a:gridCol>
                <a:gridCol w="3805846">
                  <a:extLst>
                    <a:ext uri="{9D8B030D-6E8A-4147-A177-3AD203B41FA5}">
                      <a16:colId xmlns:a16="http://schemas.microsoft.com/office/drawing/2014/main" val="349871752"/>
                    </a:ext>
                  </a:extLst>
                </a:gridCol>
                <a:gridCol w="1496360">
                  <a:extLst>
                    <a:ext uri="{9D8B030D-6E8A-4147-A177-3AD203B41FA5}">
                      <a16:colId xmlns:a16="http://schemas.microsoft.com/office/drawing/2014/main" val="1002298601"/>
                    </a:ext>
                  </a:extLst>
                </a:gridCol>
                <a:gridCol w="822998">
                  <a:extLst>
                    <a:ext uri="{9D8B030D-6E8A-4147-A177-3AD203B41FA5}">
                      <a16:colId xmlns:a16="http://schemas.microsoft.com/office/drawing/2014/main" val="3682664645"/>
                    </a:ext>
                  </a:extLst>
                </a:gridCol>
                <a:gridCol w="598543">
                  <a:extLst>
                    <a:ext uri="{9D8B030D-6E8A-4147-A177-3AD203B41FA5}">
                      <a16:colId xmlns:a16="http://schemas.microsoft.com/office/drawing/2014/main" val="2612164978"/>
                    </a:ext>
                  </a:extLst>
                </a:gridCol>
                <a:gridCol w="673362">
                  <a:extLst>
                    <a:ext uri="{9D8B030D-6E8A-4147-A177-3AD203B41FA5}">
                      <a16:colId xmlns:a16="http://schemas.microsoft.com/office/drawing/2014/main" val="2796787584"/>
                    </a:ext>
                  </a:extLst>
                </a:gridCol>
              </a:tblGrid>
              <a:tr h="2631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№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Авторы (Фамилия И.О.)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Название статьи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Журнал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Год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Выпуск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Страница (номер статьи)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3834214310"/>
                  </a:ext>
                </a:extLst>
              </a:tr>
              <a:tr h="3354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 dirty="0">
                          <a:effectLst/>
                        </a:rPr>
                        <a:t>Ахмедов Т.А.О.</a:t>
                      </a:r>
                      <a:br>
                        <a:rPr lang="ru-RU" sz="1100" b="1" u="none" strike="noStrike" dirty="0">
                          <a:effectLst/>
                        </a:rPr>
                      </a:b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effectLst/>
                        </a:rPr>
                        <a:t>РЕФЕРЕНДУМ О НЕЗАВИСИМОСТИ ЮЖНОГО (ИРАКСКОГО) КУРДИСТАНА В 2017 Г.: ИСТОКИ, ХОД, ИТОГИ И ПОСЛЕДСТВИЯ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Вестник Томского государственного университета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2021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465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58-65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1733515339"/>
                  </a:ext>
                </a:extLst>
              </a:tr>
              <a:tr h="2786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effectLst/>
                        </a:rPr>
                        <a:t>Ахмедов Т.А.</a:t>
                      </a:r>
                      <a:br>
                        <a:rPr lang="ru-RU" sz="1100" b="1" u="none" strike="noStrike">
                          <a:effectLst/>
                        </a:rPr>
                      </a:b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effectLst/>
                        </a:rPr>
                        <a:t>ВЛИЯНИЕ ЛИДЕРА РПК А. ОДЖАЛАНА НА ВОЕННО-ПОЛИТИЧЕСКУЮ СИТУАЦИЮ В БОЛЬШОМ КУРДИСТАНЕ В 1999-2020 ГОДАХ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Современная научная мысль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2021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111-115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962224213"/>
                  </a:ext>
                </a:extLst>
              </a:tr>
              <a:tr h="2528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effectLst/>
                        </a:rPr>
                        <a:t>Бараханова Н.В., Сущих А.О.</a:t>
                      </a:r>
                      <a:br>
                        <a:rPr lang="ru-RU" sz="1100" b="1" u="none" strike="noStrike">
                          <a:effectLst/>
                        </a:rPr>
                      </a:b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effectLst/>
                        </a:rPr>
                        <a:t>КОНЦЕПЦИЯ ГРАДА БОЖЬЕГО А.ПЛАТОНОВА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Казанская наука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2021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7-9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1173127404"/>
                  </a:ext>
                </a:extLst>
              </a:tr>
              <a:tr h="185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effectLst/>
                        </a:rPr>
                        <a:t>Бараханова Н.В.</a:t>
                      </a:r>
                      <a:br>
                        <a:rPr lang="ru-RU" sz="1100" b="1" u="none" strike="noStrike">
                          <a:effectLst/>
                        </a:rPr>
                      </a:b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>
                          <a:effectLst/>
                        </a:rPr>
                        <a:t>К СЕМИОТИКЕ «ГОРОДСКОГО ТЕКСТА» В РУССКОЙ ЛИТЕРАТУРЕ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Казанская наука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2021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7-9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3552099522"/>
                  </a:ext>
                </a:extLst>
              </a:tr>
              <a:tr h="5831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effectLst/>
                        </a:rPr>
                        <a:t>Косарев Л.В., Кузнецов П.Ю., Болдырев Н.Ю., Костюкова Ю.С., Бораковский Д.А.</a:t>
                      </a:r>
                      <a:br>
                        <a:rPr lang="ru-RU" sz="1100" b="1" u="none" strike="noStrike">
                          <a:effectLst/>
                        </a:rPr>
                      </a:b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effectLst/>
                        </a:rPr>
                        <a:t> ВЫЯВЛЕНИЕ ОСНОВНЫХ ДЕФЕКТОВ ТЕПЛОТЕХНИЧЕСКОЙ ЗАЩИТЫ НАРУЖНЫХ ОГРАЖДАЮЩИХ КОНСТРУКЦИЙ КРУПНОПАНЕЛЬНЫХ ЗДАНИЙ И ОПРЕДЕЛЕНИЕ НАИБОЛЕЕ ЭФФЕКТИВНЫХ МЕТОДОВ ИХ УСТРАНЕНИЯ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Инновации и инвестиции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2021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213-216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3525254940"/>
                  </a:ext>
                </a:extLst>
              </a:tr>
              <a:tr h="3354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effectLst/>
                        </a:rPr>
                        <a:t> Сафарова Н.А., Мамедова Л.В.</a:t>
                      </a:r>
                      <a:br>
                        <a:rPr lang="ru-RU" sz="1100" b="1" u="none" strike="noStrike">
                          <a:effectLst/>
                        </a:rPr>
                      </a:br>
                      <a:r>
                        <a:rPr lang="ru-RU" sz="1100" b="1" u="none" strike="noStrike">
                          <a:effectLst/>
                        </a:rPr>
                        <a:t/>
                      </a:r>
                      <a:br>
                        <a:rPr lang="ru-RU" sz="1100" b="1" u="none" strike="noStrike">
                          <a:effectLst/>
                        </a:rPr>
                      </a:b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effectLst/>
                        </a:rPr>
                        <a:t>ТЕОРИЯ И ПРАКТИКА ОРГАНИЗАЦИИ ДОСУГА СОВРЕМЕННЫХ МЛАДШИХ ШКОЛЬНИКОВ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Современные наукоемкие технологии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2021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204-208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109897544"/>
                  </a:ext>
                </a:extLst>
              </a:tr>
              <a:tr h="3354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7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effectLst/>
                        </a:rPr>
                        <a:t>Сафарова Н.А., Мамедова Л.В.</a:t>
                      </a:r>
                      <a:br>
                        <a:rPr lang="ru-RU" sz="1100" b="1" u="none" strike="noStrike">
                          <a:effectLst/>
                        </a:rPr>
                      </a:br>
                      <a:r>
                        <a:rPr lang="ru-RU" sz="1100" b="1" u="none" strike="noStrike">
                          <a:effectLst/>
                        </a:rPr>
                        <a:t/>
                      </a:r>
                      <a:br>
                        <a:rPr lang="ru-RU" sz="1100" b="1" u="none" strike="noStrike">
                          <a:effectLst/>
                        </a:rPr>
                      </a:b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>
                          <a:effectLst/>
                        </a:rPr>
                        <a:t>ПРОЕКТНАЯ ДЕЯТЕЛЬНОСТЬ КАК СРЕДСТВО ФОРМИРОВАНИЯ УНИВЕРСАЛЬНЫХ УЧЕБНЫХ ДЕЙСТВИЙ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Современные наукоемкие технологии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2021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44202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176-180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3109179349"/>
                  </a:ext>
                </a:extLst>
              </a:tr>
              <a:tr h="4438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8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effectLst/>
                        </a:rPr>
                        <a:t/>
                      </a:r>
                      <a:br>
                        <a:rPr lang="ru-RU" sz="1100" b="1" u="none" strike="noStrike">
                          <a:effectLst/>
                        </a:rPr>
                      </a:br>
                      <a:r>
                        <a:rPr lang="ru-RU" sz="1100" b="1" u="none" strike="noStrike">
                          <a:effectLst/>
                        </a:rPr>
                        <a:t>Мамедова Л.В., Никифорова В.В.</a:t>
                      </a:r>
                      <a:br>
                        <a:rPr lang="ru-RU" sz="1100" b="1" u="none" strike="noStrike">
                          <a:effectLst/>
                        </a:rPr>
                      </a:br>
                      <a:r>
                        <a:rPr lang="ru-RU" sz="1100" b="1" u="none" strike="noStrike">
                          <a:effectLst/>
                        </a:rPr>
                        <a:t/>
                      </a:r>
                      <a:br>
                        <a:rPr lang="ru-RU" sz="1100" b="1" u="none" strike="noStrike">
                          <a:effectLst/>
                        </a:rPr>
                      </a:b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effectLst/>
                        </a:rPr>
                        <a:t> РАЗВИТИЕ ПОЗНАВАТЕЛЬНОГО ИНТЕРЕСА У ДЕТЕЙ МЛАДШЕГО ШКОЛЬНОГО ВОЗРАСТА ПОСРЕДСТВОМ ПРИМЕНЕНИЯ ГЕОМЕТРИЧЕСКОГО МАТЕРИАЛА НА УРОКАХ МАТЕМАТИКИ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Современное педагогическое образование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2021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199-203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3581200136"/>
                  </a:ext>
                </a:extLst>
              </a:tr>
              <a:tr h="4180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9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effectLst/>
                        </a:rPr>
                        <a:t>Мамедова Л.В., Мирзаянова Р.Р.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effectLst/>
                        </a:rPr>
                        <a:t>ДИДАКТИЧЕСКАЯ ИГРА КАК СРЕДСТВО АКТИВИЗАЦИИ ПОЗНАВАТЕЛЬНОЙ ДЕЯТЕЛЬНОСТИ МЛАДШИХ ШКОЛЬНИКОВ НА ФАКУЛЬТАТИВЕ "ИЗУЧАЕМ МИР, ИГРАЯ"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Современное педагогическое образование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2021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14-16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1090595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011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8994"/>
            <a:ext cx="8534400" cy="32008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Опубликованные статьи ВАК  в 2021 г.</a:t>
            </a:r>
            <a:endParaRPr lang="ru-RU" sz="18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003093"/>
              </p:ext>
            </p:extLst>
          </p:nvPr>
        </p:nvGraphicFramePr>
        <p:xfrm>
          <a:off x="28678" y="461470"/>
          <a:ext cx="9144001" cy="639653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99333">
                  <a:extLst>
                    <a:ext uri="{9D8B030D-6E8A-4147-A177-3AD203B41FA5}">
                      <a16:colId xmlns:a16="http://schemas.microsoft.com/office/drawing/2014/main" val="4130364120"/>
                    </a:ext>
                  </a:extLst>
                </a:gridCol>
                <a:gridCol w="1671285">
                  <a:extLst>
                    <a:ext uri="{9D8B030D-6E8A-4147-A177-3AD203B41FA5}">
                      <a16:colId xmlns:a16="http://schemas.microsoft.com/office/drawing/2014/main" val="848061634"/>
                    </a:ext>
                  </a:extLst>
                </a:gridCol>
                <a:gridCol w="3293472">
                  <a:extLst>
                    <a:ext uri="{9D8B030D-6E8A-4147-A177-3AD203B41FA5}">
                      <a16:colId xmlns:a16="http://schemas.microsoft.com/office/drawing/2014/main" val="34987175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10022986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682664645"/>
                    </a:ext>
                  </a:extLst>
                </a:gridCol>
                <a:gridCol w="419728">
                  <a:extLst>
                    <a:ext uri="{9D8B030D-6E8A-4147-A177-3AD203B41FA5}">
                      <a16:colId xmlns:a16="http://schemas.microsoft.com/office/drawing/2014/main" val="954749488"/>
                    </a:ext>
                  </a:extLst>
                </a:gridCol>
                <a:gridCol w="562027">
                  <a:extLst>
                    <a:ext uri="{9D8B030D-6E8A-4147-A177-3AD203B41FA5}">
                      <a16:colId xmlns:a16="http://schemas.microsoft.com/office/drawing/2014/main" val="2612164978"/>
                    </a:ext>
                  </a:extLst>
                </a:gridCol>
                <a:gridCol w="709924">
                  <a:extLst>
                    <a:ext uri="{9D8B030D-6E8A-4147-A177-3AD203B41FA5}">
                      <a16:colId xmlns:a16="http://schemas.microsoft.com/office/drawing/2014/main" val="2796787584"/>
                    </a:ext>
                  </a:extLst>
                </a:gridCol>
              </a:tblGrid>
              <a:tr h="412985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Авторы (Фамилия И.О.)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Название статьи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Журнал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Том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Выпуск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Страница (номер статьи)</a:t>
                      </a: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3834214310"/>
                  </a:ext>
                </a:extLst>
              </a:tr>
              <a:tr h="239367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Мамедова Л.В., </a:t>
                      </a:r>
                      <a:r>
                        <a:rPr kumimoji="0" lang="ru-RU" sz="11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Лапаев</a:t>
                      </a:r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Н.С.</a:t>
                      </a:r>
                      <a:b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kumimoji="0" lang="ru-RU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РАЗВИТИЕ ФИЗИЧЕСКИХ КАЧЕСТВ ДЕТЕЙ МЛАДШЕГО ШКОЛЬНОГО ВОЗРАСТА НА УРОКАХ ФИЗИЧЕСКОЙ КУЛЬТУРЫ ПОСРЕДСТВОМ ПРИМЕНЕНИЯ ПОДВИЖНОСПОРТИВНЫХ ИГР</a:t>
                      </a: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Современное педагогическое образование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38-43</a:t>
                      </a: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923407307"/>
                  </a:ext>
                </a:extLst>
              </a:tr>
              <a:tr h="189266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Богомолова Е.А., Мамедова Л.В.</a:t>
                      </a:r>
                      <a:b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kumimoji="0" lang="ru-RU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ФАКУЛЬТАТИВ «ВОКРУГ СВЕТА» КАК СРЕДСТВО РАЗВИТИЯ ПОЗНАВАТЕЛЬНОГО ИНТЕРЕСА У ДЕТЕЙ МЛАДШЕГО ШКОЛЬНОГО ВОЗРАСТА</a:t>
                      </a: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Современное педагогическое образование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112-118</a:t>
                      </a: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1926023581"/>
                  </a:ext>
                </a:extLst>
              </a:tr>
              <a:tr h="14195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Сафарова Н.А.К., Мамедова Л.В.</a:t>
                      </a:r>
                      <a:b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kumimoji="0" lang="ru-RU" sz="110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РАЗВИТИЕ УЧЕБНО-ПОЗНАВАТЕЛЬНОГО ИНТЕРЕСА У ДЕТЕЙ ПЕРВОГО КЛАССА К УРОКАМ ЛИТЕРАТУРНОГО ЧТЕНИЯ</a:t>
                      </a: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Современное педагогическое образование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123-127</a:t>
                      </a: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347976096"/>
                  </a:ext>
                </a:extLst>
              </a:tr>
              <a:tr h="180917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Никифорова В.В., Мамедова Л.В.</a:t>
                      </a:r>
                      <a:b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kumimoji="0" lang="ru-RU" sz="110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РАЗВИТИЕ ПОЗНАВАТЕЛЬНОГО ИНТЕРЕСА ПОСРЕДСТВОМ ПРОЕКТНОЙ ДЕЯТЕЛЬНОСТИ НА УРОКАХ ОКРУЖАЮЩЕГО МИРА</a:t>
                      </a: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Современное педагогическое образование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91-97</a:t>
                      </a: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805455087"/>
                  </a:ext>
                </a:extLst>
              </a:tr>
              <a:tr h="180917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Димитриева Е.Н., Мамедова Л.В., Мамедова Е.Н.</a:t>
                      </a:r>
                      <a:b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kumimoji="0" lang="ru-RU" sz="110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КОНЦЕПТУАЛЬНЫЕ ОСНОВЫ ОЦЕНКИ ЭКОНОМИЧЕСКОЙ БЕЗОПАСНОСТИ ОРГАНИЗАЦИИ: НА ПРИМЕРЕ ПАО "МТС"</a:t>
                      </a: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Финансовые рынки и банки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25-29</a:t>
                      </a: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962512181"/>
                  </a:ext>
                </a:extLst>
              </a:tr>
              <a:tr h="19205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Шабо </a:t>
                      </a:r>
                      <a:r>
                        <a:rPr kumimoji="0" lang="ru-RU" sz="11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Камил</a:t>
                      </a:r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1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Якуб</a:t>
                      </a:r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1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Ляпушкин</a:t>
                      </a:r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Сергей Викторович</a:t>
                      </a:r>
                      <a:b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kumimoji="0" lang="ru-RU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СИСТЕМА УПРАВЛЕНИЯ ПРОМЫШЛЕННЫХ МЕХАНИЗМОВ С ЭФФЕКТОМ ЭНЕРГОСБЕРЕЖЕНИЯ И УСТОЙЧИВОСТИ ДИНАМИКИ ЭЛЕКТРОПРИВОДА</a:t>
                      </a: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Практическая силовая электроника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(83)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49-52</a:t>
                      </a: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1625962104"/>
                  </a:ext>
                </a:extLst>
              </a:tr>
              <a:tr h="14195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Меркель Е.В., Чаунина Н.В.</a:t>
                      </a:r>
                      <a:b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kumimoji="0" lang="ru-RU" sz="110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ТЕМАТИЧЕСКИЙ АНАЛИЗ ЛИРИКИ ВАРВАРЫ ДАНИЛОВОЙ</a:t>
                      </a: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Вестник Волжского университета им. В.Н. Татищева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1(34)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21-28</a:t>
                      </a: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1785656722"/>
                  </a:ext>
                </a:extLst>
              </a:tr>
              <a:tr h="148467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Прокопенко Л.А.</a:t>
                      </a:r>
                      <a:b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kumimoji="0" lang="ru-RU" sz="110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СОХРАНЕНИЕ ЗДОРОВЬЯ СТУДЕНТОВ В ВЫСШИХ УЧЕБНЫХ ЗАВЕДЕНИЯХ</a:t>
                      </a: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Ученые записки университета им. П.Ф. Лесгафта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4(194)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372-377</a:t>
                      </a: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2469175712"/>
                  </a:ext>
                </a:extLst>
              </a:tr>
              <a:tr h="14195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Захарова Е.А., Прокопенко Л.А.</a:t>
                      </a:r>
                      <a:b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kumimoji="0" lang="ru-RU" sz="110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ОЦЕНКА И АНАЛИЗ ВРЕДНЫХ ПРИВЫЧЕК У СТУДЕНТОВ, ОБУЧАЮЩИХСЯ В ВУЗАХ</a:t>
                      </a:r>
                    </a:p>
                  </a:txBody>
                  <a:tcPr marL="2621" marR="2621" marT="2621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Ученые записки университета им. П.Ф. Лесгафта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7(197)</a:t>
                      </a:r>
                    </a:p>
                  </a:txBody>
                  <a:tcPr marL="2621" marR="2621" marT="2621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123-127</a:t>
                      </a:r>
                    </a:p>
                  </a:txBody>
                  <a:tcPr marL="2621" marR="2621" marT="2621" marB="0" anchor="ctr"/>
                </a:tc>
                <a:extLst>
                  <a:ext uri="{0D108BD9-81ED-4DB2-BD59-A6C34878D82A}">
                    <a16:rowId xmlns:a16="http://schemas.microsoft.com/office/drawing/2014/main" val="441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608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98" y="124794"/>
            <a:ext cx="8534400" cy="32008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Опубликованные статьи ВАК  в 2021 г.</a:t>
            </a:r>
            <a:endParaRPr lang="ru-RU" sz="18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541773"/>
              </p:ext>
            </p:extLst>
          </p:nvPr>
        </p:nvGraphicFramePr>
        <p:xfrm>
          <a:off x="107502" y="476670"/>
          <a:ext cx="8928993" cy="630692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60042">
                  <a:extLst>
                    <a:ext uri="{9D8B030D-6E8A-4147-A177-3AD203B41FA5}">
                      <a16:colId xmlns:a16="http://schemas.microsoft.com/office/drawing/2014/main" val="3536636095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4164929408"/>
                    </a:ext>
                  </a:extLst>
                </a:gridCol>
                <a:gridCol w="3186433">
                  <a:extLst>
                    <a:ext uri="{9D8B030D-6E8A-4147-A177-3AD203B41FA5}">
                      <a16:colId xmlns:a16="http://schemas.microsoft.com/office/drawing/2014/main" val="1160401339"/>
                    </a:ext>
                  </a:extLst>
                </a:gridCol>
                <a:gridCol w="1638103">
                  <a:extLst>
                    <a:ext uri="{9D8B030D-6E8A-4147-A177-3AD203B41FA5}">
                      <a16:colId xmlns:a16="http://schemas.microsoft.com/office/drawing/2014/main" val="877450780"/>
                    </a:ext>
                  </a:extLst>
                </a:gridCol>
                <a:gridCol w="427155">
                  <a:extLst>
                    <a:ext uri="{9D8B030D-6E8A-4147-A177-3AD203B41FA5}">
                      <a16:colId xmlns:a16="http://schemas.microsoft.com/office/drawing/2014/main" val="3859854668"/>
                    </a:ext>
                  </a:extLst>
                </a:gridCol>
                <a:gridCol w="436941">
                  <a:extLst>
                    <a:ext uri="{9D8B030D-6E8A-4147-A177-3AD203B41FA5}">
                      <a16:colId xmlns:a16="http://schemas.microsoft.com/office/drawing/2014/main" val="2056252662"/>
                    </a:ext>
                  </a:extLst>
                </a:gridCol>
                <a:gridCol w="602910">
                  <a:extLst>
                    <a:ext uri="{9D8B030D-6E8A-4147-A177-3AD203B41FA5}">
                      <a16:colId xmlns:a16="http://schemas.microsoft.com/office/drawing/2014/main" val="1138184694"/>
                    </a:ext>
                  </a:extLst>
                </a:gridCol>
                <a:gridCol w="693233">
                  <a:extLst>
                    <a:ext uri="{9D8B030D-6E8A-4147-A177-3AD203B41FA5}">
                      <a16:colId xmlns:a16="http://schemas.microsoft.com/office/drawing/2014/main" val="3920614771"/>
                    </a:ext>
                  </a:extLst>
                </a:gridCol>
              </a:tblGrid>
              <a:tr h="376701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№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Авторы (Фамилия И.О.)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Название статьи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Журнал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Год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Том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Выпуск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Страница (номер статьи)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extLst>
                  <a:ext uri="{0D108BD9-81ED-4DB2-BD59-A6C34878D82A}">
                    <a16:rowId xmlns:a16="http://schemas.microsoft.com/office/drawing/2014/main" val="1580825587"/>
                  </a:ext>
                </a:extLst>
              </a:tr>
              <a:tr h="376701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19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 err="1">
                          <a:effectLst/>
                        </a:rPr>
                        <a:t>Шахмалова</a:t>
                      </a:r>
                      <a:r>
                        <a:rPr kumimoji="0" lang="ru-RU" sz="1050" b="1" u="none" strike="noStrike" kern="1200" dirty="0">
                          <a:effectLst/>
                        </a:rPr>
                        <a:t> И.Ж., Кириллин Е.С.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ОСНОВЫ РАЗВИТИЯ ЭМОЦИОНАЛЬНО-ВОЛЕВОЙ СФЕРЫ ДОШКОЛЬНИКОВ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Современное педагогическое образование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2021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 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3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182-184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extLst>
                  <a:ext uri="{0D108BD9-81ED-4DB2-BD59-A6C34878D82A}">
                    <a16:rowId xmlns:a16="http://schemas.microsoft.com/office/drawing/2014/main" val="2658195264"/>
                  </a:ext>
                </a:extLst>
              </a:tr>
              <a:tr h="376701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20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 err="1">
                          <a:effectLst/>
                        </a:rPr>
                        <a:t>Шахмалова</a:t>
                      </a:r>
                      <a:r>
                        <a:rPr kumimoji="0" lang="ru-RU" sz="1050" b="1" u="none" strike="noStrike" kern="1200" dirty="0">
                          <a:effectLst/>
                        </a:rPr>
                        <a:t> И.Ж., </a:t>
                      </a:r>
                      <a:r>
                        <a:rPr kumimoji="0" lang="ru-RU" sz="1050" b="1" u="none" strike="noStrike" kern="1200" dirty="0" err="1">
                          <a:effectLst/>
                        </a:rPr>
                        <a:t>Хлобыстина</a:t>
                      </a:r>
                      <a:r>
                        <a:rPr kumimoji="0" lang="ru-RU" sz="1050" b="1" u="none" strike="noStrike" kern="1200" dirty="0">
                          <a:effectLst/>
                        </a:rPr>
                        <a:t> Д.В.</a:t>
                      </a:r>
                      <a:br>
                        <a:rPr kumimoji="0" lang="ru-RU" sz="1050" b="1" u="none" strike="noStrike" kern="1200" dirty="0">
                          <a:effectLst/>
                        </a:rPr>
                      </a:b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РАЗВИТИЕ РЕЧИ МЛАДШИХ ШКОЛЬНИКОВ ПОСРЕДСТВОМ ФАКУЛЬТАТИВА "ЖИВОЕ СЛОВО"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Современное педагогическое образование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2021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 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6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118-120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extLst>
                  <a:ext uri="{0D108BD9-81ED-4DB2-BD59-A6C34878D82A}">
                    <a16:rowId xmlns:a16="http://schemas.microsoft.com/office/drawing/2014/main" val="1453120854"/>
                  </a:ext>
                </a:extLst>
              </a:tr>
              <a:tr h="376701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21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 err="1">
                          <a:effectLst/>
                        </a:rPr>
                        <a:t>Шахмалова</a:t>
                      </a:r>
                      <a:r>
                        <a:rPr kumimoji="0" lang="ru-RU" sz="1050" b="1" u="none" strike="noStrike" kern="1200" dirty="0">
                          <a:effectLst/>
                        </a:rPr>
                        <a:t> И.Ж., Некрасова М.В.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ОСОБЕННОСТИ СУИЦИДАЛЬНОГО ПОВЕДЕНИЯ ПОДРОСТКОВ: МОТИВЫ, ПРИЧИНЫ И ФАКТОРЫ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Современное педагогическое образование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2021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 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6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44-46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extLst>
                  <a:ext uri="{0D108BD9-81ED-4DB2-BD59-A6C34878D82A}">
                    <a16:rowId xmlns:a16="http://schemas.microsoft.com/office/drawing/2014/main" val="140024451"/>
                  </a:ext>
                </a:extLst>
              </a:tr>
              <a:tr h="490258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22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Шахмалова И.Ж., Машкова А.А.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ОСОБЕННОСТИ ВЗАИМОДЕЙСТВИЯ СЕМЬИ И ШКОЛЫ В ВОПРОСАХ ВОСПИТАНИЯ МЛАДШИХ ШКОЛЬНИКОВ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Современное педагогическое образование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2021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 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7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128-131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extLst>
                  <a:ext uri="{0D108BD9-81ED-4DB2-BD59-A6C34878D82A}">
                    <a16:rowId xmlns:a16="http://schemas.microsoft.com/office/drawing/2014/main" val="919611250"/>
                  </a:ext>
                </a:extLst>
              </a:tr>
              <a:tr h="502268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23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 </a:t>
                      </a:r>
                      <a:r>
                        <a:rPr kumimoji="0" lang="ru-RU" sz="1050" b="1" u="none" strike="noStrike" kern="1200" dirty="0" err="1">
                          <a:effectLst/>
                        </a:rPr>
                        <a:t>Шахмалова</a:t>
                      </a:r>
                      <a:r>
                        <a:rPr kumimoji="0" lang="ru-RU" sz="1050" b="1" u="none" strike="noStrike" kern="1200" dirty="0">
                          <a:effectLst/>
                        </a:rPr>
                        <a:t> И.Ж., Никитин М.Е.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ФОРМИРОВАНИЕ КУЛЬТУРЫ ЗДОРОВЬЯ У ДЕТЕЙ МЛАДШЕГО ШКОЛЬНОГО ВОЗРАСТА ПОСРЕДСТВОМ ФАКУЛЬТАТИВА «ШКОЛА ЗДОРОВЬЯ»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Современное педагогическое образование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2021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 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8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110-113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extLst>
                  <a:ext uri="{0D108BD9-81ED-4DB2-BD59-A6C34878D82A}">
                    <a16:rowId xmlns:a16="http://schemas.microsoft.com/office/drawing/2014/main" val="2539644485"/>
                  </a:ext>
                </a:extLst>
              </a:tr>
              <a:tr h="490258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24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 err="1">
                          <a:effectLst/>
                        </a:rPr>
                        <a:t>Шахмалова</a:t>
                      </a:r>
                      <a:r>
                        <a:rPr kumimoji="0" lang="ru-RU" sz="1050" b="1" u="none" strike="noStrike" kern="1200" dirty="0">
                          <a:effectLst/>
                        </a:rPr>
                        <a:t> И.Ж., Сотникова К.Е.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 ФАКУЛЬТАТИВ «ПЛАНЕТА ДРУЖБЫ» КАК СРЕДСТВО ВОСПИТАНИЯ ТОЛЕРАНТНОСТИ МЛАДШИХ ШКОЛЬНИКОВ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Современное педагогическое образование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2021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 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8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98-101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extLst>
                  <a:ext uri="{0D108BD9-81ED-4DB2-BD59-A6C34878D82A}">
                    <a16:rowId xmlns:a16="http://schemas.microsoft.com/office/drawing/2014/main" val="1615771224"/>
                  </a:ext>
                </a:extLst>
              </a:tr>
              <a:tr h="502268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25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Гриб Н.Н., Гриб Г.В., Кузнецов П.Ю., Качаев А.В., Малинин Ю.А.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СЕЙСМИЧЕСКИЕ СВОЙСТВА ГРУНТОВ НА ГРАНИЦЕ ПОЛОГИХ СКАЛЬНЫХ СКЛОНОВ И НАДПОЙМЕННЫХ РЕЧНЫХ ТЕРРАС В УСЛОВИЯХ КРИОЛИТОЗОНЫ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Международный научно-исследовательский журнал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2021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 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b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5-2(107)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35-41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extLst>
                  <a:ext uri="{0D108BD9-81ED-4DB2-BD59-A6C34878D82A}">
                    <a16:rowId xmlns:a16="http://schemas.microsoft.com/office/drawing/2014/main" val="620104575"/>
                  </a:ext>
                </a:extLst>
              </a:tr>
              <a:tr h="490258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26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Гриб Н.Н., Гриб Г.В., </a:t>
                      </a:r>
                      <a:r>
                        <a:rPr kumimoji="0" lang="ru-RU" sz="1050" b="1" u="none" strike="noStrike" kern="1200" dirty="0" err="1">
                          <a:effectLst/>
                        </a:rPr>
                        <a:t>Колодезников</a:t>
                      </a:r>
                      <a:r>
                        <a:rPr kumimoji="0" lang="ru-RU" sz="1050" b="1" u="none" strike="noStrike" kern="1200" dirty="0">
                          <a:effectLst/>
                        </a:rPr>
                        <a:t> И.И.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О КРАТКОСРОЧНОМ ПРОГНОЗЕ ЗЕМЛЕТРЯСЕНИЙ ПО ГЕОФИЗИЧЕСКИМ ПРЕДВЕСТНИКАМ В ЮЖНОЙ ЯКУТИИ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Международный научно-исследовательский журнал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2021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 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b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9-1(111)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121-127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extLst>
                  <a:ext uri="{0D108BD9-81ED-4DB2-BD59-A6C34878D82A}">
                    <a16:rowId xmlns:a16="http://schemas.microsoft.com/office/drawing/2014/main" val="2313108733"/>
                  </a:ext>
                </a:extLst>
              </a:tr>
              <a:tr h="502268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27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Гриб Н.Н., Качаев А.В., </a:t>
                      </a:r>
                      <a:r>
                        <a:rPr kumimoji="0" lang="ru-RU" sz="1050" b="1" u="none" strike="noStrike" kern="1200" dirty="0" err="1">
                          <a:effectLst/>
                        </a:rPr>
                        <a:t>Редлих</a:t>
                      </a:r>
                      <a:r>
                        <a:rPr kumimoji="0" lang="ru-RU" sz="1050" b="1" u="none" strike="noStrike" kern="1200" dirty="0">
                          <a:effectLst/>
                        </a:rPr>
                        <a:t> Э.Ф.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ИЗМЕНЕНИЕ ФИЗИКО-МЕХАНИЧЕСКИХ СВОЙСТВ В ОБРАЗЦАХ КЕРНА, ИЗВЛЕЧЕННОГО ИЗ МАССИВА ГОРНЫХ ПОРОД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Международный научно-исследовательский журнал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2021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 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b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9-1(111)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114-120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extLst>
                  <a:ext uri="{0D108BD9-81ED-4DB2-BD59-A6C34878D82A}">
                    <a16:rowId xmlns:a16="http://schemas.microsoft.com/office/drawing/2014/main" val="117401057"/>
                  </a:ext>
                </a:extLst>
              </a:tr>
              <a:tr h="502268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28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М.И. Мигунова, Е.А. </a:t>
                      </a:r>
                      <a:r>
                        <a:rPr kumimoji="0" lang="ru-RU" sz="1050" b="1" u="none" strike="noStrike" kern="1200" dirty="0" err="1">
                          <a:effectLst/>
                        </a:rPr>
                        <a:t>Елгина</a:t>
                      </a:r>
                      <a:r>
                        <a:rPr kumimoji="0" lang="ru-RU" sz="1050" b="1" u="none" strike="noStrike" kern="1200" dirty="0">
                          <a:effectLst/>
                        </a:rPr>
                        <a:t>, Л.Н. Демина, М.В. Глотова, Д.М. </a:t>
                      </a:r>
                      <a:r>
                        <a:rPr kumimoji="0" lang="ru-RU" sz="1050" b="1" u="none" strike="noStrike" kern="1200" dirty="0" err="1">
                          <a:effectLst/>
                        </a:rPr>
                        <a:t>Блайвас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К </a:t>
                      </a:r>
                      <a:r>
                        <a:rPr kumimoji="0" lang="ru-RU" sz="1050" b="1" u="none" strike="noStrike" kern="1200" dirty="0" smtClean="0">
                          <a:effectLst/>
                        </a:rPr>
                        <a:t>ВОПРОСУ О ПРИМЕНЕНИИ НАЛОГОВЫХ ВЫЧЕТОВ ПО НДС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>
                          <a:effectLst/>
                        </a:rPr>
                        <a:t>Экономика и предпринимательство</a:t>
                      </a:r>
                      <a:endParaRPr kumimoji="0" lang="ru-RU" sz="1050" b="1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2021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 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b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7(132)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50" b="1" u="none" strike="noStrike" kern="1200" dirty="0">
                          <a:effectLst/>
                        </a:rPr>
                        <a:t> </a:t>
                      </a:r>
                      <a:endParaRPr kumimoji="0" lang="ru-RU" sz="105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95" marR="5595" marT="5595" marB="0" anchor="ctr"/>
                </a:tc>
                <a:extLst>
                  <a:ext uri="{0D108BD9-81ED-4DB2-BD59-A6C34878D82A}">
                    <a16:rowId xmlns:a16="http://schemas.microsoft.com/office/drawing/2014/main" val="2433497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931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Статьи, опубликованные и  </a:t>
            </a:r>
            <a:r>
              <a:rPr lang="ru-RU" sz="2400" b="1" dirty="0">
                <a:solidFill>
                  <a:schemeClr val="tx1"/>
                </a:solidFill>
              </a:rPr>
              <a:t>размещенные в базах </a:t>
            </a:r>
            <a:r>
              <a:rPr lang="en-US" sz="2400" b="1" dirty="0" err="1">
                <a:solidFill>
                  <a:schemeClr val="tx1"/>
                </a:solidFill>
              </a:rPr>
              <a:t>WoS</a:t>
            </a:r>
            <a:r>
              <a:rPr lang="en-US" sz="2400" b="1" dirty="0">
                <a:solidFill>
                  <a:schemeClr val="tx1"/>
                </a:solidFill>
              </a:rPr>
              <a:t>, Scopus 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449200"/>
              </p:ext>
            </p:extLst>
          </p:nvPr>
        </p:nvGraphicFramePr>
        <p:xfrm>
          <a:off x="173416" y="980727"/>
          <a:ext cx="8791073" cy="5877273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83921">
                  <a:extLst>
                    <a:ext uri="{9D8B030D-6E8A-4147-A177-3AD203B41FA5}">
                      <a16:colId xmlns:a16="http://schemas.microsoft.com/office/drawing/2014/main" val="565977881"/>
                    </a:ext>
                  </a:extLst>
                </a:gridCol>
                <a:gridCol w="2122406">
                  <a:extLst>
                    <a:ext uri="{9D8B030D-6E8A-4147-A177-3AD203B41FA5}">
                      <a16:colId xmlns:a16="http://schemas.microsoft.com/office/drawing/2014/main" val="4291870970"/>
                    </a:ext>
                  </a:extLst>
                </a:gridCol>
                <a:gridCol w="2545076">
                  <a:extLst>
                    <a:ext uri="{9D8B030D-6E8A-4147-A177-3AD203B41FA5}">
                      <a16:colId xmlns:a16="http://schemas.microsoft.com/office/drawing/2014/main" val="1790579704"/>
                    </a:ext>
                  </a:extLst>
                </a:gridCol>
                <a:gridCol w="1549901">
                  <a:extLst>
                    <a:ext uri="{9D8B030D-6E8A-4147-A177-3AD203B41FA5}">
                      <a16:colId xmlns:a16="http://schemas.microsoft.com/office/drawing/2014/main" val="3754655811"/>
                    </a:ext>
                  </a:extLst>
                </a:gridCol>
                <a:gridCol w="483456">
                  <a:extLst>
                    <a:ext uri="{9D8B030D-6E8A-4147-A177-3AD203B41FA5}">
                      <a16:colId xmlns:a16="http://schemas.microsoft.com/office/drawing/2014/main" val="2737882114"/>
                    </a:ext>
                  </a:extLst>
                </a:gridCol>
                <a:gridCol w="483456">
                  <a:extLst>
                    <a:ext uri="{9D8B030D-6E8A-4147-A177-3AD203B41FA5}">
                      <a16:colId xmlns:a16="http://schemas.microsoft.com/office/drawing/2014/main" val="2547945247"/>
                    </a:ext>
                  </a:extLst>
                </a:gridCol>
                <a:gridCol w="540332">
                  <a:extLst>
                    <a:ext uri="{9D8B030D-6E8A-4147-A177-3AD203B41FA5}">
                      <a16:colId xmlns:a16="http://schemas.microsoft.com/office/drawing/2014/main" val="1785265028"/>
                    </a:ext>
                  </a:extLst>
                </a:gridCol>
                <a:gridCol w="682525">
                  <a:extLst>
                    <a:ext uri="{9D8B030D-6E8A-4147-A177-3AD203B41FA5}">
                      <a16:colId xmlns:a16="http://schemas.microsoft.com/office/drawing/2014/main" val="3487184026"/>
                    </a:ext>
                  </a:extLst>
                </a:gridCol>
              </a:tblGrid>
              <a:tr h="5742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№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Авторы (Фамилия И.О.)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Название статьи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Журнал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Год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Том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Выпуск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Страница (номер статьи)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4026769228"/>
                  </a:ext>
                </a:extLst>
              </a:tr>
              <a:tr h="712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u="none" strike="noStrike" dirty="0" err="1">
                          <a:effectLst/>
                        </a:rPr>
                        <a:t>Akhmedov</a:t>
                      </a:r>
                      <a:r>
                        <a:rPr lang="en-US" sz="1050" b="1" u="none" strike="noStrike" dirty="0">
                          <a:effectLst/>
                        </a:rPr>
                        <a:t>, TA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>
                          <a:effectLst/>
                        </a:rPr>
                        <a:t>2017 South (Iraqi) Kurdistan Independence Referendum: Causes, Course, Results and Impact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</a:rPr>
                        <a:t>TOMSK STATE UNIVERSITY JOURNAL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2021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 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465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58-65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2887693820"/>
                  </a:ext>
                </a:extLst>
              </a:tr>
              <a:tr h="9427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u="none" strike="noStrike">
                          <a:effectLst/>
                        </a:rPr>
                        <a:t>Melnikov, A (Melnikov, Andrey) Kut, A (Kut, Anna) Zhang, Z (Zhang, Ze) Rochev, V (Rochev, Viktor) 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>
                          <a:effectLst/>
                        </a:rPr>
                        <a:t>Carbonate Soil </a:t>
                      </a:r>
                      <a:r>
                        <a:rPr lang="en-US" sz="1050" b="1" u="none" strike="noStrike" dirty="0" err="1">
                          <a:effectLst/>
                        </a:rPr>
                        <a:t>Cryogenesis</a:t>
                      </a:r>
                      <a:r>
                        <a:rPr lang="en-US" sz="1050" b="1" u="none" strike="noStrike" dirty="0">
                          <a:effectLst/>
                        </a:rPr>
                        <a:t> in South </a:t>
                      </a:r>
                      <a:r>
                        <a:rPr lang="en-US" sz="1050" b="1" u="none" strike="noStrike" dirty="0" err="1">
                          <a:effectLst/>
                        </a:rPr>
                        <a:t>Yakutia</a:t>
                      </a:r>
                      <a:r>
                        <a:rPr lang="en-US" sz="1050" b="1" u="none" strike="noStrike" dirty="0">
                          <a:effectLst/>
                        </a:rPr>
                        <a:t> (Russia)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</a:rPr>
                        <a:t>MINERALS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2021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11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8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800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2609327223"/>
                  </a:ext>
                </a:extLst>
              </a:tr>
              <a:tr h="9427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3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u="none" strike="noStrike" dirty="0">
                          <a:effectLst/>
                        </a:rPr>
                        <a:t> </a:t>
                      </a:r>
                      <a:r>
                        <a:rPr lang="en-US" sz="1050" b="1" u="none" strike="noStrike" dirty="0" err="1">
                          <a:effectLst/>
                        </a:rPr>
                        <a:t>Gavrilyeva</a:t>
                      </a:r>
                      <a:r>
                        <a:rPr lang="en-US" sz="1050" b="1" u="none" strike="noStrike" dirty="0">
                          <a:effectLst/>
                        </a:rPr>
                        <a:t>, G.A., </a:t>
                      </a:r>
                      <a:r>
                        <a:rPr lang="en-US" sz="1050" b="1" u="none" strike="noStrike" dirty="0" err="1">
                          <a:effectLst/>
                        </a:rPr>
                        <a:t>Ammosov</a:t>
                      </a:r>
                      <a:r>
                        <a:rPr lang="en-US" sz="1050" b="1" u="none" strike="noStrike" dirty="0">
                          <a:effectLst/>
                        </a:rPr>
                        <a:t>, P.P., </a:t>
                      </a:r>
                      <a:r>
                        <a:rPr lang="en-US" sz="1050" b="1" u="none" strike="noStrike" dirty="0" err="1">
                          <a:effectLst/>
                        </a:rPr>
                        <a:t>Koltovskoi</a:t>
                      </a:r>
                      <a:r>
                        <a:rPr lang="en-US" sz="1050" b="1" u="none" strike="noStrike" dirty="0">
                          <a:effectLst/>
                        </a:rPr>
                        <a:t>, I.I., </a:t>
                      </a:r>
                      <a:r>
                        <a:rPr lang="en-US" sz="1050" b="1" u="none" strike="noStrike" dirty="0" err="1">
                          <a:effectLst/>
                        </a:rPr>
                        <a:t>Sivtseva</a:t>
                      </a:r>
                      <a:r>
                        <a:rPr lang="en-US" sz="1050" b="1" u="none" strike="noStrike" dirty="0">
                          <a:effectLst/>
                        </a:rPr>
                        <a:t>, V.I., </a:t>
                      </a:r>
                      <a:r>
                        <a:rPr lang="en-US" sz="1050" b="1" u="none" strike="noStrike" dirty="0" err="1">
                          <a:effectLst/>
                        </a:rPr>
                        <a:t>Iumshanov</a:t>
                      </a:r>
                      <a:r>
                        <a:rPr lang="en-US" sz="1050" b="1" u="none" strike="noStrike" dirty="0">
                          <a:effectLst/>
                        </a:rPr>
                        <a:t>, N.N. 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>
                          <a:effectLst/>
                        </a:rPr>
                        <a:t>The optic </a:t>
                      </a:r>
                      <a:r>
                        <a:rPr lang="en-US" sz="1050" b="1" u="none" strike="noStrike" dirty="0" err="1">
                          <a:effectLst/>
                        </a:rPr>
                        <a:t>meridional</a:t>
                      </a:r>
                      <a:r>
                        <a:rPr lang="en-US" sz="1050" b="1" u="none" strike="noStrike" dirty="0">
                          <a:effectLst/>
                        </a:rPr>
                        <a:t> network in </a:t>
                      </a:r>
                      <a:r>
                        <a:rPr lang="en-US" sz="1050" b="1" u="none" strike="noStrike" dirty="0" err="1">
                          <a:effectLst/>
                        </a:rPr>
                        <a:t>Yakutia</a:t>
                      </a:r>
                      <a:r>
                        <a:rPr lang="en-US" sz="1050" b="1" u="none" strike="noStrike" dirty="0">
                          <a:effectLst/>
                        </a:rPr>
                        <a:t>: The method of </a:t>
                      </a:r>
                      <a:r>
                        <a:rPr lang="en-US" sz="1050" b="1" u="none" strike="noStrike" dirty="0" err="1">
                          <a:effectLst/>
                        </a:rPr>
                        <a:t>mesopause</a:t>
                      </a:r>
                      <a:r>
                        <a:rPr lang="en-US" sz="1050" b="1" u="none" strike="noStrike" dirty="0">
                          <a:effectLst/>
                        </a:rPr>
                        <a:t> temperature measurement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AIP Conference Proceedings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2021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2328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 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50010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1458442305"/>
                  </a:ext>
                </a:extLst>
              </a:tr>
              <a:tr h="11289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4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u="none" strike="noStrike" dirty="0" err="1">
                          <a:effectLst/>
                        </a:rPr>
                        <a:t>Dugarova</a:t>
                      </a:r>
                      <a:r>
                        <a:rPr lang="en-US" sz="1050" b="1" u="none" strike="noStrike" dirty="0">
                          <a:effectLst/>
                        </a:rPr>
                        <a:t>, T. T., </a:t>
                      </a:r>
                      <a:r>
                        <a:rPr lang="en-US" sz="1050" b="1" u="none" strike="noStrike" dirty="0" err="1">
                          <a:effectLst/>
                        </a:rPr>
                        <a:t>Damdinov</a:t>
                      </a:r>
                      <a:r>
                        <a:rPr lang="en-US" sz="1050" b="1" u="none" strike="noStrike" dirty="0">
                          <a:effectLst/>
                        </a:rPr>
                        <a:t>, A. V., </a:t>
                      </a:r>
                      <a:r>
                        <a:rPr lang="en-US" sz="1050" b="1" u="none" strike="noStrike" dirty="0" err="1">
                          <a:effectLst/>
                        </a:rPr>
                        <a:t>Mamedova</a:t>
                      </a:r>
                      <a:r>
                        <a:rPr lang="en-US" sz="1050" b="1" u="none" strike="noStrike" dirty="0">
                          <a:effectLst/>
                        </a:rPr>
                        <a:t>, L. V., </a:t>
                      </a:r>
                      <a:r>
                        <a:rPr lang="en-US" sz="1050" b="1" u="none" strike="noStrike" dirty="0" err="1">
                          <a:effectLst/>
                        </a:rPr>
                        <a:t>Shakhmalova</a:t>
                      </a:r>
                      <a:r>
                        <a:rPr lang="en-US" sz="1050" b="1" u="none" strike="noStrike" dirty="0">
                          <a:effectLst/>
                        </a:rPr>
                        <a:t>, I. Z., </a:t>
                      </a:r>
                      <a:r>
                        <a:rPr lang="en-US" sz="1050" b="1" u="none" strike="noStrike" dirty="0" err="1">
                          <a:effectLst/>
                        </a:rPr>
                        <a:t>Tsibaeva</a:t>
                      </a:r>
                      <a:r>
                        <a:rPr lang="en-US" sz="1050" b="1" u="none" strike="noStrike" dirty="0">
                          <a:effectLst/>
                        </a:rPr>
                        <a:t> L. </a:t>
                      </a:r>
                      <a:r>
                        <a:rPr lang="ru-RU" sz="1050" b="1" u="none" strike="noStrike" dirty="0">
                          <a:effectLst/>
                        </a:rPr>
                        <a:t>А., </a:t>
                      </a:r>
                      <a:r>
                        <a:rPr lang="en-US" sz="1050" b="1" u="none" strike="noStrike" dirty="0" err="1">
                          <a:effectLst/>
                        </a:rPr>
                        <a:t>Oorzhak</a:t>
                      </a:r>
                      <a:r>
                        <a:rPr lang="en-US" sz="1050" b="1" u="none" strike="noStrike" dirty="0">
                          <a:effectLst/>
                        </a:rPr>
                        <a:t>, A. A.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>
                          <a:effectLst/>
                        </a:rPr>
                        <a:t>METHODOLOGICAL PRINCIPLES OF ORGANIZING EDUCATIONAL WORK OF EDUCATIONAL INSTITUTIONS IN THE DIGITAL REALITY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REVISTA ON LINE DE POLITICA E GESTAO EDUCACIONAL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2021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951-960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2619471479"/>
                  </a:ext>
                </a:extLst>
              </a:tr>
              <a:tr h="814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 err="1">
                          <a:effectLst/>
                        </a:rPr>
                        <a:t>Kosarev</a:t>
                      </a:r>
                      <a:r>
                        <a:rPr lang="en-US" sz="1050" b="1" u="none" strike="noStrike" dirty="0">
                          <a:effectLst/>
                        </a:rPr>
                        <a:t> L.V., </a:t>
                      </a:r>
                      <a:r>
                        <a:rPr lang="en-US" sz="1050" b="1" u="none" strike="noStrike" dirty="0" err="1">
                          <a:effectLst/>
                        </a:rPr>
                        <a:t>Pershin</a:t>
                      </a:r>
                      <a:r>
                        <a:rPr lang="en-US" sz="1050" b="1" u="none" strike="noStrike" dirty="0">
                          <a:effectLst/>
                        </a:rPr>
                        <a:t> G.D., </a:t>
                      </a:r>
                      <a:r>
                        <a:rPr lang="en-US" sz="1050" b="1" u="none" strike="noStrike" dirty="0" err="1">
                          <a:effectLst/>
                        </a:rPr>
                        <a:t>Karaulov</a:t>
                      </a:r>
                      <a:r>
                        <a:rPr lang="en-US" sz="1050" b="1" u="none" strike="noStrike" dirty="0">
                          <a:effectLst/>
                        </a:rPr>
                        <a:t> N.G.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>
                          <a:effectLst/>
                        </a:rPr>
                        <a:t>Method for calculating the cutting coefficient of rocks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</a:rPr>
                        <a:t>IOP Conference Series: Earth and Environmental Science (EES)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2021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666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52097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3545036900"/>
                  </a:ext>
                </a:extLst>
              </a:tr>
              <a:tr h="7616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6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 err="1">
                          <a:effectLst/>
                        </a:rPr>
                        <a:t>Melnikov</a:t>
                      </a:r>
                      <a:r>
                        <a:rPr lang="en-US" sz="1050" b="1" u="none" strike="noStrike" dirty="0">
                          <a:effectLst/>
                        </a:rPr>
                        <a:t>, A.E.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u="none" strike="noStrike" dirty="0">
                          <a:effectLst/>
                        </a:rPr>
                        <a:t>Assessment of the Stability of Linear Structures in Transitional Natural Regions of the </a:t>
                      </a:r>
                      <a:r>
                        <a:rPr lang="en-US" sz="1050" b="1" u="none" strike="noStrike" dirty="0" err="1">
                          <a:effectLst/>
                        </a:rPr>
                        <a:t>Yakutia</a:t>
                      </a:r>
                      <a:r>
                        <a:rPr lang="en-US" sz="1050" b="1" u="none" strike="noStrike" dirty="0">
                          <a:effectLst/>
                        </a:rPr>
                        <a:t> Permafrost Zone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</a:rPr>
                        <a:t>IOP Conference Series: Earth and Environmental Science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2021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effectLst/>
                        </a:rPr>
                        <a:t>666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42081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3517080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71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Статьи, находящиеся в печати в журналах входящих в базы</a:t>
            </a:r>
            <a:r>
              <a:rPr lang="en-US" sz="2400" b="1" dirty="0" err="1" smtClean="0">
                <a:solidFill>
                  <a:schemeClr val="tx1"/>
                </a:solidFill>
              </a:rPr>
              <a:t>WoS</a:t>
            </a:r>
            <a:r>
              <a:rPr lang="en-US" sz="2400" b="1" dirty="0">
                <a:solidFill>
                  <a:schemeClr val="tx1"/>
                </a:solidFill>
              </a:rPr>
              <a:t>, Scopus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126412"/>
              </p:ext>
            </p:extLst>
          </p:nvPr>
        </p:nvGraphicFramePr>
        <p:xfrm>
          <a:off x="176464" y="1628800"/>
          <a:ext cx="8784975" cy="4032448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54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9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1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6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Название, автор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 печати (издание)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1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r>
                        <a:rPr lang="ru-RU" sz="1000" dirty="0" smtClean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Ахмедов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Т.А.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Осман </a:t>
                      </a:r>
                      <a:r>
                        <a:rPr lang="ru-RU" sz="1400" b="1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Оджалан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и его деятельность в рядах Рабочей партии Курдистана (РП К)  в 1978-2004 годах.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Вестник Томского государственного университета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97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Nikolay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Grib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,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Pavel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Kuznetsov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,  Igor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Kolodeznikov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Galina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Grib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Andrey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Kachaev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r>
                        <a:rPr kumimoji="0" lang="en-GB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Determination of coal ash content by neutron-neutron logging</a:t>
                      </a: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IOP Conference Series: Earth and Environmental Science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World Multidisciplinary Earth Sciences Symposium 7-11 September 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Prague, Czech Republic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4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/>
                        <a:t>Andrey </a:t>
                      </a:r>
                      <a:r>
                        <a:rPr lang="en-US" sz="1200" b="1" dirty="0" err="1" smtClean="0"/>
                        <a:t>Melnikov</a:t>
                      </a: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INFLUENCE OF HYDROGEOLOGICAL FACTORS ON THE RAILWAY STABILITY IN THE AREAS OF ISLAND PERMAFROST DISTRIBUTION (BY THE EXAMPLE OF THE TRANS-BAIKAL RAILWAY, RUSSIA)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IOP Conference Series: Earth and Environmental Science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World Multidisciplinary Earth Sciences Symposium 7-11 September 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Prague, Czech Republic</a:t>
                      </a: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043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Статьи, находящиеся в печати (ВАК)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489633"/>
              </p:ext>
            </p:extLst>
          </p:nvPr>
        </p:nvGraphicFramePr>
        <p:xfrm>
          <a:off x="179512" y="1772816"/>
          <a:ext cx="8784976" cy="1890051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356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8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02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п/п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Название, автор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Принято</a:t>
                      </a:r>
                      <a:r>
                        <a:rPr lang="ru-RU" sz="1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к печати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97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 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Ахмедов Т.А.</a:t>
                      </a:r>
                      <a:r>
                        <a:rPr kumimoji="0" lang="ru-RU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Борьба про курдской  Демократической партии народов (ДПН) с турецкими властями в 2012-2021 годах</a:t>
                      </a:r>
                      <a:endParaRPr kumimoji="0" lang="ru-RU" sz="1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Современная научная мысль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(октябрь 2021 г.)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676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Статьи, находящиеся на рассмотрении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937372"/>
              </p:ext>
            </p:extLst>
          </p:nvPr>
        </p:nvGraphicFramePr>
        <p:xfrm>
          <a:off x="179512" y="1484782"/>
          <a:ext cx="8784976" cy="2448274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35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77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1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3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п/п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Название, автор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На рассмотрении (издание</a:t>
                      </a:r>
                      <a:r>
                        <a:rPr lang="ru-RU" sz="1200" dirty="0">
                          <a:effectLst/>
                        </a:rPr>
                        <a:t>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34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 </a:t>
                      </a:r>
                      <a:r>
                        <a:rPr lang="ru-RU" sz="1100" dirty="0" smtClean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862" marR="20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Гриб Н. Н., Ермолин Е. Ю., Мельников А. Е., Гриб Г. В., Качаев А. В. </a:t>
                      </a:r>
                      <a:r>
                        <a:rPr kumimoji="0" lang="ru-RU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Аэромагниторазведка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базе беспилотных летательных аппаратов при прогнозировании золоторудных месторождений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88900" algn="l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Горный информационно-аналитический</a:t>
                      </a:r>
                    </a:p>
                    <a:p>
                      <a:pPr marL="0" indent="88900" algn="l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бюллетень (научно-технический журнал)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(ВАК, 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SCOPUS)</a:t>
                      </a:r>
                    </a:p>
                    <a:p>
                      <a:pPr algn="l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41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991" y="1556792"/>
            <a:ext cx="6804025" cy="453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260648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Благодарю за внимание</a:t>
            </a:r>
            <a:endParaRPr lang="ru-RU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75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9647" y="238250"/>
            <a:ext cx="864235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0" dirty="0">
                <a:latin typeface="+mn-lt"/>
                <a:cs typeface="Arial" charset="0"/>
              </a:rPr>
              <a:t>ПЛАНОВЫЕ ПОКАЗАТЕЛИ </a:t>
            </a:r>
            <a:r>
              <a:rPr lang="ru-RU" b="1" dirty="0" smtClean="0">
                <a:cs typeface="Arial" charset="0"/>
              </a:rPr>
              <a:t>ПРИВЛЕЧЕНИЯ СРЕДСТВ ЗА ВЫПОЛНЕНИЕ </a:t>
            </a:r>
            <a:r>
              <a:rPr lang="ru-RU" b="1" i="0" dirty="0" smtClean="0">
                <a:latin typeface="+mn-lt"/>
                <a:cs typeface="Arial" charset="0"/>
              </a:rPr>
              <a:t>НИР </a:t>
            </a:r>
            <a:r>
              <a:rPr lang="ru-RU" b="1" i="0" dirty="0">
                <a:latin typeface="+mn-lt"/>
                <a:cs typeface="Arial" charset="0"/>
              </a:rPr>
              <a:t>ТИ (Ф) СВФУ НА </a:t>
            </a:r>
            <a:r>
              <a:rPr lang="ru-RU" b="1" i="0" dirty="0" smtClean="0">
                <a:latin typeface="+mn-lt"/>
                <a:cs typeface="Arial" charset="0"/>
              </a:rPr>
              <a:t>2021 </a:t>
            </a:r>
            <a:r>
              <a:rPr lang="ru-RU" b="1" i="0" dirty="0">
                <a:latin typeface="+mn-lt"/>
                <a:cs typeface="Arial" charset="0"/>
              </a:rPr>
              <a:t>Г.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79512" y="1396777"/>
            <a:ext cx="9036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i="0" dirty="0" smtClean="0">
                <a:solidFill>
                  <a:srgbClr val="C00000"/>
                </a:solidFill>
              </a:rPr>
              <a:t>Плановый </a:t>
            </a:r>
            <a:r>
              <a:rPr lang="ru-RU" altLang="ru-RU" b="1" i="0" dirty="0">
                <a:solidFill>
                  <a:srgbClr val="C00000"/>
                </a:solidFill>
              </a:rPr>
              <a:t>объем от научных исследований </a:t>
            </a:r>
            <a:r>
              <a:rPr lang="ru-RU" altLang="ru-RU" b="1" i="0" dirty="0" smtClean="0">
                <a:solidFill>
                  <a:srgbClr val="C00000"/>
                </a:solidFill>
              </a:rPr>
              <a:t>5999,0 </a:t>
            </a:r>
            <a:r>
              <a:rPr lang="ru-RU" altLang="ru-RU" b="1" i="0" dirty="0">
                <a:solidFill>
                  <a:srgbClr val="C00000"/>
                </a:solidFill>
              </a:rPr>
              <a:t>тыс., </a:t>
            </a:r>
            <a:r>
              <a:rPr lang="ru-RU" altLang="ru-RU" sz="1600" b="1" i="0" dirty="0">
                <a:solidFill>
                  <a:srgbClr val="C00000"/>
                </a:solidFill>
              </a:rPr>
              <a:t>на 1ППС - </a:t>
            </a:r>
            <a:r>
              <a:rPr lang="ru-RU" altLang="ru-RU" b="1" u="sng" dirty="0">
                <a:solidFill>
                  <a:srgbClr val="C00000"/>
                </a:solidFill>
              </a:rPr>
              <a:t>127,09</a:t>
            </a:r>
            <a:r>
              <a:rPr lang="ru-RU" altLang="ru-RU" b="1" i="0" dirty="0" smtClean="0">
                <a:solidFill>
                  <a:srgbClr val="C00000"/>
                </a:solidFill>
              </a:rPr>
              <a:t> </a:t>
            </a:r>
            <a:r>
              <a:rPr lang="ru-RU" altLang="ru-RU" b="1" i="0" dirty="0">
                <a:solidFill>
                  <a:srgbClr val="C00000"/>
                </a:solidFill>
              </a:rPr>
              <a:t>т. р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722022"/>
              </p:ext>
            </p:extLst>
          </p:nvPr>
        </p:nvGraphicFramePr>
        <p:xfrm>
          <a:off x="247860" y="1772775"/>
          <a:ext cx="8653332" cy="26791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7642">
                  <a:extLst>
                    <a:ext uri="{9D8B030D-6E8A-4147-A177-3AD203B41FA5}">
                      <a16:colId xmlns:a16="http://schemas.microsoft.com/office/drawing/2014/main" val="558912979"/>
                    </a:ext>
                  </a:extLst>
                </a:gridCol>
                <a:gridCol w="7355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744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1085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Кафедра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ЭПиАПП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ПиМНО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Филология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ЭиСГД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МиИ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98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Ставочная численность </a:t>
                      </a:r>
                      <a:r>
                        <a:rPr lang="ru-RU" sz="1400" dirty="0" smtClean="0">
                          <a:effectLst/>
                        </a:rPr>
                        <a:t>ППС на кафедре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9,75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167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Объем финансирования в тыс. руб.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645">
                <a:tc>
                  <a:txBody>
                    <a:bodyPr/>
                    <a:lstStyle/>
                    <a:p>
                      <a:pPr indent="2012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Тыс. руб.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1235,0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640,0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615,0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490,0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860,0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750,0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760,0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420,0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375366"/>
              </p:ext>
            </p:extLst>
          </p:nvPr>
        </p:nvGraphicFramePr>
        <p:xfrm>
          <a:off x="247860" y="4581128"/>
          <a:ext cx="6096000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998994936"/>
                    </a:ext>
                  </a:extLst>
                </a:gridCol>
                <a:gridCol w="1140012">
                  <a:extLst>
                    <a:ext uri="{9D8B030D-6E8A-4147-A177-3AD203B41FA5}">
                      <a16:colId xmlns:a16="http://schemas.microsoft.com/office/drawing/2014/main" val="162187951"/>
                    </a:ext>
                  </a:extLst>
                </a:gridCol>
                <a:gridCol w="2923988">
                  <a:extLst>
                    <a:ext uri="{9D8B030D-6E8A-4147-A177-3AD203B41FA5}">
                      <a16:colId xmlns:a16="http://schemas.microsoft.com/office/drawing/2014/main" val="811966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Подразделение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АУП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Лаборатория «Мониторинг и прогноз </a:t>
                      </a:r>
                      <a:r>
                        <a:rPr lang="ru-RU" sz="1400" dirty="0" err="1" smtClean="0"/>
                        <a:t>сейчсмических</a:t>
                      </a:r>
                      <a:r>
                        <a:rPr lang="ru-RU" sz="1400" dirty="0" smtClean="0"/>
                        <a:t> событий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9303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effectLst/>
                        </a:rPr>
                        <a:t>Ставочная численность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0,25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447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Объем</a:t>
                      </a:r>
                      <a:r>
                        <a:rPr lang="ru-RU" sz="1200" baseline="0" dirty="0" smtClean="0"/>
                        <a:t> финансирования в </a:t>
                      </a:r>
                      <a:r>
                        <a:rPr lang="ru-RU" sz="1200" baseline="0" dirty="0" err="1" smtClean="0"/>
                        <a:t>тыс.руб</a:t>
                      </a:r>
                      <a:r>
                        <a:rPr lang="ru-RU" sz="1200" baseline="0" dirty="0" smtClean="0"/>
                        <a:t>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120,0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100,0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2841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557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Информация по </a:t>
            </a:r>
            <a:r>
              <a:rPr lang="ru-RU" sz="2400" b="1" dirty="0" smtClean="0">
                <a:solidFill>
                  <a:schemeClr val="tx1"/>
                </a:solidFill>
              </a:rPr>
              <a:t>оплачиваемым НИР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>
                <a:solidFill>
                  <a:schemeClr val="tx1"/>
                </a:solidFill>
              </a:rPr>
              <a:t>за </a:t>
            </a:r>
            <a:r>
              <a:rPr lang="ru-RU" sz="2400" b="1" dirty="0" smtClean="0">
                <a:solidFill>
                  <a:schemeClr val="tx1"/>
                </a:solidFill>
              </a:rPr>
              <a:t>9 месяцев 2021 </a:t>
            </a:r>
            <a:r>
              <a:rPr lang="ru-RU" sz="2400" b="1" dirty="0">
                <a:solidFill>
                  <a:schemeClr val="tx1"/>
                </a:solidFill>
              </a:rPr>
              <a:t>год, тыс</a:t>
            </a:r>
            <a:r>
              <a:rPr lang="ru-RU" sz="2400" b="1" dirty="0" smtClean="0">
                <a:solidFill>
                  <a:schemeClr val="tx1"/>
                </a:solidFill>
              </a:rPr>
              <a:t>. руб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6727289"/>
              </p:ext>
            </p:extLst>
          </p:nvPr>
        </p:nvGraphicFramePr>
        <p:xfrm>
          <a:off x="301752" y="1556792"/>
          <a:ext cx="853440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46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Информация по </a:t>
            </a:r>
            <a:r>
              <a:rPr lang="ru-RU" sz="2000" b="1" dirty="0" smtClean="0">
                <a:solidFill>
                  <a:schemeClr val="tx1"/>
                </a:solidFill>
              </a:rPr>
              <a:t>выполнению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объемов привлеченных средств за счет выполненных НИР  </a:t>
            </a:r>
            <a:r>
              <a:rPr lang="ru-RU" sz="2000" b="1" dirty="0">
                <a:solidFill>
                  <a:schemeClr val="tx1"/>
                </a:solidFill>
              </a:rPr>
              <a:t>за </a:t>
            </a:r>
            <a:r>
              <a:rPr lang="ru-RU" sz="2000" b="1" dirty="0" smtClean="0">
                <a:solidFill>
                  <a:schemeClr val="tx1"/>
                </a:solidFill>
              </a:rPr>
              <a:t>9 месяцев 2021 </a:t>
            </a:r>
            <a:r>
              <a:rPr lang="ru-RU" sz="2000" b="1" dirty="0">
                <a:solidFill>
                  <a:schemeClr val="tx1"/>
                </a:solidFill>
              </a:rPr>
              <a:t>год, </a:t>
            </a:r>
            <a:r>
              <a:rPr lang="ru-RU" sz="2000" b="1" dirty="0" smtClean="0">
                <a:solidFill>
                  <a:schemeClr val="tx1"/>
                </a:solidFill>
              </a:rPr>
              <a:t>по кафедрам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6324443"/>
              </p:ext>
            </p:extLst>
          </p:nvPr>
        </p:nvGraphicFramePr>
        <p:xfrm>
          <a:off x="179512" y="1340768"/>
          <a:ext cx="878497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742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Планируемое количество статей 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в международных базах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WoS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/Scopus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на 2021 г.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91815655"/>
              </p:ext>
            </p:extLst>
          </p:nvPr>
        </p:nvGraphicFramePr>
        <p:xfrm>
          <a:off x="323529" y="1700809"/>
          <a:ext cx="8514574" cy="41357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7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3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3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43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06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18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980">
                  <a:extLst>
                    <a:ext uri="{9D8B030D-6E8A-4147-A177-3AD203B41FA5}">
                      <a16:colId xmlns:a16="http://schemas.microsoft.com/office/drawing/2014/main" val="960431881"/>
                    </a:ext>
                  </a:extLst>
                </a:gridCol>
                <a:gridCol w="6272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670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39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9096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Кафедра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ГД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ЭПиАПП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СД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</a:rPr>
                        <a:t>ПиМНО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Филология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ЭиСГД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МиИ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ОД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55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Ставочная численность ППС на кафедре/ остепененные</a:t>
                      </a:r>
                      <a:r>
                        <a:rPr lang="ru-RU" sz="1800" baseline="0" dirty="0" smtClean="0">
                          <a:effectLst/>
                        </a:rPr>
                        <a:t> 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9,75/</a:t>
                      </a: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8,75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5,5/</a:t>
                      </a: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5,25/</a:t>
                      </a: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4,25/</a:t>
                      </a: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3,25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7,25/</a:t>
                      </a: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5,75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5,25/</a:t>
                      </a: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5,25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6,5/</a:t>
                      </a: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3,25/</a:t>
                      </a: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3,25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657">
                <a:tc grid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Количество публикаций, единиц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WoS</a:t>
                      </a:r>
                      <a:r>
                        <a:rPr lang="en-US" sz="1600" b="1" i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/Scopus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6,18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3,2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3,08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2,45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4,3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3,75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3,8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2,1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377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Публикации ВАК и в международных базах за 9 месяцев 2021 г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82520" y="5785639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ПЛАН ПУБЛИКАЦИЙ В </a:t>
            </a:r>
            <a:r>
              <a:rPr lang="en-US" sz="1400" b="1" dirty="0">
                <a:solidFill>
                  <a:srgbClr val="FF0000"/>
                </a:solidFill>
              </a:rPr>
              <a:t>WEB OF SCIENCE, SCOPUS</a:t>
            </a:r>
            <a:r>
              <a:rPr lang="ru-RU" sz="1400" b="1" dirty="0">
                <a:solidFill>
                  <a:srgbClr val="FF0000"/>
                </a:solidFill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</a:rPr>
              <a:t>2021 г. – 28,86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364" y="5785639"/>
            <a:ext cx="4536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ПЛАН ПУБЛИКАЦИЙ В </a:t>
            </a:r>
            <a:r>
              <a:rPr lang="ru-RU" sz="1400" b="1" dirty="0" smtClean="0">
                <a:solidFill>
                  <a:srgbClr val="FF0000"/>
                </a:solidFill>
              </a:rPr>
              <a:t>ВАК 2021 г. – 49,5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22726634"/>
              </p:ext>
            </p:extLst>
          </p:nvPr>
        </p:nvGraphicFramePr>
        <p:xfrm>
          <a:off x="191364" y="1700808"/>
          <a:ext cx="8701116" cy="365566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35577">
                  <a:extLst>
                    <a:ext uri="{9D8B030D-6E8A-4147-A177-3AD203B41FA5}">
                      <a16:colId xmlns:a16="http://schemas.microsoft.com/office/drawing/2014/main" val="3210952773"/>
                    </a:ext>
                  </a:extLst>
                </a:gridCol>
                <a:gridCol w="1968995">
                  <a:extLst>
                    <a:ext uri="{9D8B030D-6E8A-4147-A177-3AD203B41FA5}">
                      <a16:colId xmlns:a16="http://schemas.microsoft.com/office/drawing/2014/main" val="2507890414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603551345"/>
                    </a:ext>
                  </a:extLst>
                </a:gridCol>
                <a:gridCol w="1955531">
                  <a:extLst>
                    <a:ext uri="{9D8B030D-6E8A-4147-A177-3AD203B41FA5}">
                      <a16:colId xmlns:a16="http://schemas.microsoft.com/office/drawing/2014/main" val="1983794653"/>
                    </a:ext>
                  </a:extLst>
                </a:gridCol>
                <a:gridCol w="1644869">
                  <a:extLst>
                    <a:ext uri="{9D8B030D-6E8A-4147-A177-3AD203B41FA5}">
                      <a16:colId xmlns:a16="http://schemas.microsoft.com/office/drawing/2014/main" val="274569519"/>
                    </a:ext>
                  </a:extLst>
                </a:gridCol>
              </a:tblGrid>
              <a:tr h="284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ВАК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Web of Science, Scopus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030811"/>
                  </a:ext>
                </a:extLst>
              </a:tr>
              <a:tr h="219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опубликованные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в печати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о</a:t>
                      </a:r>
                      <a:r>
                        <a:rPr lang="ru-RU" sz="1600" b="1" u="none" strike="noStrike" dirty="0" smtClean="0">
                          <a:effectLst/>
                        </a:rPr>
                        <a:t>публикованные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в печати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21122671"/>
                  </a:ext>
                </a:extLst>
              </a:tr>
              <a:tr h="284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СД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0650861"/>
                  </a:ext>
                </a:extLst>
              </a:tr>
              <a:tr h="284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ГД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smtClean="0">
                          <a:effectLst/>
                        </a:rPr>
                        <a:t>2</a:t>
                      </a:r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89682249"/>
                  </a:ext>
                </a:extLst>
              </a:tr>
              <a:tr h="284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ЭПиАПП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69750308"/>
                  </a:ext>
                </a:extLst>
              </a:tr>
              <a:tr h="284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ЭиСГД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76967417"/>
                  </a:ext>
                </a:extLst>
              </a:tr>
              <a:tr h="284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2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97434245"/>
                  </a:ext>
                </a:extLst>
              </a:tr>
              <a:tr h="284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МиИ</a:t>
                      </a:r>
                      <a:r>
                        <a:rPr lang="ru-RU" sz="1600" b="1" u="none" strike="noStrike" dirty="0">
                          <a:effectLst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0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5768939"/>
                  </a:ext>
                </a:extLst>
              </a:tr>
              <a:tr h="284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ПиМНО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15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66505832"/>
                  </a:ext>
                </a:extLst>
              </a:tr>
              <a:tr h="284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Филология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6834118"/>
                  </a:ext>
                </a:extLst>
              </a:tr>
              <a:tr h="5581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Лабораторный сектор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29053010"/>
                  </a:ext>
                </a:extLst>
              </a:tr>
              <a:tr h="284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Итого: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28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6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73229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56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79208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Распределение статей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баз </a:t>
            </a:r>
            <a:r>
              <a:rPr lang="en-US" sz="2400" b="1" dirty="0" err="1" smtClean="0">
                <a:solidFill>
                  <a:schemeClr val="tx1"/>
                </a:solidFill>
              </a:rPr>
              <a:t>WoS</a:t>
            </a:r>
            <a:r>
              <a:rPr lang="en-US" sz="2400" b="1" dirty="0" smtClean="0">
                <a:solidFill>
                  <a:schemeClr val="tx1"/>
                </a:solidFill>
              </a:rPr>
              <a:t>, Scopus </a:t>
            </a:r>
            <a:r>
              <a:rPr lang="ru-RU" sz="2400" b="1" dirty="0" smtClean="0">
                <a:solidFill>
                  <a:schemeClr val="tx1"/>
                </a:solidFill>
              </a:rPr>
              <a:t>по кафедрам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9645475"/>
              </p:ext>
            </p:extLst>
          </p:nvPr>
        </p:nvGraphicFramePr>
        <p:xfrm>
          <a:off x="179512" y="980728"/>
          <a:ext cx="8784976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176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Планируемое количество статей 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в журналах ВАК на 2021 г.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08108811"/>
              </p:ext>
            </p:extLst>
          </p:nvPr>
        </p:nvGraphicFramePr>
        <p:xfrm>
          <a:off x="323529" y="1700809"/>
          <a:ext cx="8514574" cy="41357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7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3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3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43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06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18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980">
                  <a:extLst>
                    <a:ext uri="{9D8B030D-6E8A-4147-A177-3AD203B41FA5}">
                      <a16:colId xmlns:a16="http://schemas.microsoft.com/office/drawing/2014/main" val="960431881"/>
                    </a:ext>
                  </a:extLst>
                </a:gridCol>
                <a:gridCol w="6272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670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39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9096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Кафедра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ГД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ЭПиАПП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СД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</a:rPr>
                        <a:t>ПиМНО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Филология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ЭиСГД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МиИ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ОД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55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Ставочная численность ППС на кафедре/ остепененные</a:t>
                      </a:r>
                      <a:r>
                        <a:rPr lang="ru-RU" sz="1800" baseline="0" dirty="0" smtClean="0">
                          <a:effectLst/>
                        </a:rPr>
                        <a:t> 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9,75/</a:t>
                      </a: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8,75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5,5/</a:t>
                      </a: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5,25/</a:t>
                      </a: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4,25/</a:t>
                      </a: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3,25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7,25/</a:t>
                      </a: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5,75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5,25/</a:t>
                      </a: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5,25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6,5/</a:t>
                      </a: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3,25/</a:t>
                      </a: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3,25</a:t>
                      </a: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657">
                <a:tc grid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Количество публикаций, единиц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ВАК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10,25</a:t>
                      </a:r>
                      <a:endParaRPr kumimoji="0" lang="ru-RU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5,5</a:t>
                      </a:r>
                      <a:endParaRPr kumimoji="0" lang="ru-RU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5,25</a:t>
                      </a:r>
                      <a:endParaRPr kumimoji="0" lang="ru-RU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4,25</a:t>
                      </a:r>
                      <a:endParaRPr kumimoji="0" lang="ru-RU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7,5</a:t>
                      </a:r>
                      <a:endParaRPr kumimoji="0" lang="ru-RU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6,75</a:t>
                      </a:r>
                      <a:endParaRPr kumimoji="0" lang="ru-RU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6,5</a:t>
                      </a:r>
                      <a:endParaRPr kumimoji="0" lang="ru-RU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3,5</a:t>
                      </a:r>
                      <a:endParaRPr kumimoji="0" lang="ru-RU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98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Распределение статей ВАК по кафедрам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5976895"/>
              </p:ext>
            </p:extLst>
          </p:nvPr>
        </p:nvGraphicFramePr>
        <p:xfrm>
          <a:off x="179512" y="1268760"/>
          <a:ext cx="878497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252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8812</TotalTime>
  <Words>1638</Words>
  <Application>Microsoft Office PowerPoint</Application>
  <PresentationFormat>Экран (4:3)</PresentationFormat>
  <Paragraphs>560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Georgia</vt:lpstr>
      <vt:lpstr>Times New Roman</vt:lpstr>
      <vt:lpstr>Wingdings</vt:lpstr>
      <vt:lpstr>Wingdings 2</vt:lpstr>
      <vt:lpstr>Официальная</vt:lpstr>
      <vt:lpstr>Анализ выполнения  мониторинговых показателей ТИ(ф)СВФУ за 9 месяцев 2021 г.</vt:lpstr>
      <vt:lpstr>Презентация PowerPoint</vt:lpstr>
      <vt:lpstr>Информация по оплачиваемым НИР  за 9 месяцев 2021 год, тыс. руб.</vt:lpstr>
      <vt:lpstr>Информация по выполнению объемов привлеченных средств за счет выполненных НИР  за 9 месяцев 2021 год, по кафедрам</vt:lpstr>
      <vt:lpstr>Планируемое количество статей  в международных базах WoS/Scopus на 2021 г.</vt:lpstr>
      <vt:lpstr>Публикации ВАК и в международных базах за 9 месяцев 2021 г.</vt:lpstr>
      <vt:lpstr>Распределение статей  баз WoS, Scopus по кафедрам</vt:lpstr>
      <vt:lpstr>Планируемое количество статей  в журналах ВАК на 2021 г.</vt:lpstr>
      <vt:lpstr>Распределение статей ВАК по кафедрам</vt:lpstr>
      <vt:lpstr>Опубликованные статьи ВАК  в 2021 г.</vt:lpstr>
      <vt:lpstr>Опубликованные статьи ВАК  в 2021 г.</vt:lpstr>
      <vt:lpstr>Опубликованные статьи ВАК  в 2021 г.</vt:lpstr>
      <vt:lpstr>Статьи, опубликованные и  размещенные в базах WoS, Scopus </vt:lpstr>
      <vt:lpstr>Статьи, находящиеся в печати в журналах входящих в базыWoS, Scopus</vt:lpstr>
      <vt:lpstr>Статьи, находящиеся в печати (ВАК)</vt:lpstr>
      <vt:lpstr>Статьи, находящиеся на рассмотрении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работы НТС  ТИ (ф) СВФУ за 2018 г.</dc:title>
  <dc:creator>Николай Николаевич</dc:creator>
  <cp:lastModifiedBy>Лидия Дмитриевна</cp:lastModifiedBy>
  <cp:revision>194</cp:revision>
  <cp:lastPrinted>2021-10-06T05:34:54Z</cp:lastPrinted>
  <dcterms:modified xsi:type="dcterms:W3CDTF">2021-10-06T05:35:02Z</dcterms:modified>
</cp:coreProperties>
</file>