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5" r:id="rId2"/>
  </p:sldMasterIdLst>
  <p:notesMasterIdLst>
    <p:notesMasterId r:id="rId11"/>
  </p:notesMasterIdLst>
  <p:handoutMasterIdLst>
    <p:handoutMasterId r:id="rId12"/>
  </p:handoutMasterIdLst>
  <p:sldIdLst>
    <p:sldId id="256" r:id="rId3"/>
    <p:sldId id="277" r:id="rId4"/>
    <p:sldId id="276" r:id="rId5"/>
    <p:sldId id="280" r:id="rId6"/>
    <p:sldId id="279" r:id="rId7"/>
    <p:sldId id="275" r:id="rId8"/>
    <p:sldId id="268" r:id="rId9"/>
    <p:sldId id="262" r:id="rId1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89934" autoAdjust="0"/>
  </p:normalViewPr>
  <p:slideViewPr>
    <p:cSldViewPr>
      <p:cViewPr varScale="1">
        <p:scale>
          <a:sx n="104" d="100"/>
          <a:sy n="104" d="100"/>
        </p:scale>
        <p:origin x="85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rtemeva\Desktop\&#1058;&#1088;&#1091;&#1076;-&#1074;&#1086;,%20&#1062;&#1054;&#1056;&#1050;\&#1042;&#1099;&#1087;&#1091;&#1089;&#1082;%202022\&#1059;&#1052;&#1057;%20&#1074;&#1099;&#1087;&#1091;&#1089;&#1082;%202021,2022\2022.2021%20&#1090;&#1088;&#1091;&#1076;-&#1074;&#1086;%20&#1085;&#1072;%2013.10.2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динамика!$A$17</c:f>
              <c:strCache>
                <c:ptCount val="1"/>
                <c:pt idx="0">
                  <c:v>Занято по всем каналам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5.3285290705404314E-3"/>
                  <c:y val="-3.89920561502208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8D0-459F-B61A-FC28ECD7E265}"/>
                </c:ext>
              </c:extLst>
            </c:dLbl>
            <c:dLbl>
              <c:idx val="1"/>
              <c:layout>
                <c:manualLayout>
                  <c:x val="2.4999999999999949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8D0-459F-B61A-FC28ECD7E265}"/>
                </c:ext>
              </c:extLst>
            </c:dLbl>
            <c:dLbl>
              <c:idx val="2"/>
              <c:layout>
                <c:manualLayout>
                  <c:x val="1.6666666666666566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8D0-459F-B61A-FC28ECD7E2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динамика!$B$16:$D$16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динамика!$B$17:$D$17</c:f>
              <c:numCache>
                <c:formatCode>0.0%</c:formatCode>
                <c:ptCount val="3"/>
                <c:pt idx="0">
                  <c:v>0.878</c:v>
                </c:pt>
                <c:pt idx="1">
                  <c:v>0.97370000000000001</c:v>
                </c:pt>
                <c:pt idx="2">
                  <c:v>0.89470000000000005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8D0-459F-B61A-FC28ECD7E265}"/>
            </c:ext>
          </c:extLst>
        </c:ser>
        <c:ser>
          <c:idx val="1"/>
          <c:order val="1"/>
          <c:tx>
            <c:strRef>
              <c:f>динамика!$A$18</c:f>
              <c:strCache>
                <c:ptCount val="1"/>
                <c:pt idx="0">
                  <c:v>Трудоустроено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2001225729017362E-2"/>
                  <c:y val="-4.99623859316593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8D0-459F-B61A-FC28ECD7E265}"/>
                </c:ext>
              </c:extLst>
            </c:dLbl>
            <c:dLbl>
              <c:idx val="1"/>
              <c:layout>
                <c:manualLayout>
                  <c:x val="3.3333333333333333E-2"/>
                  <c:y val="-1.3333333333333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8D0-459F-B61A-FC28ECD7E265}"/>
                </c:ext>
              </c:extLst>
            </c:dLbl>
            <c:dLbl>
              <c:idx val="2"/>
              <c:layout>
                <c:manualLayout>
                  <c:x val="2.8996436643651723E-2"/>
                  <c:y val="-6.1940787835527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38D0-459F-B61A-FC28ECD7E2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динамика!$B$16:$D$16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динамика!$B$18:$D$18</c:f>
              <c:numCache>
                <c:formatCode>0.0%</c:formatCode>
                <c:ptCount val="3"/>
                <c:pt idx="0">
                  <c:v>0.77600000000000002</c:v>
                </c:pt>
                <c:pt idx="1">
                  <c:v>0.88890000000000002</c:v>
                </c:pt>
                <c:pt idx="2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8D0-459F-B61A-FC28ECD7E265}"/>
            </c:ext>
          </c:extLst>
        </c:ser>
        <c:ser>
          <c:idx val="2"/>
          <c:order val="2"/>
          <c:tx>
            <c:strRef>
              <c:f>динамика!$A$19</c:f>
              <c:strCache>
                <c:ptCount val="1"/>
                <c:pt idx="0">
                  <c:v>Не трудоустроено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0555555555555555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38D0-459F-B61A-FC28ECD7E265}"/>
                </c:ext>
              </c:extLst>
            </c:dLbl>
            <c:dLbl>
              <c:idx val="1"/>
              <c:layout>
                <c:manualLayout>
                  <c:x val="2.7777777777777676E-2"/>
                  <c:y val="-1.3333333333333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38D0-459F-B61A-FC28ECD7E265}"/>
                </c:ext>
              </c:extLst>
            </c:dLbl>
            <c:dLbl>
              <c:idx val="2"/>
              <c:layout>
                <c:manualLayout>
                  <c:x val="3.8888888888888785E-2"/>
                  <c:y val="-1.3333333333333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38D0-459F-B61A-FC28ECD7E2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динамика!$B$16:$D$16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динамика!$B$19:$D$19</c:f>
              <c:numCache>
                <c:formatCode>0.0%</c:formatCode>
                <c:ptCount val="3"/>
                <c:pt idx="0">
                  <c:v>0.122</c:v>
                </c:pt>
                <c:pt idx="1">
                  <c:v>2.63E-2</c:v>
                </c:pt>
                <c:pt idx="2">
                  <c:v>0.1053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38D0-459F-B61A-FC28ECD7E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20265135"/>
        <c:axId val="520278031"/>
        <c:axId val="0"/>
      </c:bar3DChart>
      <c:catAx>
        <c:axId val="5202651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278031"/>
        <c:crosses val="autoZero"/>
        <c:auto val="1"/>
        <c:lblAlgn val="ctr"/>
        <c:lblOffset val="100"/>
        <c:noMultiLvlLbl val="0"/>
      </c:catAx>
      <c:valAx>
        <c:axId val="5202780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2026513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2B1B7-8B67-493E-8D89-BE672DD56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97788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9DE0B4-DE6C-44BC-9BAB-459BAB6D0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36612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DE0B4-DE6C-44BC-9BAB-459BAB6D0939}" type="slidenum">
              <a:rPr lang="ru-RU" smtClean="0"/>
              <a:t>3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310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DE0B4-DE6C-44BC-9BAB-459BAB6D0939}" type="slidenum">
              <a:rPr lang="ru-RU" smtClean="0"/>
              <a:t>4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733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DE0B4-DE6C-44BC-9BAB-459BAB6D0939}" type="slidenum">
              <a:rPr lang="ru-RU" smtClean="0"/>
              <a:t>5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2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17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96C907C-6A71-49B5-B6C0-22AB21424E3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0401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AFAB8-E0C2-458C-B6E9-BBC730705DF5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473190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913FA-6EEA-49AF-9E2D-691BD132A810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301128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143000" y="76200"/>
            <a:ext cx="67818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24937-5B32-4DB5-833C-787D6DEF1F04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380264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CDFF6D2-2362-4236-91BE-4C01C922185E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CDFF6D2-2362-4236-91BE-4C01C922185E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CDFF6D2-2362-4236-91BE-4C01C922185E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25982-47D5-42C9-AB8E-3C47F54B32D1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260155"/>
      </p:ext>
    </p:extLst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CDFF6D2-2362-4236-91BE-4C01C922185E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F6D2-2362-4236-91BE-4C01C922185E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CDFF6D2-2362-4236-91BE-4C01C922185E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6DD1211A-9B7D-476E-98F8-475ACC904F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3AFC1-4A60-41C1-99DB-6AE8C1C24174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680512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EE96B-B7C7-42EE-99CE-2DC2122F41EC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117477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26B6C-D33F-4277-80F6-979B94C1E186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929157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5224D-3C19-4B79-B50B-E01EDB092CCA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367449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FA457-38DA-4CBB-9BAE-261A341BF4DF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762116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A6AF2-55A4-41B4-8C0D-6D4C4564E25C}" type="slidenum">
              <a:rPr lang="ru-RU">
                <a:solidFill>
                  <a:srgbClr val="D1282E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806184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/>
          <p:nvPr/>
        </p:nvSpPr>
        <p:spPr>
          <a:xfrm>
            <a:off x="9001125" y="4846638"/>
            <a:ext cx="142875" cy="201136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9001125" y="0"/>
            <a:ext cx="142875" cy="48466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3283FD-637F-495A-B14F-39A621B3305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182210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76200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0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416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219" y="5885656"/>
            <a:ext cx="1316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01125" y="0"/>
            <a:ext cx="142875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001125" y="1371600"/>
            <a:ext cx="142875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en-US" sz="10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096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 spc="-6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600"/>
        </a:spcAft>
        <a:buFont typeface="Arial" charset="0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1" lang="ru-RU" b="1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50341EB-D532-434D-B112-46E4A9C6402F}" type="slidenum">
              <a:rPr kumimoji="1" lang="ru-RU" smtClean="0">
                <a:solidFill>
                  <a:srgbClr val="D1282E"/>
                </a:solidFill>
                <a:latin typeface="Garamond" pitchFamily="18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ru-RU">
              <a:solidFill>
                <a:srgbClr val="D1282E"/>
              </a:solidFill>
              <a:latin typeface="Garamond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08720"/>
            <a:ext cx="7416824" cy="446449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итогах ФАКТИЧЕСКОГО трудоустройства выпускников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 (ф) СВФУ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524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Итоги фактического трудоустройства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года выпуска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772816"/>
            <a:ext cx="8640960" cy="4176464"/>
          </a:xfrm>
        </p:spPr>
        <p:txBody>
          <a:bodyPr>
            <a:noAutofit/>
          </a:bodyPr>
          <a:lstStyle/>
          <a:p>
            <a:pPr>
              <a:lnSpc>
                <a:spcPct val="135000"/>
              </a:lnSpc>
              <a:spcBef>
                <a:spcPts val="0"/>
              </a:spcBef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2022 году в ТИ (ф) СВФУ дипломы о высшем образовании получили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57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студентов очного отделения (в т.ч. 10 - целевой прием).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фактического трудоустройства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занято по всем каналам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выпускников, что составляет 8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9,47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%.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 трудоустроено 42 студента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целевой прием),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составляет 7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 от общего количества выпускников. </a:t>
            </a:r>
          </a:p>
          <a:p>
            <a:pPr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Занято по другим каналам 9 выпускников, из них:  2 - по уходу за ребенком,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продолжает обучение,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 призваны на службу ВС РФ.</a:t>
            </a:r>
          </a:p>
          <a:p>
            <a:pPr algn="just">
              <a:lnSpc>
                <a:spcPct val="135000"/>
              </a:lnSpc>
              <a:spcBef>
                <a:spcPts val="0"/>
              </a:spcBef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нетрудоустроенных выпускников (по состоянию на 13.10.2022 г.) составляет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человек и 1 студент-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целевик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выехал за пределы РС(Я).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9780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693" y="260648"/>
            <a:ext cx="83058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Фактическое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выпускников ТИ (ф) СВФУ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по состоянию на 13.10.2022г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272062"/>
              </p:ext>
            </p:extLst>
          </p:nvPr>
        </p:nvGraphicFramePr>
        <p:xfrm>
          <a:off x="251520" y="1628800"/>
          <a:ext cx="8640959" cy="495310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604455">
                  <a:extLst>
                    <a:ext uri="{9D8B030D-6E8A-4147-A177-3AD203B41FA5}">
                      <a16:colId xmlns:a16="http://schemas.microsoft.com/office/drawing/2014/main" val="1683937815"/>
                    </a:ext>
                  </a:extLst>
                </a:gridCol>
                <a:gridCol w="872338">
                  <a:extLst>
                    <a:ext uri="{9D8B030D-6E8A-4147-A177-3AD203B41FA5}">
                      <a16:colId xmlns:a16="http://schemas.microsoft.com/office/drawing/2014/main" val="2044696719"/>
                    </a:ext>
                  </a:extLst>
                </a:gridCol>
                <a:gridCol w="989108">
                  <a:extLst>
                    <a:ext uri="{9D8B030D-6E8A-4147-A177-3AD203B41FA5}">
                      <a16:colId xmlns:a16="http://schemas.microsoft.com/office/drawing/2014/main" val="169858564"/>
                    </a:ext>
                  </a:extLst>
                </a:gridCol>
                <a:gridCol w="570112">
                  <a:extLst>
                    <a:ext uri="{9D8B030D-6E8A-4147-A177-3AD203B41FA5}">
                      <a16:colId xmlns:a16="http://schemas.microsoft.com/office/drawing/2014/main" val="1163536060"/>
                    </a:ext>
                  </a:extLst>
                </a:gridCol>
                <a:gridCol w="384653">
                  <a:extLst>
                    <a:ext uri="{9D8B030D-6E8A-4147-A177-3AD203B41FA5}">
                      <a16:colId xmlns:a16="http://schemas.microsoft.com/office/drawing/2014/main" val="702836994"/>
                    </a:ext>
                  </a:extLst>
                </a:gridCol>
                <a:gridCol w="604455">
                  <a:extLst>
                    <a:ext uri="{9D8B030D-6E8A-4147-A177-3AD203B41FA5}">
                      <a16:colId xmlns:a16="http://schemas.microsoft.com/office/drawing/2014/main" val="1926641626"/>
                    </a:ext>
                  </a:extLst>
                </a:gridCol>
                <a:gridCol w="613613">
                  <a:extLst>
                    <a:ext uri="{9D8B030D-6E8A-4147-A177-3AD203B41FA5}">
                      <a16:colId xmlns:a16="http://schemas.microsoft.com/office/drawing/2014/main" val="3024892032"/>
                    </a:ext>
                  </a:extLst>
                </a:gridCol>
                <a:gridCol w="613613">
                  <a:extLst>
                    <a:ext uri="{9D8B030D-6E8A-4147-A177-3AD203B41FA5}">
                      <a16:colId xmlns:a16="http://schemas.microsoft.com/office/drawing/2014/main" val="3819265518"/>
                    </a:ext>
                  </a:extLst>
                </a:gridCol>
                <a:gridCol w="613613">
                  <a:extLst>
                    <a:ext uri="{9D8B030D-6E8A-4147-A177-3AD203B41FA5}">
                      <a16:colId xmlns:a16="http://schemas.microsoft.com/office/drawing/2014/main" val="1977338553"/>
                    </a:ext>
                  </a:extLst>
                </a:gridCol>
                <a:gridCol w="402970">
                  <a:extLst>
                    <a:ext uri="{9D8B030D-6E8A-4147-A177-3AD203B41FA5}">
                      <a16:colId xmlns:a16="http://schemas.microsoft.com/office/drawing/2014/main" val="3791681471"/>
                    </a:ext>
                  </a:extLst>
                </a:gridCol>
                <a:gridCol w="503713">
                  <a:extLst>
                    <a:ext uri="{9D8B030D-6E8A-4147-A177-3AD203B41FA5}">
                      <a16:colId xmlns:a16="http://schemas.microsoft.com/office/drawing/2014/main" val="3871776094"/>
                    </a:ext>
                  </a:extLst>
                </a:gridCol>
                <a:gridCol w="503713">
                  <a:extLst>
                    <a:ext uri="{9D8B030D-6E8A-4147-A177-3AD203B41FA5}">
                      <a16:colId xmlns:a16="http://schemas.microsoft.com/office/drawing/2014/main" val="3705106179"/>
                    </a:ext>
                  </a:extLst>
                </a:gridCol>
                <a:gridCol w="503713">
                  <a:extLst>
                    <a:ext uri="{9D8B030D-6E8A-4147-A177-3AD203B41FA5}">
                      <a16:colId xmlns:a16="http://schemas.microsoft.com/office/drawing/2014/main" val="2572755037"/>
                    </a:ext>
                  </a:extLst>
                </a:gridCol>
                <a:gridCol w="430445">
                  <a:extLst>
                    <a:ext uri="{9D8B030D-6E8A-4147-A177-3AD203B41FA5}">
                      <a16:colId xmlns:a16="http://schemas.microsoft.com/office/drawing/2014/main" val="3635154399"/>
                    </a:ext>
                  </a:extLst>
                </a:gridCol>
                <a:gridCol w="430445">
                  <a:extLst>
                    <a:ext uri="{9D8B030D-6E8A-4147-A177-3AD203B41FA5}">
                      <a16:colId xmlns:a16="http://schemas.microsoft.com/office/drawing/2014/main" val="136748502"/>
                    </a:ext>
                  </a:extLst>
                </a:gridCol>
              </a:tblGrid>
              <a:tr h="1538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направления подготовки, специальности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профиля, специализации  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выпускников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т.ч. целевой прием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трудоустроено на работу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480" marR="6480" marT="648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700" u="none" strike="noStrike">
                          <a:effectLst/>
                        </a:rPr>
                        <a:t>занято по другим каналам</a:t>
                      </a:r>
                      <a:endParaRPr lang="ru-RU" sz="700" b="1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480" marR="6480" marT="648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занято по всем каналам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выезд за пределы РС(Я)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поисках работы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3391564000"/>
                  </a:ext>
                </a:extLst>
              </a:tr>
              <a:tr h="6976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продолжают обучение (магистратура)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служба в ВС РФ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отпуск по уходу за ребенком до 1,5 лет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1482997"/>
                  </a:ext>
                </a:extLst>
              </a:tr>
              <a:tr h="4615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 в менеджменте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16,67%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3544236484"/>
                  </a:ext>
                </a:extLst>
              </a:tr>
              <a:tr h="4615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Отечественная филология (русский язык и литература)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537933533"/>
                  </a:ext>
                </a:extLst>
              </a:tr>
              <a:tr h="4992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Зарубежная филология (Английский язык и литература)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66,67%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66,67%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3668324023"/>
                  </a:ext>
                </a:extLst>
              </a:tr>
              <a:tr h="307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Педагогическое образование 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Начальное образование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72,73%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18,18%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90,91%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1101489018"/>
                  </a:ext>
                </a:extLst>
              </a:tr>
              <a:tr h="7692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 и электротехника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Электрооборудование и электрохозяйство предприятий организаций и учреждений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66,67%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16,67%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83,33%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1335125147"/>
                  </a:ext>
                </a:extLst>
              </a:tr>
              <a:tr h="4615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Промышленное и гражданское строительство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50,00%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33,33%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83,33%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2920226718"/>
                  </a:ext>
                </a:extLst>
              </a:tr>
              <a:tr h="4674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горные работы, Маркшейдерское дело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76,92%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15,38%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92,31%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2083001812"/>
                  </a:ext>
                </a:extLst>
              </a:tr>
              <a:tr h="4615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Электрификация и автоматизация горного производства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75,00%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12,50%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87,50%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2095877284"/>
                  </a:ext>
                </a:extLst>
              </a:tr>
              <a:tr h="17144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75%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15,79%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89,47%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4277151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251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693" y="260648"/>
            <a:ext cx="83058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подтверждающие факт трудоустройства (по состоянию на 13.10.2022 г.)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372323"/>
              </p:ext>
            </p:extLst>
          </p:nvPr>
        </p:nvGraphicFramePr>
        <p:xfrm>
          <a:off x="251520" y="1628800"/>
          <a:ext cx="8280920" cy="492141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88032">
                  <a:extLst>
                    <a:ext uri="{9D8B030D-6E8A-4147-A177-3AD203B41FA5}">
                      <a16:colId xmlns:a16="http://schemas.microsoft.com/office/drawing/2014/main" val="1683937815"/>
                    </a:ext>
                  </a:extLst>
                </a:gridCol>
                <a:gridCol w="1188761">
                  <a:extLst>
                    <a:ext uri="{9D8B030D-6E8A-4147-A177-3AD203B41FA5}">
                      <a16:colId xmlns:a16="http://schemas.microsoft.com/office/drawing/2014/main" val="2044696719"/>
                    </a:ext>
                  </a:extLst>
                </a:gridCol>
                <a:gridCol w="2411639">
                  <a:extLst>
                    <a:ext uri="{9D8B030D-6E8A-4147-A177-3AD203B41FA5}">
                      <a16:colId xmlns:a16="http://schemas.microsoft.com/office/drawing/2014/main" val="16985856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16353606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70283699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926641626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3024892032"/>
                    </a:ext>
                  </a:extLst>
                </a:gridCol>
              </a:tblGrid>
              <a:tr h="1538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направления подготовки, специальности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профиля, специализации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выпускников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т.ч. целевой прием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трудоустроено на работу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1564000"/>
                  </a:ext>
                </a:extLst>
              </a:tr>
              <a:tr h="6976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Предоставили</a:t>
                      </a:r>
                      <a:r>
                        <a:rPr lang="ru-RU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подтверждающий документ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1131482997"/>
                  </a:ext>
                </a:extLst>
              </a:tr>
              <a:tr h="4615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Прикладная информатика в менеджменте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0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предвар.договор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3544236484"/>
                  </a:ext>
                </a:extLst>
              </a:tr>
              <a:tr h="4615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Отечественная филология (русский язык и литература)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справки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537933533"/>
                  </a:ext>
                </a:extLst>
              </a:tr>
              <a:tr h="4992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Филология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Зарубежная филология (Английский язык и литература)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справка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3668324023"/>
                  </a:ext>
                </a:extLst>
              </a:tr>
              <a:tr h="307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Педагогическое образование 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Начальное образование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справок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1101489018"/>
                  </a:ext>
                </a:extLst>
              </a:tr>
              <a:tr h="76922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Электроэнергетика и электротехника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Электрооборудование и электрохозяйство предприятий организаций и учреждений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справки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1335125147"/>
                  </a:ext>
                </a:extLst>
              </a:tr>
              <a:tr h="4615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Промышленное и гражданское строительство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справки, 1 повестка в</a:t>
                      </a:r>
                      <a:r>
                        <a:rPr lang="ru-RU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армию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2920226718"/>
                  </a:ext>
                </a:extLst>
              </a:tr>
              <a:tr h="4674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Открытые горные работы, Маркшейдерское дело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справок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2083001812"/>
                  </a:ext>
                </a:extLst>
              </a:tr>
              <a:tr h="4615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Электрификация и автоматизация горного производства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справки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2095877284"/>
                  </a:ext>
                </a:extLst>
              </a:tr>
              <a:tr h="17144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0" marR="6480" marT="6480" marB="0" anchor="ctr"/>
                </a:tc>
                <a:extLst>
                  <a:ext uri="{0D108BD9-81ED-4DB2-BD59-A6C34878D82A}">
                    <a16:rowId xmlns:a16="http://schemas.microsoft.com/office/drawing/2014/main" val="4277151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989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целевиков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выпуска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78458411"/>
              </p:ext>
            </p:extLst>
          </p:nvPr>
        </p:nvGraphicFramePr>
        <p:xfrm>
          <a:off x="179512" y="1600200"/>
          <a:ext cx="8964487" cy="51703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08112">
                  <a:extLst>
                    <a:ext uri="{9D8B030D-6E8A-4147-A177-3AD203B41FA5}">
                      <a16:colId xmlns:a16="http://schemas.microsoft.com/office/drawing/2014/main" val="2004720544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3318149049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3770305018"/>
                    </a:ext>
                  </a:extLst>
                </a:gridCol>
                <a:gridCol w="3203847">
                  <a:extLst>
                    <a:ext uri="{9D8B030D-6E8A-4147-A177-3AD203B41FA5}">
                      <a16:colId xmlns:a16="http://schemas.microsoft.com/office/drawing/2014/main" val="4046901296"/>
                    </a:ext>
                  </a:extLst>
                </a:gridCol>
              </a:tblGrid>
              <a:tr h="2963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ЦКП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работы, должность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extLst>
                  <a:ext uri="{0D108BD9-81ED-4DB2-BD59-A6C34878D82A}">
                    <a16:rowId xmlns:a16="http://schemas.microsoft.com/office/drawing/2014/main" val="766359444"/>
                  </a:ext>
                </a:extLst>
              </a:tr>
              <a:tr h="3111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Варанкин Александр Николаевич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о ЦО АО ХК "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Якутуголь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 от 26.07.2016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служба в РА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extLst>
                  <a:ext uri="{0D108BD9-81ED-4DB2-BD59-A6C34878D82A}">
                    <a16:rowId xmlns:a16="http://schemas.microsoft.com/office/drawing/2014/main" val="4078368964"/>
                  </a:ext>
                </a:extLst>
              </a:tr>
              <a:tr h="451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Корытина Валерия Константиновна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о ЦО АО ХК "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Якутуголь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 от 26.07.2016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УК «</a:t>
                      </a:r>
                      <a:r>
                        <a:rPr lang="ru-RU" sz="12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Колмар</a:t>
                      </a:r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АО "ГОК "</a:t>
                      </a:r>
                      <a:r>
                        <a:rPr lang="ru-RU" sz="12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Инаглинский</a:t>
                      </a:r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", Маркшейдер участковый (подземный)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extLst>
                  <a:ext uri="{0D108BD9-81ED-4DB2-BD59-A6C34878D82A}">
                    <a16:rowId xmlns:a16="http://schemas.microsoft.com/office/drawing/2014/main" val="3940260178"/>
                  </a:ext>
                </a:extLst>
              </a:tr>
              <a:tr h="3111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С-ГД-16 (МД)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Третьяков Георгий Васильевич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о ЦО АО ХК "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Якутуголь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 от 26.07.2016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служба в РА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extLst>
                  <a:ext uri="{0D108BD9-81ED-4DB2-BD59-A6C34878D82A}">
                    <a16:rowId xmlns:a16="http://schemas.microsoft.com/office/drawing/2014/main" val="325061179"/>
                  </a:ext>
                </a:extLst>
              </a:tr>
              <a:tr h="4667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С-ЭФ-16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Абеуов</a:t>
                      </a:r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Алексей Валерьевич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о ЦО АО ХК "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Якутуголь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 от 20.07.2016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ФГУП ВГСО Дальнего востока НВГСВ, </a:t>
                      </a:r>
                      <a:r>
                        <a:rPr lang="ru-RU" sz="12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респираторщик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extLst>
                  <a:ext uri="{0D108BD9-81ED-4DB2-BD59-A6C34878D82A}">
                    <a16:rowId xmlns:a16="http://schemas.microsoft.com/office/drawing/2014/main" val="1086019017"/>
                  </a:ext>
                </a:extLst>
              </a:tr>
              <a:tr h="3111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С-ЭФ-16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Ивахненко Сергей Андреевич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о ЦО АО ХК "Якутуголь" от 20.07.2016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УК «</a:t>
                      </a:r>
                      <a:r>
                        <a:rPr lang="ru-RU" sz="1200" u="none" strike="noStrike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Колмар</a:t>
                      </a:r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горнорабочий 3р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extLst>
                  <a:ext uri="{0D108BD9-81ED-4DB2-BD59-A6C34878D82A}">
                    <a16:rowId xmlns:a16="http://schemas.microsoft.com/office/drawing/2014/main" val="614339057"/>
                  </a:ext>
                </a:extLst>
              </a:tr>
              <a:tr h="539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БП-ЭО-18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Ефтин Илья Николаевич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о ЦО ООО УК "Колмар" от 20.07.2018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 ДГК "НГРЭС", Электромонтер по обслуживанию электрооборудования и электростанций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extLst>
                  <a:ext uri="{0D108BD9-81ED-4DB2-BD59-A6C34878D82A}">
                    <a16:rowId xmlns:a16="http://schemas.microsoft.com/office/drawing/2014/main" val="3883017592"/>
                  </a:ext>
                </a:extLst>
              </a:tr>
              <a:tr h="2963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БП-ЭО-18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Родионов Илья Анатольевич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о ЦО ООО УК "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Колмар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 от 20.07.2019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служба в РА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extLst>
                  <a:ext uri="{0D108BD9-81ED-4DB2-BD59-A6C34878D82A}">
                    <a16:rowId xmlns:a16="http://schemas.microsoft.com/office/drawing/2014/main" val="2516339781"/>
                  </a:ext>
                </a:extLst>
              </a:tr>
              <a:tr h="4444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БА-НО-18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Савельева Юлия Сергеевна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о ЦО СОШ №15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Нерюнгринского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от 24.07.2018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№15 г. Нерюнгри, учитель начальных классов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extLst>
                  <a:ext uri="{0D108BD9-81ED-4DB2-BD59-A6C34878D82A}">
                    <a16:rowId xmlns:a16="http://schemas.microsoft.com/office/drawing/2014/main" val="12468840"/>
                  </a:ext>
                </a:extLst>
              </a:tr>
              <a:tr h="4444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БА-НО-18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Таркова Виталина Юрьевна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о ЦО СОШ №22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Нерюнгринского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от 24.07.2018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Выезд за пределы в РС(Я)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extLst>
                  <a:ext uri="{0D108BD9-81ED-4DB2-BD59-A6C34878D82A}">
                    <a16:rowId xmlns:a16="http://schemas.microsoft.com/office/drawing/2014/main" val="159186536"/>
                  </a:ext>
                </a:extLst>
              </a:tr>
              <a:tr h="7408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БА-НО-18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Дворянинова Светлана Николаевна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о ЦО СОШ №22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Нерюнгринского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от 24.07.2018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№22, </a:t>
                      </a:r>
                      <a:r>
                        <a:rPr lang="ru-RU" sz="12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Нерюнгринский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район, п. Беркакит, учитель русского языка и литературы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78" marR="6478" marT="6478" marB="0" anchor="ctr"/>
                </a:tc>
                <a:extLst>
                  <a:ext uri="{0D108BD9-81ED-4DB2-BD59-A6C34878D82A}">
                    <a16:rowId xmlns:a16="http://schemas.microsoft.com/office/drawing/2014/main" val="2090966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2418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не трудоустроенных выпускников 2022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(по состоянию на 13.10.2022 г.)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349080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Ахмедзянова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Ксения Игоревна,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гр. БА-ЗФ-18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Работала учителем  второго иностранного языка МОУ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«Гимназия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1»,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в поиске работы</a:t>
            </a:r>
          </a:p>
          <a:p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Таркова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Виталина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Юрьевна, гр. БА-НО-18</a:t>
            </a:r>
          </a:p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Обучалась по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целевому договору МБОУ СОШ №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п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Беркакит, переехала в г. Санкт-Петербург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Зубко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Русланович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гр. БП-ПГС-18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поиске работы</a:t>
            </a:r>
            <a:endPara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Свинобоев Альберт Владиславович,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гр. БП-ЭО-18</a:t>
            </a:r>
          </a:p>
          <a:p>
            <a:pPr marL="0" indent="0">
              <a:buNone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Выехал в г. Покровск домой,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ждет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призыва в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армию</a:t>
            </a:r>
            <a:endPara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Макарова Анна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Алексеевна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гр. С-ГД-16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у индивидуального предпринимателя без официального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трудоустройства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Макаров Кирилл Петрович,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гр. С-ЭФ-16</a:t>
            </a:r>
          </a:p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Полгода не искал работу по состоянию здоровья,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в поиске работы</a:t>
            </a: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799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трудоустройства студентов за 3 года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1393504"/>
              </p:ext>
            </p:extLst>
          </p:nvPr>
        </p:nvGraphicFramePr>
        <p:xfrm>
          <a:off x="179512" y="1556792"/>
          <a:ext cx="8784976" cy="5301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649771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579296" cy="46828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постановления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424936" cy="4536504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принять к сведению.</a:t>
            </a:r>
          </a:p>
          <a:p>
            <a:pPr marL="457200" indent="-457200" algn="just"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Ответственным по трудоустройству кафедр предоставить подтверждающие документы (справки с места работы, учебы).</a:t>
            </a:r>
          </a:p>
          <a:p>
            <a:pPr marL="457200" indent="-457200" algn="just"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работу с нетрудоустроенными студентами. Предоставить актуальную информацию о состоянии их трудоустройства к 01 декабря 2022 г.</a:t>
            </a:r>
          </a:p>
          <a:p>
            <a:pPr marL="457200" indent="-457200" algn="just">
              <a:buFont typeface="Arial" charset="0"/>
              <a:buAutoNum type="arabicPeriod"/>
            </a:pP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3 лет</a:t>
            </a: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выпуска предоставлять информацию о фактическом трудоустройстве выпускников для информационной системы мониторинга трудоустройства выпускников СВФУ (</a:t>
            </a:r>
            <a:r>
              <a:rPr lang="ru-RU" altLang="ru-RU"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целевиков</a:t>
            </a:r>
            <a:r>
              <a:rPr lang="ru-RU" alt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студентов, которые были заняты по другим каналам и нетрудоустроенных студентов).</a:t>
            </a:r>
          </a:p>
        </p:txBody>
      </p:sp>
    </p:spTree>
    <p:extLst>
      <p:ext uri="{BB962C8B-B14F-4D97-AF65-F5344CB8AC3E}">
        <p14:creationId xmlns:p14="http://schemas.microsoft.com/office/powerpoint/2010/main" val="287497745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2358</TotalTime>
  <Words>969</Words>
  <Application>Microsoft Office PowerPoint</Application>
  <PresentationFormat>Экран (4:3)</PresentationFormat>
  <Paragraphs>310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9" baseType="lpstr">
      <vt:lpstr>Arial</vt:lpstr>
      <vt:lpstr>Arial Black</vt:lpstr>
      <vt:lpstr>Arial Narrow</vt:lpstr>
      <vt:lpstr>Calibri</vt:lpstr>
      <vt:lpstr>Garamond</vt:lpstr>
      <vt:lpstr>Times New Roman</vt:lpstr>
      <vt:lpstr>Tw Cen MT</vt:lpstr>
      <vt:lpstr>Wingdings</vt:lpstr>
      <vt:lpstr>Wingdings 2</vt:lpstr>
      <vt:lpstr>Главная</vt:lpstr>
      <vt:lpstr>Обычная</vt:lpstr>
      <vt:lpstr> Об итогах ФАКТИЧЕСКОГО трудоустройства выпускников  ТИ (ф) СВФУ 2022 </vt:lpstr>
      <vt:lpstr>Итоги фактического трудоустройства 2022 года выпуска</vt:lpstr>
      <vt:lpstr>Фактическое трудоустройство выпускников ТИ (ф) СВФУ 2022 года по состоянию на 13.10.2022г. </vt:lpstr>
      <vt:lpstr>Документы, подтверждающие факт трудоустройства (по состоянию на 13.10.2022 г.) </vt:lpstr>
      <vt:lpstr>Трудоустройство целевиков 2022 года выпуска</vt:lpstr>
      <vt:lpstr>Список не трудоустроенных выпускников 2022 г. (по состоянию на 13.10.2022 г.)</vt:lpstr>
      <vt:lpstr>Динамика трудоустройства студентов за 3 года</vt:lpstr>
      <vt:lpstr>Проект постановления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предварительного трудоустройства выпускников ТИ (ф) СВФУ</dc:title>
  <dc:creator>11</dc:creator>
  <cp:lastModifiedBy>Лидия Дмитриевна Ядреева</cp:lastModifiedBy>
  <cp:revision>201</cp:revision>
  <cp:lastPrinted>2022-10-28T00:37:14Z</cp:lastPrinted>
  <dcterms:created xsi:type="dcterms:W3CDTF">2015-05-13T02:02:24Z</dcterms:created>
  <dcterms:modified xsi:type="dcterms:W3CDTF">2022-10-28T00:37:26Z</dcterms:modified>
</cp:coreProperties>
</file>