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4"/>
  </p:notesMasterIdLst>
  <p:handoutMasterIdLst>
    <p:handoutMasterId r:id="rId15"/>
  </p:handoutMasterIdLst>
  <p:sldIdLst>
    <p:sldId id="256" r:id="rId2"/>
    <p:sldId id="282" r:id="rId3"/>
    <p:sldId id="284" r:id="rId4"/>
    <p:sldId id="279" r:id="rId5"/>
    <p:sldId id="260" r:id="rId6"/>
    <p:sldId id="272" r:id="rId7"/>
    <p:sldId id="273" r:id="rId8"/>
    <p:sldId id="267" r:id="rId9"/>
    <p:sldId id="289" r:id="rId10"/>
    <p:sldId id="288" r:id="rId11"/>
    <p:sldId id="290" r:id="rId12"/>
    <p:sldId id="274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463" autoAdjust="0"/>
    <p:restoredTop sz="94660"/>
  </p:normalViewPr>
  <p:slideViewPr>
    <p:cSldViewPr>
      <p:cViewPr varScale="1">
        <p:scale>
          <a:sx n="109" d="100"/>
          <a:sy n="109" d="100"/>
        </p:scale>
        <p:origin x="12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0;&#1086;&#1084;&#1087;%20&#1053;&#1072;&#1089;&#1090;&#1103;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0;&#1086;&#1084;&#1087;%20&#1053;&#1072;&#1089;&#1090;&#1103;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0;&#1086;&#1084;&#1087;%20&#1053;&#1072;&#1089;&#1090;&#1103;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hovkan\Desktop\&#1050;&#1086;&#1084;&#1087;%20&#1053;&#1072;&#1089;&#1090;&#1103;\&#1044;&#1072;&#1085;&#1085;&#1099;&#1077;%20&#1087;&#1086;%20&#1089;&#1090;&#1072;&#1090;&#1100;&#1103;&#1084;%20&#1080;%20&#1061;&#1044;&#1058;%20&#1079;&#1072;%209%20&#1084;&#1077;&#1089;.202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3617320798189584E-2"/>
          <c:y val="4.9152097854336767E-2"/>
          <c:w val="0.91843811648555562"/>
          <c:h val="0.7139543693687950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Лист6!$B$3</c:f>
              <c:strCache>
                <c:ptCount val="1"/>
                <c:pt idx="0">
                  <c:v>Сумма финансирования (кассовое поступление)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Лист6!$C$2:$F$2</c:f>
              <c:strCache>
                <c:ptCount val="4"/>
                <c:pt idx="0">
                  <c:v>Поступило, тыс.руб.</c:v>
                </c:pt>
                <c:pt idx="1">
                  <c:v>Договоры с фиксированной ценой, тыс.руб.</c:v>
                </c:pt>
                <c:pt idx="2">
                  <c:v>Грант, тыс.руб.</c:v>
                </c:pt>
                <c:pt idx="3">
                  <c:v>Оплата по факту выполненных работ, тыс.руб.</c:v>
                </c:pt>
              </c:strCache>
            </c:strRef>
          </c:cat>
          <c:val>
            <c:numRef>
              <c:f>Лист6!$C$3:$F$3</c:f>
              <c:numCache>
                <c:formatCode>General</c:formatCode>
                <c:ptCount val="4"/>
                <c:pt idx="0">
                  <c:v>4677.07</c:v>
                </c:pt>
                <c:pt idx="1">
                  <c:v>845.8</c:v>
                </c:pt>
                <c:pt idx="2">
                  <c:v>1685</c:v>
                </c:pt>
                <c:pt idx="3">
                  <c:v>2992.07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F-45F5-B5B2-847EC8095464}"/>
            </c:ext>
          </c:extLst>
        </c:ser>
        <c:ser>
          <c:idx val="1"/>
          <c:order val="1"/>
          <c:tx>
            <c:strRef>
              <c:f>Лист6!$B$4</c:f>
              <c:strCache>
                <c:ptCount val="1"/>
                <c:pt idx="0">
                  <c:v>Сумма финансирования (по договорам)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Лист6!$C$2:$F$2</c:f>
              <c:strCache>
                <c:ptCount val="4"/>
                <c:pt idx="0">
                  <c:v>Поступило, тыс.руб.</c:v>
                </c:pt>
                <c:pt idx="1">
                  <c:v>Договоры с фиксированной ценой, тыс.руб.</c:v>
                </c:pt>
                <c:pt idx="2">
                  <c:v>Грант, тыс.руб.</c:v>
                </c:pt>
                <c:pt idx="3">
                  <c:v>Оплата по факту выполненных работ, тыс.руб.</c:v>
                </c:pt>
              </c:strCache>
            </c:strRef>
          </c:cat>
          <c:val>
            <c:numRef>
              <c:f>Лист6!$C$4:$F$4</c:f>
              <c:numCache>
                <c:formatCode>General</c:formatCode>
                <c:ptCount val="4"/>
                <c:pt idx="0">
                  <c:v>4792.07</c:v>
                </c:pt>
                <c:pt idx="1">
                  <c:v>960.8</c:v>
                </c:pt>
                <c:pt idx="2">
                  <c:v>1685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F-45F5-B5B2-847EC8095464}"/>
            </c:ext>
          </c:extLst>
        </c:ser>
        <c:ser>
          <c:idx val="2"/>
          <c:order val="2"/>
          <c:tx>
            <c:strRef>
              <c:f>Лист6!$B$5</c:f>
              <c:strCache>
                <c:ptCount val="1"/>
                <c:pt idx="0">
                  <c:v>Количество договоров заключенных в 2022г., шт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3F-45F5-B5B2-847EC8095464}"/>
                </c:ext>
              </c:extLst>
            </c:dLbl>
            <c:dLbl>
              <c:idx val="1"/>
              <c:layout>
                <c:manualLayout>
                  <c:x val="1.3745704467353952E-2"/>
                  <c:y val="-9.8360655737704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F3F-45F5-B5B2-847EC8095464}"/>
                </c:ext>
              </c:extLst>
            </c:dLbl>
            <c:dLbl>
              <c:idx val="2"/>
              <c:layout>
                <c:manualLayout>
                  <c:x val="5.8910162002945507E-3"/>
                  <c:y val="-6.55737704918033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F3F-45F5-B5B2-847EC8095464}"/>
                </c:ext>
              </c:extLst>
            </c:dLbl>
            <c:dLbl>
              <c:idx val="3"/>
              <c:layout>
                <c:manualLayout>
                  <c:x val="2.1600392734413353E-2"/>
                  <c:y val="-8.74316939890710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F3F-45F5-B5B2-847EC80954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Лист6!$C$2:$F$2</c:f>
              <c:strCache>
                <c:ptCount val="4"/>
                <c:pt idx="0">
                  <c:v>Поступило, тыс.руб.</c:v>
                </c:pt>
                <c:pt idx="1">
                  <c:v>Договоры с фиксированной ценой, тыс.руб.</c:v>
                </c:pt>
                <c:pt idx="2">
                  <c:v>Грант, тыс.руб.</c:v>
                </c:pt>
                <c:pt idx="3">
                  <c:v>Оплата по факту выполненных работ, тыс.руб.</c:v>
                </c:pt>
              </c:strCache>
            </c:strRef>
          </c:cat>
          <c:val>
            <c:numRef>
              <c:f>Лист6!$C$5:$F$5</c:f>
              <c:numCache>
                <c:formatCode>General</c:formatCode>
                <c:ptCount val="4"/>
                <c:pt idx="0">
                  <c:v>26</c:v>
                </c:pt>
                <c:pt idx="1">
                  <c:v>11</c:v>
                </c:pt>
                <c:pt idx="2">
                  <c:v>1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F3F-45F5-B5B2-847EC80954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80095760"/>
        <c:axId val="480097008"/>
        <c:axId val="0"/>
      </c:bar3DChart>
      <c:catAx>
        <c:axId val="480095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097008"/>
        <c:crosses val="autoZero"/>
        <c:auto val="1"/>
        <c:lblAlgn val="ctr"/>
        <c:lblOffset val="100"/>
        <c:noMultiLvlLbl val="0"/>
      </c:catAx>
      <c:valAx>
        <c:axId val="48009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0095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7653313795964614"/>
          <c:y val="6.4277238776747944E-2"/>
          <c:w val="0.51299742971501661"/>
          <c:h val="0.247610921190905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Лист7!$B$10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layout>
                <c:manualLayout>
                  <c:x val="-3.6141248422306448E-2"/>
                  <c:y val="-1.7935864455706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1ACE-4923-886B-10BD9F306F19}"/>
                </c:ext>
              </c:extLst>
            </c:dLbl>
            <c:dLbl>
              <c:idx val="7"/>
              <c:layout>
                <c:manualLayout>
                  <c:x val="-1.8793449179599457E-2"/>
                  <c:y val="-1.1957242970471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1ACE-4923-886B-10BD9F306F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Лист7!$C$9:$O$9</c:f>
              <c:strCache>
                <c:ptCount val="13"/>
                <c:pt idx="0">
                  <c:v>СД</c:v>
                </c:pt>
                <c:pt idx="1">
                  <c:v>ГД</c:v>
                </c:pt>
                <c:pt idx="2">
                  <c:v>ЭП</c:v>
                </c:pt>
                <c:pt idx="3">
                  <c:v>ПиМНО</c:v>
                </c:pt>
                <c:pt idx="4">
                  <c:v>Филология</c:v>
                </c:pt>
                <c:pt idx="5">
                  <c:v>ЭиСГД</c:v>
                </c:pt>
                <c:pt idx="6">
                  <c:v>МиИ</c:v>
                </c:pt>
                <c:pt idx="7">
                  <c:v>ОД</c:v>
                </c:pt>
                <c:pt idx="8">
                  <c:v>НИЛ МиПСС</c:v>
                </c:pt>
                <c:pt idx="9">
                  <c:v>ГМиИГИ</c:v>
                </c:pt>
                <c:pt idx="10">
                  <c:v>ИЛ Нерюнгристрой</c:v>
                </c:pt>
                <c:pt idx="11">
                  <c:v>НИЛ ФМП</c:v>
                </c:pt>
                <c:pt idx="12">
                  <c:v>ОНИиИД</c:v>
                </c:pt>
              </c:strCache>
            </c:strRef>
          </c:cat>
          <c:val>
            <c:numRef>
              <c:f>Лист7!$C$10:$O$10</c:f>
              <c:numCache>
                <c:formatCode>General</c:formatCode>
                <c:ptCount val="13"/>
                <c:pt idx="0">
                  <c:v>495</c:v>
                </c:pt>
                <c:pt idx="1">
                  <c:v>866.25</c:v>
                </c:pt>
                <c:pt idx="2">
                  <c:v>643.5</c:v>
                </c:pt>
                <c:pt idx="3">
                  <c:v>445.5</c:v>
                </c:pt>
                <c:pt idx="4">
                  <c:v>891</c:v>
                </c:pt>
                <c:pt idx="5">
                  <c:v>396</c:v>
                </c:pt>
                <c:pt idx="6">
                  <c:v>643.5</c:v>
                </c:pt>
                <c:pt idx="7">
                  <c:v>297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ACE-4923-886B-10BD9F306F19}"/>
            </c:ext>
          </c:extLst>
        </c:ser>
        <c:ser>
          <c:idx val="1"/>
          <c:order val="1"/>
          <c:tx>
            <c:strRef>
              <c:f>Лист7!$B$11</c:f>
              <c:strCache>
                <c:ptCount val="1"/>
                <c:pt idx="0">
                  <c:v>Сумма финансирования (кассовое поступление), тыс.руб.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0119549558245806E-2"/>
                  <c:y val="-1.4946553713088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ACE-4923-886B-10BD9F306F19}"/>
                </c:ext>
              </c:extLst>
            </c:dLbl>
            <c:dLbl>
              <c:idx val="1"/>
              <c:layout>
                <c:manualLayout>
                  <c:x val="5.7825997475690312E-3"/>
                  <c:y val="-2.6903796683559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ACE-4923-886B-10BD9F306F19}"/>
                </c:ext>
              </c:extLst>
            </c:dLbl>
            <c:dLbl>
              <c:idx val="2"/>
              <c:layout>
                <c:manualLayout>
                  <c:x val="2.0239099116491584E-2"/>
                  <c:y val="-7.77220793080617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ACE-4923-886B-10BD9F306F19}"/>
                </c:ext>
              </c:extLst>
            </c:dLbl>
            <c:dLbl>
              <c:idx val="7"/>
              <c:layout>
                <c:manualLayout>
                  <c:x val="2.0239099116491611E-2"/>
                  <c:y val="-4.7828971881884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ACE-4923-886B-10BD9F306F1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Лист7!$C$9:$O$9</c:f>
              <c:strCache>
                <c:ptCount val="13"/>
                <c:pt idx="0">
                  <c:v>СД</c:v>
                </c:pt>
                <c:pt idx="1">
                  <c:v>ГД</c:v>
                </c:pt>
                <c:pt idx="2">
                  <c:v>ЭП</c:v>
                </c:pt>
                <c:pt idx="3">
                  <c:v>ПиМНО</c:v>
                </c:pt>
                <c:pt idx="4">
                  <c:v>Филология</c:v>
                </c:pt>
                <c:pt idx="5">
                  <c:v>ЭиСГД</c:v>
                </c:pt>
                <c:pt idx="6">
                  <c:v>МиИ</c:v>
                </c:pt>
                <c:pt idx="7">
                  <c:v>ОД</c:v>
                </c:pt>
                <c:pt idx="8">
                  <c:v>НИЛ МиПСС</c:v>
                </c:pt>
                <c:pt idx="9">
                  <c:v>ГМиИГИ</c:v>
                </c:pt>
                <c:pt idx="10">
                  <c:v>ИЛ Нерюнгристрой</c:v>
                </c:pt>
                <c:pt idx="11">
                  <c:v>НИЛ ФМП</c:v>
                </c:pt>
                <c:pt idx="12">
                  <c:v>ОНИиИД</c:v>
                </c:pt>
              </c:strCache>
            </c:strRef>
          </c:cat>
          <c:val>
            <c:numRef>
              <c:f>Лист7!$C$11:$O$11</c:f>
              <c:numCache>
                <c:formatCode>General</c:formatCode>
                <c:ptCount val="13"/>
                <c:pt idx="0">
                  <c:v>50</c:v>
                </c:pt>
                <c:pt idx="1">
                  <c:v>990.75599999999997</c:v>
                </c:pt>
                <c:pt idx="2">
                  <c:v>597.94799999999998</c:v>
                </c:pt>
                <c:pt idx="3">
                  <c:v>0</c:v>
                </c:pt>
                <c:pt idx="4">
                  <c:v>1685</c:v>
                </c:pt>
                <c:pt idx="5">
                  <c:v>0</c:v>
                </c:pt>
                <c:pt idx="6">
                  <c:v>5</c:v>
                </c:pt>
                <c:pt idx="7">
                  <c:v>148.15</c:v>
                </c:pt>
                <c:pt idx="8">
                  <c:v>75</c:v>
                </c:pt>
                <c:pt idx="9">
                  <c:v>150.756</c:v>
                </c:pt>
                <c:pt idx="10">
                  <c:v>597.94799999999998</c:v>
                </c:pt>
                <c:pt idx="11">
                  <c:v>225.756</c:v>
                </c:pt>
                <c:pt idx="12">
                  <c:v>150.75700000000001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ACE-4923-886B-10BD9F306F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55964016"/>
        <c:axId val="455967760"/>
        <c:axId val="0"/>
      </c:bar3DChart>
      <c:catAx>
        <c:axId val="455964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5967760"/>
        <c:crosses val="autoZero"/>
        <c:auto val="1"/>
        <c:lblAlgn val="ctr"/>
        <c:lblOffset val="100"/>
        <c:noMultiLvlLbl val="0"/>
      </c:catAx>
      <c:valAx>
        <c:axId val="455967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5964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Лист8!$I$1:$I$2</c:f>
              <c:strCache>
                <c:ptCount val="2"/>
                <c:pt idx="0">
                  <c:v>Web of Science, Scopus</c:v>
                </c:pt>
                <c:pt idx="1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Лист8!$H$3:$H$11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 сектор</c:v>
                </c:pt>
              </c:strCache>
            </c:strRef>
          </c:cat>
          <c:val>
            <c:numRef>
              <c:f>Лист8!$I$3:$I$11</c:f>
              <c:numCache>
                <c:formatCode>General</c:formatCode>
                <c:ptCount val="9"/>
                <c:pt idx="0">
                  <c:v>1.6</c:v>
                </c:pt>
                <c:pt idx="1">
                  <c:v>2.8</c:v>
                </c:pt>
                <c:pt idx="2">
                  <c:v>2.08</c:v>
                </c:pt>
                <c:pt idx="3">
                  <c:v>1.28</c:v>
                </c:pt>
                <c:pt idx="4">
                  <c:v>0.96</c:v>
                </c:pt>
                <c:pt idx="5">
                  <c:v>2.08</c:v>
                </c:pt>
                <c:pt idx="6">
                  <c:v>1.44</c:v>
                </c:pt>
                <c:pt idx="7">
                  <c:v>2.88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B7-40BF-911D-60D42B83F60F}"/>
            </c:ext>
          </c:extLst>
        </c:ser>
        <c:ser>
          <c:idx val="1"/>
          <c:order val="1"/>
          <c:tx>
            <c:strRef>
              <c:f>Лист8!$J$1:$J$2</c:f>
              <c:strCache>
                <c:ptCount val="2"/>
                <c:pt idx="0">
                  <c:v>Web of Science, Scopus</c:v>
                </c:pt>
                <c:pt idx="1">
                  <c:v>Опубликованные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4047111776174329E-2"/>
                  <c:y val="-2.7133737277054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8B7-40BF-911D-60D42B83F60F}"/>
                </c:ext>
              </c:extLst>
            </c:dLbl>
            <c:dLbl>
              <c:idx val="1"/>
              <c:layout>
                <c:manualLayout>
                  <c:x val="2.6533433354995955E-2"/>
                  <c:y val="-3.73088887559501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8B7-40BF-911D-60D42B83F60F}"/>
                </c:ext>
              </c:extLst>
            </c:dLbl>
            <c:dLbl>
              <c:idx val="6"/>
              <c:layout>
                <c:manualLayout>
                  <c:x val="1.8729482368232325E-2"/>
                  <c:y val="-3.73088887559501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8B7-40BF-911D-60D42B83F60F}"/>
                </c:ext>
              </c:extLst>
            </c:dLbl>
            <c:dLbl>
              <c:idx val="7"/>
              <c:layout>
                <c:manualLayout>
                  <c:x val="1.0925531381468808E-2"/>
                  <c:y val="-1.01751514788955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8B7-40BF-911D-60D42B83F60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Лист8!$H$3:$H$11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 сектор</c:v>
                </c:pt>
              </c:strCache>
            </c:strRef>
          </c:cat>
          <c:val>
            <c:numRef>
              <c:f>Лист8!$J$3:$J$11</c:f>
              <c:numCache>
                <c:formatCode>General</c:formatCode>
                <c:ptCount val="9"/>
                <c:pt idx="0">
                  <c:v>0.25</c:v>
                </c:pt>
                <c:pt idx="1">
                  <c:v>0.9</c:v>
                </c:pt>
                <c:pt idx="6">
                  <c:v>1.2</c:v>
                </c:pt>
                <c:pt idx="7">
                  <c:v>1</c:v>
                </c:pt>
                <c:pt idx="8">
                  <c:v>1.26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B7-40BF-911D-60D42B83F60F}"/>
            </c:ext>
          </c:extLst>
        </c:ser>
        <c:ser>
          <c:idx val="2"/>
          <c:order val="2"/>
          <c:tx>
            <c:strRef>
              <c:f>Лист8!$K$1:$K$2</c:f>
              <c:strCache>
                <c:ptCount val="2"/>
                <c:pt idx="0">
                  <c:v>Web of Science, Scopus</c:v>
                </c:pt>
                <c:pt idx="1">
                  <c:v>в печати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Лист8!$H$3:$H$11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 сектор</c:v>
                </c:pt>
              </c:strCache>
            </c:strRef>
          </c:cat>
          <c:val>
            <c:numRef>
              <c:f>Лист8!$K$3:$K$11</c:f>
              <c:numCache>
                <c:formatCode>General</c:formatCode>
                <c:ptCount val="9"/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B7-40BF-911D-60D42B83F6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45339616"/>
        <c:axId val="245337952"/>
        <c:axId val="0"/>
      </c:bar3DChart>
      <c:catAx>
        <c:axId val="245339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5337952"/>
        <c:crosses val="autoZero"/>
        <c:auto val="1"/>
        <c:lblAlgn val="ctr"/>
        <c:lblOffset val="100"/>
        <c:noMultiLvlLbl val="0"/>
      </c:catAx>
      <c:valAx>
        <c:axId val="245337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53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1910865554349611E-2"/>
          <c:y val="0.91916824056586321"/>
          <c:w val="0.94974513752982814"/>
          <c:h val="5.731585379402288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1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Лист8!$N$1:$N$2</c:f>
              <c:strCache>
                <c:ptCount val="2"/>
                <c:pt idx="0">
                  <c:v>ВАК</c:v>
                </c:pt>
                <c:pt idx="1">
                  <c:v>План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Лист8!$M$3:$M$11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Лаб.сектор</c:v>
                </c:pt>
              </c:strCache>
            </c:strRef>
          </c:cat>
          <c:val>
            <c:numRef>
              <c:f>Лист8!$N$3:$N$11</c:f>
              <c:numCache>
                <c:formatCode>General</c:formatCode>
                <c:ptCount val="9"/>
                <c:pt idx="0">
                  <c:v>5</c:v>
                </c:pt>
                <c:pt idx="1">
                  <c:v>8.75</c:v>
                </c:pt>
                <c:pt idx="2">
                  <c:v>6.5</c:v>
                </c:pt>
                <c:pt idx="3">
                  <c:v>4</c:v>
                </c:pt>
                <c:pt idx="4">
                  <c:v>3</c:v>
                </c:pt>
                <c:pt idx="5">
                  <c:v>6.5</c:v>
                </c:pt>
                <c:pt idx="6">
                  <c:v>4.5</c:v>
                </c:pt>
                <c:pt idx="7">
                  <c:v>9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AB-40FF-8AE8-342F48323D43}"/>
            </c:ext>
          </c:extLst>
        </c:ser>
        <c:ser>
          <c:idx val="1"/>
          <c:order val="1"/>
          <c:tx>
            <c:strRef>
              <c:f>Лист8!$O$1:$O$2</c:f>
              <c:strCache>
                <c:ptCount val="2"/>
                <c:pt idx="0">
                  <c:v>ВАК</c:v>
                </c:pt>
                <c:pt idx="1">
                  <c:v>опубликованные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1"/>
              <c:layout>
                <c:manualLayout>
                  <c:x val="1.3010849432030321E-2"/>
                  <c:y val="-3.41359920582301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AB-40FF-8AE8-342F48323D43}"/>
                </c:ext>
              </c:extLst>
            </c:dLbl>
            <c:dLbl>
              <c:idx val="2"/>
              <c:layout>
                <c:manualLayout>
                  <c:x val="1.8793449179599353E-2"/>
                  <c:y val="-2.84466600485250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2AB-40FF-8AE8-342F48323D43}"/>
                </c:ext>
              </c:extLst>
            </c:dLbl>
            <c:dLbl>
              <c:idx val="3"/>
              <c:layout>
                <c:manualLayout>
                  <c:x val="2.1684749053383866E-2"/>
                  <c:y val="-1.70679960291150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2AB-40FF-8AE8-342F48323D43}"/>
                </c:ext>
              </c:extLst>
            </c:dLbl>
            <c:dLbl>
              <c:idx val="7"/>
              <c:layout>
                <c:manualLayout>
                  <c:x val="1.7347799242707095E-2"/>
                  <c:y val="-1.9912662033967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2AB-40FF-8AE8-342F48323D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Лист8!$M$3:$M$11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Лаб.сектор</c:v>
                </c:pt>
              </c:strCache>
            </c:strRef>
          </c:cat>
          <c:val>
            <c:numRef>
              <c:f>Лист8!$O$3:$O$11</c:f>
              <c:numCache>
                <c:formatCode>General</c:formatCode>
                <c:ptCount val="9"/>
                <c:pt idx="1">
                  <c:v>0.2</c:v>
                </c:pt>
                <c:pt idx="2">
                  <c:v>1</c:v>
                </c:pt>
                <c:pt idx="3">
                  <c:v>3.33</c:v>
                </c:pt>
                <c:pt idx="6">
                  <c:v>16.329999999999998</c:v>
                </c:pt>
                <c:pt idx="7">
                  <c:v>2</c:v>
                </c:pt>
                <c:pt idx="8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AB-40FF-8AE8-342F48323D43}"/>
            </c:ext>
          </c:extLst>
        </c:ser>
        <c:ser>
          <c:idx val="2"/>
          <c:order val="2"/>
          <c:tx>
            <c:strRef>
              <c:f>Лист8!$P$1:$P$2</c:f>
              <c:strCache>
                <c:ptCount val="2"/>
                <c:pt idx="0">
                  <c:v>ВАК</c:v>
                </c:pt>
                <c:pt idx="1">
                  <c:v>в печати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Лист8!$M$3:$M$11</c:f>
              <c:strCache>
                <c:ptCount val="9"/>
                <c:pt idx="0">
                  <c:v>СД</c:v>
                </c:pt>
                <c:pt idx="1">
                  <c:v>ГД</c:v>
                </c:pt>
                <c:pt idx="2">
                  <c:v>ЭПиАПП</c:v>
                </c:pt>
                <c:pt idx="3">
                  <c:v>ЭиСГД</c:v>
                </c:pt>
                <c:pt idx="4">
                  <c:v>ОД</c:v>
                </c:pt>
                <c:pt idx="5">
                  <c:v>МиИ </c:v>
                </c:pt>
                <c:pt idx="6">
                  <c:v>ПиМНО</c:v>
                </c:pt>
                <c:pt idx="7">
                  <c:v>Филология</c:v>
                </c:pt>
                <c:pt idx="8">
                  <c:v>Лаб.сектор</c:v>
                </c:pt>
              </c:strCache>
            </c:strRef>
          </c:cat>
          <c:val>
            <c:numRef>
              <c:f>Лист8!$P$3:$P$11</c:f>
              <c:numCache>
                <c:formatCode>General</c:formatCode>
                <c:ptCount val="9"/>
              </c:numCache>
            </c:numRef>
          </c:val>
          <c:extLst>
            <c:ext xmlns:c16="http://schemas.microsoft.com/office/drawing/2014/chart" uri="{C3380CC4-5D6E-409C-BE32-E72D297353CC}">
              <c16:uniqueId val="{00000002-F2AB-40FF-8AE8-342F48323D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07995984"/>
        <c:axId val="407970608"/>
        <c:axId val="0"/>
      </c:bar3DChart>
      <c:catAx>
        <c:axId val="40799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07970608"/>
        <c:crosses val="autoZero"/>
        <c:auto val="1"/>
        <c:lblAlgn val="ctr"/>
        <c:lblOffset val="100"/>
        <c:noMultiLvlLbl val="0"/>
      </c:catAx>
      <c:valAx>
        <c:axId val="407970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07995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1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0.18018</cdr:x>
      <cdr:y>0.03279</cdr:y>
    </cdr:from>
    <cdr:to>
      <cdr:x>0.2973</cdr:x>
      <cdr:y>0.11475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0" y="144016"/>
          <a:ext cx="93610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26+1 грант</a:t>
          </a:r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5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2E9CF-643E-4949-901B-1079E145D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70851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5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19EB93-2DA3-4F1B-93C1-F73339F3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52960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9EB93-2DA3-4F1B-93C1-F73339F3B6D9}" type="slidenum">
              <a:rPr lang="ru-RU" smtClean="0"/>
              <a:t>2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5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371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9EB93-2DA3-4F1B-93C1-F73339F3B6D9}" type="slidenum">
              <a:rPr lang="ru-RU" smtClean="0"/>
              <a:t>8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Приложение 5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29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58417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Анализ выполнения </a:t>
            </a:r>
            <a:br>
              <a:rPr lang="ru-RU" sz="2800" b="1" dirty="0" smtClean="0"/>
            </a:br>
            <a:r>
              <a:rPr lang="ru-RU" sz="2800" b="1" dirty="0" smtClean="0"/>
              <a:t>мониторинговых показателей</a:t>
            </a:r>
            <a:br>
              <a:rPr lang="ru-RU" sz="2800" b="1" dirty="0" smtClean="0"/>
            </a:br>
            <a:r>
              <a:rPr lang="ru-RU" sz="2800" b="1" dirty="0" smtClean="0"/>
              <a:t>ТИ(ф)СВФУ</a:t>
            </a:r>
            <a:br>
              <a:rPr lang="ru-RU" sz="2800" b="1" dirty="0" smtClean="0"/>
            </a:br>
            <a:r>
              <a:rPr lang="ru-RU" sz="2800" b="1" dirty="0" smtClean="0"/>
              <a:t>за 9 месяцев 2022 года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20" y="2607136"/>
            <a:ext cx="8460432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9496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206680" cy="5997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953487"/>
              </p:ext>
            </p:extLst>
          </p:nvPr>
        </p:nvGraphicFramePr>
        <p:xfrm>
          <a:off x="179512" y="716360"/>
          <a:ext cx="8784975" cy="595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1965647677"/>
                    </a:ext>
                  </a:extLst>
                </a:gridCol>
                <a:gridCol w="912183">
                  <a:extLst>
                    <a:ext uri="{9D8B030D-6E8A-4147-A177-3AD203B41FA5}">
                      <a16:colId xmlns:a16="http://schemas.microsoft.com/office/drawing/2014/main" val="2366300415"/>
                    </a:ext>
                  </a:extLst>
                </a:gridCol>
                <a:gridCol w="1068305">
                  <a:extLst>
                    <a:ext uri="{9D8B030D-6E8A-4147-A177-3AD203B41FA5}">
                      <a16:colId xmlns:a16="http://schemas.microsoft.com/office/drawing/2014/main" val="2415404781"/>
                    </a:ext>
                  </a:extLst>
                </a:gridCol>
                <a:gridCol w="1144765">
                  <a:extLst>
                    <a:ext uri="{9D8B030D-6E8A-4147-A177-3AD203B41FA5}">
                      <a16:colId xmlns:a16="http://schemas.microsoft.com/office/drawing/2014/main" val="447785871"/>
                    </a:ext>
                  </a:extLst>
                </a:gridCol>
                <a:gridCol w="1144765">
                  <a:extLst>
                    <a:ext uri="{9D8B030D-6E8A-4147-A177-3AD203B41FA5}">
                      <a16:colId xmlns:a16="http://schemas.microsoft.com/office/drawing/2014/main" val="1286521325"/>
                    </a:ext>
                  </a:extLst>
                </a:gridCol>
                <a:gridCol w="3434837">
                  <a:extLst>
                    <a:ext uri="{9D8B030D-6E8A-4147-A177-3AD203B41FA5}">
                      <a16:colId xmlns:a16="http://schemas.microsoft.com/office/drawing/2014/main" val="1265797104"/>
                    </a:ext>
                  </a:extLst>
                </a:gridCol>
              </a:tblGrid>
              <a:tr h="84171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Кафедра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Объем привлеченных средств за счет выполненных НИР  за 9 месяцев 2022 года, тыс. руб.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</a:rPr>
                        <a:t>Публикативность</a:t>
                      </a:r>
                      <a:r>
                        <a:rPr lang="ru-RU" sz="1000" dirty="0">
                          <a:effectLst/>
                        </a:rPr>
                        <a:t> ВАК / </a:t>
                      </a:r>
                      <a:r>
                        <a:rPr lang="en-US" sz="1000" dirty="0" err="1">
                          <a:effectLst/>
                        </a:rPr>
                        <a:t>WoS</a:t>
                      </a:r>
                      <a:r>
                        <a:rPr lang="ru-RU" sz="1000" dirty="0">
                          <a:effectLst/>
                        </a:rPr>
                        <a:t>, </a:t>
                      </a:r>
                      <a:r>
                        <a:rPr lang="en-US" sz="1000" dirty="0">
                          <a:effectLst/>
                        </a:rPr>
                        <a:t>Scopus</a:t>
                      </a:r>
                      <a:r>
                        <a:rPr lang="ru-RU" sz="1000" dirty="0">
                          <a:effectLst/>
                        </a:rPr>
                        <a:t> за 9 месяцев 2022 г.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Причины невыполнения плана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extLst>
                  <a:ext uri="{0D108BD9-81ED-4DB2-BD59-A6C34878D82A}">
                    <a16:rowId xmlns:a16="http://schemas.microsoft.com/office/drawing/2014/main" val="2811642538"/>
                  </a:ext>
                </a:extLst>
              </a:tr>
              <a:tr h="157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План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Факт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План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Факт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4546647"/>
                  </a:ext>
                </a:extLst>
              </a:tr>
              <a:tr h="19868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СД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495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</a:rPr>
                        <a:t>50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5/1,6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ru-RU" sz="1100" dirty="0" smtClean="0">
                          <a:solidFill>
                            <a:srgbClr val="FF0000"/>
                          </a:solidFill>
                          <a:effectLst/>
                        </a:rPr>
                        <a:t>/0,25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Недостаток кадрового состава</a:t>
                      </a:r>
                      <a:endParaRPr lang="ru-RU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extLst>
                  <a:ext uri="{0D108BD9-81ED-4DB2-BD59-A6C34878D82A}">
                    <a16:rowId xmlns:a16="http://schemas.microsoft.com/office/drawing/2014/main" val="2549363236"/>
                  </a:ext>
                </a:extLst>
              </a:tr>
              <a:tr h="31617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ГД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866,25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990,756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8,75/2,8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</a:rPr>
                        <a:t>0,2/0,9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Низкая эффективность сотрудников </a:t>
                      </a:r>
                      <a:r>
                        <a:rPr lang="ru-RU" sz="1000" b="1" dirty="0" smtClean="0">
                          <a:effectLst/>
                        </a:rPr>
                        <a:t>кафедры</a:t>
                      </a:r>
                      <a:r>
                        <a:rPr lang="en-US" sz="1000" b="1" dirty="0" smtClean="0">
                          <a:effectLst/>
                        </a:rPr>
                        <a:t>/</a:t>
                      </a:r>
                      <a:endParaRPr lang="ru-RU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extLst>
                  <a:ext uri="{0D108BD9-81ED-4DB2-BD59-A6C34878D82A}">
                    <a16:rowId xmlns:a16="http://schemas.microsoft.com/office/drawing/2014/main" val="3137741419"/>
                  </a:ext>
                </a:extLst>
              </a:tr>
              <a:tr h="31617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ЭПиАПП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643,5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597,948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6,5/2,08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effectLst/>
                        </a:rPr>
                        <a:t>1/</a:t>
                      </a: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Низкая эффективность сотрудников кафедры</a:t>
                      </a:r>
                      <a:endParaRPr lang="ru-RU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extLst>
                  <a:ext uri="{0D108BD9-81ED-4DB2-BD59-A6C34878D82A}">
                    <a16:rowId xmlns:a16="http://schemas.microsoft.com/office/drawing/2014/main" val="3368387697"/>
                  </a:ext>
                </a:extLst>
              </a:tr>
              <a:tr h="47826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ПиМНО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445,5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4,5/1,44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16,33/1,2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Не выполнен план по привлечению НИР: низкая эффективность сотрудников кафедры</a:t>
                      </a:r>
                      <a:endParaRPr lang="ru-RU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extLst>
                  <a:ext uri="{0D108BD9-81ED-4DB2-BD59-A6C34878D82A}">
                    <a16:rowId xmlns:a16="http://schemas.microsoft.com/office/drawing/2014/main" val="3734234982"/>
                  </a:ext>
                </a:extLst>
              </a:tr>
              <a:tr h="49158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Филология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891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1685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9/2,88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</a:rPr>
                        <a:t>2/1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Не выполнен план по </a:t>
                      </a:r>
                      <a:r>
                        <a:rPr lang="ru-RU" sz="1000" b="1" dirty="0" err="1">
                          <a:effectLst/>
                        </a:rPr>
                        <a:t>публикативности</a:t>
                      </a:r>
                      <a:r>
                        <a:rPr lang="ru-RU" sz="1000" b="1" dirty="0">
                          <a:effectLst/>
                        </a:rPr>
                        <a:t>: часть публикаций в работе, до конца календарного года план будет выполнен</a:t>
                      </a:r>
                      <a:endParaRPr lang="ru-RU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extLst>
                  <a:ext uri="{0D108BD9-81ED-4DB2-BD59-A6C34878D82A}">
                    <a16:rowId xmlns:a16="http://schemas.microsoft.com/office/drawing/2014/main" val="273741248"/>
                  </a:ext>
                </a:extLst>
              </a:tr>
              <a:tr h="3552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ЭиСГД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396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4/1,28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</a:rPr>
                        <a:t>3,33</a:t>
                      </a:r>
                      <a:r>
                        <a:rPr lang="ru-RU" sz="1100" dirty="0" smtClean="0">
                          <a:solidFill>
                            <a:srgbClr val="FF0000"/>
                          </a:solidFill>
                          <a:effectLst/>
                        </a:rPr>
                        <a:t>/-(на рецензирована)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Низкая эффективность сотрудников кафедры</a:t>
                      </a:r>
                      <a:endParaRPr lang="ru-RU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extLst>
                  <a:ext uri="{0D108BD9-81ED-4DB2-BD59-A6C34878D82A}">
                    <a16:rowId xmlns:a16="http://schemas.microsoft.com/office/drawing/2014/main" val="3443762934"/>
                  </a:ext>
                </a:extLst>
              </a:tr>
              <a:tr h="9850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МиИ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643,5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6,5/2,08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effectLst/>
                        </a:rPr>
                        <a:t>0/0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effectLst/>
                        </a:rPr>
                        <a:t>Недостаток кадрового состава.</a:t>
                      </a:r>
                      <a:endParaRPr lang="ru-RU" sz="8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Низкая </a:t>
                      </a:r>
                      <a:r>
                        <a:rPr lang="ru-RU" sz="1000" b="1" dirty="0">
                          <a:effectLst/>
                        </a:rPr>
                        <a:t>эффективность сотрудников кафедры, также низкая востребованность услуг и возможность их оказания не соответствует требованиям возможных заказчиков, низкая материальная база</a:t>
                      </a:r>
                      <a:endParaRPr lang="ru-RU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extLst>
                  <a:ext uri="{0D108BD9-81ED-4DB2-BD59-A6C34878D82A}">
                    <a16:rowId xmlns:a16="http://schemas.microsoft.com/office/drawing/2014/main" val="2240047335"/>
                  </a:ext>
                </a:extLst>
              </a:tr>
              <a:tr h="18128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ОД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297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</a:rPr>
                        <a:t>148,15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3/0,96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effectLst/>
                        </a:rPr>
                        <a:t>0/0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План по </a:t>
                      </a:r>
                      <a:r>
                        <a:rPr lang="ru-RU" sz="1000" b="1" dirty="0" err="1">
                          <a:effectLst/>
                        </a:rPr>
                        <a:t>публикативности</a:t>
                      </a:r>
                      <a:r>
                        <a:rPr lang="ru-RU" sz="1000" b="1" dirty="0">
                          <a:effectLst/>
                        </a:rPr>
                        <a:t> не выполнен из-за несоответствия уровня исходного материала уровню требований к публикациям в международных БД. ВАК до конца календарного года будет выполнен, в течении прошедшего времени осуществлялся подбор материалов.</a:t>
                      </a:r>
                      <a:endParaRPr lang="ru-RU" sz="800" b="1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Привлечение НИР не выполнено из-за несоответствия качества услуг, которые могут предоставить сотрудники кафедры, к высокобюджетному уровню спроса. </a:t>
                      </a:r>
                      <a:endParaRPr lang="ru-RU" sz="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568" marR="44568" marT="0" marB="0"/>
                </a:tc>
                <a:extLst>
                  <a:ext uri="{0D108BD9-81ED-4DB2-BD59-A6C34878D82A}">
                    <a16:rowId xmlns:a16="http://schemas.microsoft.com/office/drawing/2014/main" val="22698090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7055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4971"/>
            <a:ext cx="8784976" cy="1731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Утверждены приказом Министерства науки и высшего образования Российской Федерации от 1 февраля 2022 года N 92 </a:t>
            </a:r>
            <a:endParaRPr lang="ru-RU" sz="14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Показатели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эффективности деятельности федеральных бюджетных и автономных образовательных учреждений высшего образования, подведомственных Министерству науки и высшего образования Российской Федерации, и работы их руководителей, по результатам достижения которых устанавливаются выплаты стимулирующего характера руководителям таких учреждений 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28157"/>
            <a:ext cx="8068299" cy="13461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3274348"/>
            <a:ext cx="8062173" cy="303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981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991" y="1556792"/>
            <a:ext cx="6804025" cy="45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260648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Благодарю за внимание</a:t>
            </a:r>
            <a:endParaRPr lang="ru-RU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75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9647" y="238250"/>
            <a:ext cx="8642350" cy="6771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0" dirty="0">
                <a:latin typeface="+mn-lt"/>
                <a:cs typeface="Arial" charset="0"/>
              </a:rPr>
              <a:t>ПЛАНОВЫЕ ПОКАЗАТЕЛИ </a:t>
            </a:r>
            <a:r>
              <a:rPr lang="ru-RU" b="1" dirty="0" smtClean="0">
                <a:cs typeface="Arial" charset="0"/>
              </a:rPr>
              <a:t>ПРИВЛЕЧЕНИЯ СРЕДСТВ ЗА ВЫПОЛНЕНИЕ </a:t>
            </a:r>
            <a:r>
              <a:rPr lang="ru-RU" b="1" i="0" dirty="0" smtClean="0">
                <a:latin typeface="+mn-lt"/>
                <a:cs typeface="Arial" charset="0"/>
              </a:rPr>
              <a:t>НИР </a:t>
            </a:r>
            <a:r>
              <a:rPr lang="ru-RU" b="1" i="0" dirty="0">
                <a:latin typeface="+mn-lt"/>
                <a:cs typeface="Arial" charset="0"/>
              </a:rPr>
              <a:t>ТИ (Ф) СВФУ НА </a:t>
            </a:r>
            <a:r>
              <a:rPr lang="ru-RU" sz="2000" b="1" i="0" dirty="0" smtClean="0">
                <a:latin typeface="+mn-lt"/>
                <a:cs typeface="Arial" charset="0"/>
              </a:rPr>
              <a:t>2022</a:t>
            </a:r>
            <a:r>
              <a:rPr lang="ru-RU" b="1" i="0" dirty="0" smtClean="0">
                <a:latin typeface="+mn-lt"/>
                <a:cs typeface="Arial" charset="0"/>
              </a:rPr>
              <a:t> </a:t>
            </a:r>
            <a:r>
              <a:rPr lang="ru-RU" b="1" i="0" dirty="0">
                <a:latin typeface="+mn-lt"/>
                <a:cs typeface="Arial" charset="0"/>
              </a:rPr>
              <a:t>Г.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79512" y="1396777"/>
            <a:ext cx="9036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b="1" i="0" dirty="0" smtClean="0">
                <a:solidFill>
                  <a:srgbClr val="C00000"/>
                </a:solidFill>
              </a:rPr>
              <a:t>Плановый </a:t>
            </a:r>
            <a:r>
              <a:rPr lang="ru-RU" altLang="ru-RU" b="1" i="0" dirty="0">
                <a:solidFill>
                  <a:srgbClr val="C00000"/>
                </a:solidFill>
              </a:rPr>
              <a:t>объем от научных исследований </a:t>
            </a:r>
            <a:r>
              <a:rPr lang="ru-RU" altLang="ru-RU" b="1" i="0" dirty="0" smtClean="0">
                <a:solidFill>
                  <a:srgbClr val="C00000"/>
                </a:solidFill>
              </a:rPr>
              <a:t>4677,75 тыс., на </a:t>
            </a:r>
            <a:r>
              <a:rPr lang="ru-RU" altLang="ru-RU" sz="1600" b="1" i="0" dirty="0" smtClean="0">
                <a:solidFill>
                  <a:srgbClr val="C00000"/>
                </a:solidFill>
              </a:rPr>
              <a:t>1ППС – 99,0</a:t>
            </a:r>
            <a:r>
              <a:rPr lang="ru-RU" altLang="ru-RU" b="1" i="0" dirty="0" smtClean="0">
                <a:solidFill>
                  <a:srgbClr val="C00000"/>
                </a:solidFill>
              </a:rPr>
              <a:t> </a:t>
            </a:r>
            <a:r>
              <a:rPr lang="ru-RU" altLang="ru-RU" b="1" i="0" dirty="0">
                <a:solidFill>
                  <a:srgbClr val="C00000"/>
                </a:solidFill>
              </a:rPr>
              <a:t>т. р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105969"/>
              </p:ext>
            </p:extLst>
          </p:nvPr>
        </p:nvGraphicFramePr>
        <p:xfrm>
          <a:off x="247860" y="1772775"/>
          <a:ext cx="8653332" cy="26791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27642">
                  <a:extLst>
                    <a:ext uri="{9D8B030D-6E8A-4147-A177-3AD203B41FA5}">
                      <a16:colId xmlns:a16="http://schemas.microsoft.com/office/drawing/2014/main" val="558912979"/>
                    </a:ext>
                  </a:extLst>
                </a:gridCol>
                <a:gridCol w="7355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744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1085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Кафедра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ЭПиАПП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ПиМНО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Филология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ЭиСГД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МиИ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ОД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98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Ставочная численность </a:t>
                      </a:r>
                      <a:r>
                        <a:rPr lang="ru-RU" sz="1400" dirty="0" smtClean="0">
                          <a:effectLst/>
                        </a:rPr>
                        <a:t>ППС на кафедре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8,75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167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Объем финансирования в тыс. руб.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645">
                <a:tc>
                  <a:txBody>
                    <a:bodyPr/>
                    <a:lstStyle/>
                    <a:p>
                      <a:pPr indent="2012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Тыс. руб.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866,25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643,50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495,0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445,50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891,0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396,0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643,5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297,0</a:t>
                      </a:r>
                      <a:endParaRPr lang="ru-RU" sz="15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47860" y="4451908"/>
            <a:ext cx="8653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Фактический объем </a:t>
            </a: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научных </a:t>
            </a:r>
            <a:r>
              <a:rPr lang="ru-RU" alt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исследований - </a:t>
            </a:r>
            <a:r>
              <a:rPr 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fld id="{E9538490-5E7B-4662-A5E4-9171B8CE3AB8}" type="VALUE">
              <a:rPr lang="en-US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4792,07</a:t>
            </a:fld>
            <a:r>
              <a:rPr lang="ru-RU" alt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тыс</a:t>
            </a:r>
            <a:r>
              <a:rPr lang="ru-RU" alt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</a:t>
            </a:r>
            <a:endParaRPr lang="ru-RU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557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Информация по </a:t>
            </a:r>
            <a:r>
              <a:rPr lang="ru-RU" sz="2400" b="1" dirty="0" smtClean="0">
                <a:solidFill>
                  <a:schemeClr val="tx1"/>
                </a:solidFill>
              </a:rPr>
              <a:t>оплачиваемым НИР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 за 9 месяцев 2022 года, </a:t>
            </a:r>
            <a:r>
              <a:rPr lang="ru-RU" sz="2400" b="1" dirty="0">
                <a:solidFill>
                  <a:schemeClr val="tx1"/>
                </a:solidFill>
              </a:rPr>
              <a:t>тыс</a:t>
            </a:r>
            <a:r>
              <a:rPr lang="ru-RU" sz="2400" b="1" dirty="0" smtClean="0">
                <a:solidFill>
                  <a:schemeClr val="tx1"/>
                </a:solidFill>
              </a:rPr>
              <a:t>. руб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9864508"/>
              </p:ext>
            </p:extLst>
          </p:nvPr>
        </p:nvGraphicFramePr>
        <p:xfrm>
          <a:off x="467544" y="1628800"/>
          <a:ext cx="820891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46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24136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Информация по </a:t>
            </a:r>
            <a:r>
              <a:rPr lang="ru-RU" sz="2000" b="1" dirty="0" smtClean="0">
                <a:solidFill>
                  <a:schemeClr val="tx1"/>
                </a:solidFill>
              </a:rPr>
              <a:t>выполнению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объемов привлеченных средств за счет выполненных НИР  </a:t>
            </a:r>
            <a:r>
              <a:rPr lang="ru-RU" sz="2000" b="1" dirty="0">
                <a:solidFill>
                  <a:schemeClr val="tx1"/>
                </a:solidFill>
              </a:rPr>
              <a:t>за </a:t>
            </a:r>
            <a:r>
              <a:rPr lang="ru-RU" sz="2000" b="1" dirty="0" smtClean="0">
                <a:solidFill>
                  <a:schemeClr val="tx1"/>
                </a:solidFill>
              </a:rPr>
              <a:t>9 месяцев 2022 года, по кафедрам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6399368"/>
              </p:ext>
            </p:extLst>
          </p:nvPr>
        </p:nvGraphicFramePr>
        <p:xfrm>
          <a:off x="179512" y="1484784"/>
          <a:ext cx="878497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742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Публикации ВАК и в международных базах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за 9 месяцев 2022 г.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82520" y="5785639"/>
            <a:ext cx="4153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ПЛАН ПУБЛИКАЦИЙ В </a:t>
            </a:r>
            <a:r>
              <a:rPr lang="en-US" sz="1400" b="1" dirty="0">
                <a:solidFill>
                  <a:srgbClr val="FF0000"/>
                </a:solidFill>
              </a:rPr>
              <a:t>WEB OF SCIENCE, SCOPUS</a:t>
            </a:r>
            <a:r>
              <a:rPr lang="ru-RU" sz="1400" b="1" dirty="0">
                <a:solidFill>
                  <a:srgbClr val="FF0000"/>
                </a:solidFill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</a:rPr>
              <a:t>2022 г. – 15,12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1364" y="5785639"/>
            <a:ext cx="4536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ПЛАН ПУБЛИКАЦИЙ В </a:t>
            </a:r>
            <a:r>
              <a:rPr lang="ru-RU" sz="1400" b="1" dirty="0" smtClean="0">
                <a:solidFill>
                  <a:srgbClr val="FF0000"/>
                </a:solidFill>
              </a:rPr>
              <a:t>ВАК 2022 г. – 47,25</a:t>
            </a:r>
            <a:endParaRPr lang="ru-RU" sz="1400" dirty="0">
              <a:solidFill>
                <a:srgbClr val="FF000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47384409"/>
              </p:ext>
            </p:extLst>
          </p:nvPr>
        </p:nvGraphicFramePr>
        <p:xfrm>
          <a:off x="191364" y="1676595"/>
          <a:ext cx="8701116" cy="397012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6340">
                  <a:extLst>
                    <a:ext uri="{9D8B030D-6E8A-4147-A177-3AD203B41FA5}">
                      <a16:colId xmlns:a16="http://schemas.microsoft.com/office/drawing/2014/main" val="3210952773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50789041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603551345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1983794653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74569519"/>
                    </a:ext>
                  </a:extLst>
                </a:gridCol>
              </a:tblGrid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ВАК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Web of Science, Scopus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9030811"/>
                  </a:ext>
                </a:extLst>
              </a:tr>
              <a:tr h="26343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опубликованные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в печати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о</a:t>
                      </a:r>
                      <a:r>
                        <a:rPr lang="ru-RU" sz="1600" b="1" u="none" strike="noStrike" dirty="0" smtClean="0">
                          <a:effectLst/>
                        </a:rPr>
                        <a:t>публикованные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в печати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21122671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СД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0650861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ГД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89682249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ЭПиАПП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69750308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ЭиСГД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3,33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</a:t>
                      </a:r>
                    </a:p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(не рецензирована)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76967417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97434245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МиИ</a:t>
                      </a:r>
                      <a:r>
                        <a:rPr lang="ru-RU" sz="1600" b="1" u="none" strike="noStrike" dirty="0">
                          <a:effectLst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5768939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err="1">
                          <a:effectLst/>
                        </a:rPr>
                        <a:t>ПиМНО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6,33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66505832"/>
                  </a:ext>
                </a:extLst>
              </a:tr>
              <a:tr h="2957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Филология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6834118"/>
                  </a:ext>
                </a:extLst>
              </a:tr>
              <a:tr h="5803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Лабораторный сектор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729053010"/>
                  </a:ext>
                </a:extLst>
              </a:tr>
              <a:tr h="26343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</a:rPr>
                        <a:t>Итого: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4,61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endParaRPr kumimoji="0"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73229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56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72008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Статьи из БД </a:t>
            </a:r>
            <a:r>
              <a:rPr lang="en-US" sz="2400" b="1" dirty="0" err="1" smtClean="0">
                <a:solidFill>
                  <a:schemeClr val="tx1"/>
                </a:solidFill>
              </a:rPr>
              <a:t>WoS</a:t>
            </a:r>
            <a:r>
              <a:rPr lang="en-US" sz="2400" b="1" dirty="0" smtClean="0">
                <a:solidFill>
                  <a:schemeClr val="tx1"/>
                </a:solidFill>
              </a:rPr>
              <a:t>, Scopus </a:t>
            </a:r>
            <a:r>
              <a:rPr lang="ru-RU" sz="2400" b="1" dirty="0" smtClean="0">
                <a:solidFill>
                  <a:schemeClr val="tx1"/>
                </a:solidFill>
              </a:rPr>
              <a:t>по кафедрам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 за 9 месяцев 2022 г.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7230018"/>
              </p:ext>
            </p:extLst>
          </p:nvPr>
        </p:nvGraphicFramePr>
        <p:xfrm>
          <a:off x="323528" y="1628800"/>
          <a:ext cx="8424936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176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Распределение статей ВАК по кафедрам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за 9 месяцев 2022 г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8375121"/>
              </p:ext>
            </p:extLst>
          </p:nvPr>
        </p:nvGraphicFramePr>
        <p:xfrm>
          <a:off x="179512" y="1484784"/>
          <a:ext cx="878497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252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415" y="228600"/>
            <a:ext cx="8791073" cy="39208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Статьи, опубликованные и  </a:t>
            </a:r>
            <a:r>
              <a:rPr lang="ru-RU" sz="2000" b="1" dirty="0">
                <a:solidFill>
                  <a:schemeClr val="tx1"/>
                </a:solidFill>
              </a:rPr>
              <a:t>размещенные в базах </a:t>
            </a:r>
            <a:r>
              <a:rPr lang="en-US" sz="2000" b="1" dirty="0" err="1">
                <a:solidFill>
                  <a:schemeClr val="tx1"/>
                </a:solidFill>
              </a:rPr>
              <a:t>WoS</a:t>
            </a:r>
            <a:r>
              <a:rPr lang="en-US" sz="2000" b="1" dirty="0">
                <a:solidFill>
                  <a:schemeClr val="tx1"/>
                </a:solidFill>
              </a:rPr>
              <a:t>, Scopus 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101739"/>
              </p:ext>
            </p:extLst>
          </p:nvPr>
        </p:nvGraphicFramePr>
        <p:xfrm>
          <a:off x="107504" y="620688"/>
          <a:ext cx="8928993" cy="613069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89944">
                  <a:extLst>
                    <a:ext uri="{9D8B030D-6E8A-4147-A177-3AD203B41FA5}">
                      <a16:colId xmlns:a16="http://schemas.microsoft.com/office/drawing/2014/main" val="565977881"/>
                    </a:ext>
                  </a:extLst>
                </a:gridCol>
                <a:gridCol w="2155704">
                  <a:extLst>
                    <a:ext uri="{9D8B030D-6E8A-4147-A177-3AD203B41FA5}">
                      <a16:colId xmlns:a16="http://schemas.microsoft.com/office/drawing/2014/main" val="4291870970"/>
                    </a:ext>
                  </a:extLst>
                </a:gridCol>
                <a:gridCol w="2585005">
                  <a:extLst>
                    <a:ext uri="{9D8B030D-6E8A-4147-A177-3AD203B41FA5}">
                      <a16:colId xmlns:a16="http://schemas.microsoft.com/office/drawing/2014/main" val="1790579704"/>
                    </a:ext>
                  </a:extLst>
                </a:gridCol>
                <a:gridCol w="1574216">
                  <a:extLst>
                    <a:ext uri="{9D8B030D-6E8A-4147-A177-3AD203B41FA5}">
                      <a16:colId xmlns:a16="http://schemas.microsoft.com/office/drawing/2014/main" val="3754655811"/>
                    </a:ext>
                  </a:extLst>
                </a:gridCol>
                <a:gridCol w="491041">
                  <a:extLst>
                    <a:ext uri="{9D8B030D-6E8A-4147-A177-3AD203B41FA5}">
                      <a16:colId xmlns:a16="http://schemas.microsoft.com/office/drawing/2014/main" val="2737882114"/>
                    </a:ext>
                  </a:extLst>
                </a:gridCol>
                <a:gridCol w="491041">
                  <a:extLst>
                    <a:ext uri="{9D8B030D-6E8A-4147-A177-3AD203B41FA5}">
                      <a16:colId xmlns:a16="http://schemas.microsoft.com/office/drawing/2014/main" val="2547945247"/>
                    </a:ext>
                  </a:extLst>
                </a:gridCol>
                <a:gridCol w="548809">
                  <a:extLst>
                    <a:ext uri="{9D8B030D-6E8A-4147-A177-3AD203B41FA5}">
                      <a16:colId xmlns:a16="http://schemas.microsoft.com/office/drawing/2014/main" val="1785265028"/>
                    </a:ext>
                  </a:extLst>
                </a:gridCol>
                <a:gridCol w="693233">
                  <a:extLst>
                    <a:ext uri="{9D8B030D-6E8A-4147-A177-3AD203B41FA5}">
                      <a16:colId xmlns:a16="http://schemas.microsoft.com/office/drawing/2014/main" val="3487184026"/>
                    </a:ext>
                  </a:extLst>
                </a:gridCol>
              </a:tblGrid>
              <a:tr h="5742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№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Авторы (Фамилия И.О.)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Название статьи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Журнал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Год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Том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Выпуск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Страница (номер статьи)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4026769228"/>
                  </a:ext>
                </a:extLst>
              </a:tr>
              <a:tr h="7125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1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S.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Rzanova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A.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Vobolevich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S.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Dmitrichenkova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[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</a:t>
                      </a:r>
                      <a:r>
                        <a:rPr kumimoji="0"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.]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Distance learning challenges and prospects during Covid-19 in the context of adolescent education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SOCIAL WORK IN MENTAL HEALTH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2887693820"/>
                  </a:ext>
                </a:extLst>
              </a:tr>
              <a:tr h="9427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2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Н. В. </a:t>
                      </a:r>
                      <a:r>
                        <a:rPr kumimoji="0"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Чаунина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Н. В. </a:t>
                      </a:r>
                      <a:r>
                        <a:rPr kumimoji="0"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Бараханова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"Городской текст" в лирике Варвары Даниловой сквозь призму поэзии Серебряного века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Научный диалог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313-326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2609327223"/>
                  </a:ext>
                </a:extLst>
              </a:tr>
              <a:tr h="9427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Н. Н. Гриб, Е. Ю. Ермолин, А. Е. Мельников [и др.]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Аэромагниторазведка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базе беспилотных летательных аппаратов при прогнозировании золоторудных месторождений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Горный информационно-аналитический бюллетень (научно-технический журнал)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115-130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1458442305"/>
                  </a:ext>
                </a:extLst>
              </a:tr>
              <a:tr h="11289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4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N. N.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Grib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P. Y.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Kuznetsov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G. V.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Grib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Natural gas content of the "five-meter" coal seam of the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Neryungrinskoye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field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IOP Conference Series: Earth and Environmental Science : 4, Virtual, Online, 24–26 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ноября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2021 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года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012072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2619471479"/>
                  </a:ext>
                </a:extLst>
              </a:tr>
              <a:tr h="814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5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О. П. </a:t>
                      </a:r>
                      <a:r>
                        <a:rPr kumimoji="0"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Шавакулева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Н. А. </a:t>
                      </a:r>
                      <a:r>
                        <a:rPr kumimoji="0"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Сединкина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Н. В. </a:t>
                      </a:r>
                      <a:r>
                        <a:rPr kumimoji="0" lang="ru-RU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Гмызина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Л. В. Косарев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Разработка технологии комплексной переработки шлаков Златоустовского металлургического завода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Устойчивое развитие горных территорий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1(51)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87-95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3545036900"/>
                  </a:ext>
                </a:extLst>
              </a:tr>
              <a:tr h="7616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6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Y. N.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Gagarkina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E. V.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Nikolaev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L. V.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Mamedova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Developing Creative Thinking in Preschool Students by 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Volshebniki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Art Studio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Proceeding of the International Science and Technology Conference "</a:t>
                      </a:r>
                      <a:r>
                        <a:rPr kumimoji="0" lang="en-US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FarEast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2021", Vladivostok, 05–08 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октября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2021 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года</a:t>
                      </a:r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1003-1011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253" marR="9253" marT="9253" marB="0" anchor="ctr"/>
                </a:tc>
                <a:extLst>
                  <a:ext uri="{0D108BD9-81ED-4DB2-BD59-A6C34878D82A}">
                    <a16:rowId xmlns:a16="http://schemas.microsoft.com/office/drawing/2014/main" val="3517080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71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8" cy="758952"/>
          </a:xfrm>
        </p:spPr>
        <p:txBody>
          <a:bodyPr>
            <a:noAutofit/>
          </a:bodyPr>
          <a:lstStyle/>
          <a:p>
            <a:r>
              <a:rPr lang="ru-RU" sz="2600" dirty="0" smtClean="0"/>
              <a:t>Статьи, ожидающие рецензирования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ru-RU" sz="2600" dirty="0" smtClean="0"/>
              <a:t>в базах </a:t>
            </a:r>
            <a:r>
              <a:rPr lang="en-US" sz="2600" dirty="0" err="1" smtClean="0"/>
              <a:t>WoS</a:t>
            </a:r>
            <a:r>
              <a:rPr lang="en-US" sz="2600" dirty="0" smtClean="0"/>
              <a:t>, Scopus</a:t>
            </a:r>
            <a:endParaRPr lang="ru-RU" sz="2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556792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Ахмедов Т.А.</a:t>
            </a:r>
            <a:r>
              <a:rPr lang="ru-RU" dirty="0"/>
              <a:t> Осман </a:t>
            </a:r>
            <a:r>
              <a:rPr lang="ru-RU" dirty="0" err="1"/>
              <a:t>Оджалан</a:t>
            </a:r>
            <a:r>
              <a:rPr lang="ru-RU" dirty="0"/>
              <a:t> и его деятельность в рядах Рабочей партии Курдистана (РПК) в 1978-2004 годах // </a:t>
            </a:r>
            <a:r>
              <a:rPr lang="ru-RU" dirty="0" err="1"/>
              <a:t>Вестн</a:t>
            </a:r>
            <a:r>
              <a:rPr lang="ru-RU" dirty="0"/>
              <a:t>. Том. гос. ун-та. 2022. № 477. С. 112–118. DOI: 10.17223/15617793/477/12</a:t>
            </a:r>
          </a:p>
        </p:txBody>
      </p:sp>
    </p:spTree>
    <p:extLst>
      <p:ext uri="{BB962C8B-B14F-4D97-AF65-F5344CB8AC3E}">
        <p14:creationId xmlns:p14="http://schemas.microsoft.com/office/powerpoint/2010/main" val="35621348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9521</TotalTime>
  <Words>743</Words>
  <Application>Microsoft Office PowerPoint</Application>
  <PresentationFormat>Экран (4:3)</PresentationFormat>
  <Paragraphs>198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Georgia</vt:lpstr>
      <vt:lpstr>Times New Roman</vt:lpstr>
      <vt:lpstr>Wingdings</vt:lpstr>
      <vt:lpstr>Wingdings 2</vt:lpstr>
      <vt:lpstr>Официальная</vt:lpstr>
      <vt:lpstr>Анализ выполнения  мониторинговых показателей ТИ(ф)СВФУ за 9 месяцев 2022 года</vt:lpstr>
      <vt:lpstr>Презентация PowerPoint</vt:lpstr>
      <vt:lpstr>Информация по оплачиваемым НИР  за 9 месяцев 2022 года, тыс. руб.</vt:lpstr>
      <vt:lpstr>Информация по выполнению объемов привлеченных средств за счет выполненных НИР  за 9 месяцев 2022 года, по кафедрам</vt:lpstr>
      <vt:lpstr>Публикации ВАК и в международных базах  за 9 месяцев 2022 г.</vt:lpstr>
      <vt:lpstr>Статьи из БД WoS, Scopus по кафедрам  за 9 месяцев 2022 г.</vt:lpstr>
      <vt:lpstr>Распределение статей ВАК по кафедрам  за 9 месяцев 2022 г</vt:lpstr>
      <vt:lpstr>Статьи, опубликованные и  размещенные в базах WoS, Scopus </vt:lpstr>
      <vt:lpstr>Статьи, ожидающие рецензирования  в базах WoS, Scopus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работы НТС  ТИ (ф) СВФУ за 2018 г.</dc:title>
  <dc:creator>Николай Николаевич</dc:creator>
  <cp:lastModifiedBy>Лидия Дмитриевна Ядреева</cp:lastModifiedBy>
  <cp:revision>228</cp:revision>
  <cp:lastPrinted>2022-10-04T07:44:33Z</cp:lastPrinted>
  <dcterms:modified xsi:type="dcterms:W3CDTF">2022-10-04T07:44:57Z</dcterms:modified>
</cp:coreProperties>
</file>