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2" r:id="rId3"/>
    <p:sldId id="265" r:id="rId4"/>
    <p:sldId id="277" r:id="rId5"/>
    <p:sldId id="266" r:id="rId6"/>
    <p:sldId id="276" r:id="rId7"/>
    <p:sldId id="284" r:id="rId8"/>
    <p:sldId id="287" r:id="rId9"/>
    <p:sldId id="288" r:id="rId10"/>
    <p:sldId id="289" r:id="rId11"/>
    <p:sldId id="290" r:id="rId12"/>
    <p:sldId id="280" r:id="rId13"/>
    <p:sldId id="292" r:id="rId14"/>
    <p:sldId id="279" r:id="rId15"/>
    <p:sldId id="295" r:id="rId16"/>
    <p:sldId id="282" r:id="rId17"/>
    <p:sldId id="294" r:id="rId18"/>
    <p:sldId id="296" r:id="rId19"/>
    <p:sldId id="293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A8D"/>
    <a:srgbClr val="D60093"/>
    <a:srgbClr val="FFFFFF"/>
    <a:srgbClr val="1D3C7A"/>
    <a:srgbClr val="003374"/>
    <a:srgbClr val="3A5896"/>
    <a:srgbClr val="385592"/>
    <a:srgbClr val="D6DEEA"/>
    <a:srgbClr val="9F9289"/>
    <a:srgbClr val="E2DE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35" autoAdjust="0"/>
    <p:restoredTop sz="94660" autoAdjust="0"/>
  </p:normalViewPr>
  <p:slideViewPr>
    <p:cSldViewPr snapToGrid="0">
      <p:cViewPr varScale="1">
        <p:scale>
          <a:sx n="115" d="100"/>
          <a:sy n="115" d="100"/>
        </p:scale>
        <p:origin x="111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6220D-0B9B-47F5-BCDE-39175445B0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519447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26220D-0B9B-47F5-BCDE-39175445B098}" type="slidenum">
              <a:rPr lang="ru-RU" smtClean="0"/>
              <a:t>1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ru-RU" smtClean="0"/>
              <a:t>Приложение 1</a:t>
            </a:r>
            <a:endParaRPr lang="ru-RU"/>
          </a:p>
        </p:txBody>
      </p:sp>
      <p:sp>
        <p:nvSpPr>
          <p:cNvPr id="7" name="Верхний колонтитул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517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FC827-D8D9-4FD6-970C-74E983305C7F}" type="datetime1">
              <a:rPr lang="en-US" smtClean="0"/>
              <a:t>4/29/2022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29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7E6E5-1984-41D7-80E3-6A8B5B0A7F61}" type="datetime1">
              <a:rPr lang="en-US" smtClean="0"/>
              <a:t>4/29/2022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32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A242-E831-4AC9-818A-162F455B30E4}" type="datetime1">
              <a:rPr lang="en-US" smtClean="0"/>
              <a:t>4/29/2022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19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AEF67-B8C3-4F91-8B5B-8E09CF98584D}" type="datetime1">
              <a:rPr lang="en-US" smtClean="0"/>
              <a:t>4/29/2022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42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42382-8AFF-4BD7-9785-D91E8619DEE1}" type="datetime1">
              <a:rPr lang="en-US" smtClean="0"/>
              <a:t>4/29/2022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22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BE37C-AEAA-483B-A8E0-F38FCBBD95D3}" type="datetime1">
              <a:rPr lang="en-US" smtClean="0"/>
              <a:t>4/29/2022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98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24719-842A-4344-9C00-89677BDC1080}" type="datetime1">
              <a:rPr lang="en-US" smtClean="0"/>
              <a:t>4/29/2022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29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323BF-E111-4FE8-ABC4-5F99AAA3FB2D}" type="datetime1">
              <a:rPr lang="en-US" smtClean="0"/>
              <a:t>4/29/2022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82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F2BD2-FEF8-48C2-8E95-2B4D830831DF}" type="datetime1">
              <a:rPr lang="en-US" smtClean="0"/>
              <a:t>4/29/2022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18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0B1E4-4F75-4E4C-AC4F-4A7D02F072B9}" type="datetime1">
              <a:rPr lang="en-US" smtClean="0"/>
              <a:t>4/29/2022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73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23FB1-9640-4BAD-B57B-57F18994BC3B}" type="datetime1">
              <a:rPr lang="en-US" smtClean="0"/>
              <a:t>4/29/2022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53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9A013-6F1E-4B3F-86E0-A964419BB753}" type="datetime1">
              <a:rPr lang="en-US" smtClean="0"/>
              <a:t>4/29/2022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8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107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13" name="push.wav"/>
          </p:stSnd>
        </p:sndAc>
      </p:transition>
    </mc:Choice>
    <mc:Fallback xmlns="">
      <p:transition spd="slow">
        <p:fade/>
        <p:sndAc>
          <p:stSnd>
            <p:snd r:embed="rId15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3340"/>
            <a:ext cx="9288780" cy="706755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833383" y="2818475"/>
            <a:ext cx="8124214" cy="29926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600" b="1" dirty="0" smtClean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endParaRPr lang="ru-RU" sz="36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endParaRPr lang="ru-RU" sz="3600" b="1" dirty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r>
              <a:rPr lang="ru-RU" sz="4400" dirty="0" smtClean="0">
                <a:solidFill>
                  <a:srgbClr val="002060"/>
                </a:solidFill>
                <a:latin typeface="Impact" panose="020B0806030902050204" pitchFamily="34" charset="0"/>
                <a:cs typeface="Courier New" pitchFamily="49" charset="0"/>
              </a:rPr>
              <a:t>ОТЧЕТ О РАБОТЕ БИБЛИОТЕКИ 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Impact" panose="020B0806030902050204" pitchFamily="34" charset="0"/>
                <a:cs typeface="Courier New" pitchFamily="49" charset="0"/>
              </a:rPr>
              <a:t>ЗА 2021 ГОД</a:t>
            </a:r>
          </a:p>
          <a:p>
            <a:endParaRPr lang="ru-RU" sz="3600" b="1" dirty="0" smtClean="0">
              <a:solidFill>
                <a:srgbClr val="FF0000"/>
              </a:solidFill>
              <a:latin typeface="Bookman Old Style" panose="02050604050505020204" pitchFamily="18" charset="0"/>
            </a:endParaRPr>
          </a:p>
          <a:p>
            <a:pPr algn="r"/>
            <a:r>
              <a:rPr lang="ru-RU" sz="2800" b="1" dirty="0" smtClean="0">
                <a:solidFill>
                  <a:srgbClr val="1D3C7A"/>
                </a:solidFill>
                <a:latin typeface="Courier New" pitchFamily="49" charset="0"/>
                <a:cs typeface="Courier New" pitchFamily="49" charset="0"/>
              </a:rPr>
              <a:t>28 апреля 2022г.</a:t>
            </a:r>
            <a:endParaRPr lang="en-US" sz="2800" b="1" dirty="0">
              <a:ln w="0"/>
              <a:solidFill>
                <a:srgbClr val="1D3C7A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5" cstate="print"/>
          <a:srcRect l="26485" t="17750" r="26164" b="20443"/>
          <a:stretch/>
        </p:blipFill>
        <p:spPr bwMode="auto">
          <a:xfrm>
            <a:off x="3467323" y="1323832"/>
            <a:ext cx="2562045" cy="21566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3" name="applause.wav"/>
          </p:stSnd>
        </p:sndAc>
      </p:transition>
    </mc:Choice>
    <mc:Fallback xmlns="">
      <p:transition spd="slow">
        <p:fade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2607" y="0"/>
            <a:ext cx="6388110" cy="6022428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Хотелось бы отметить, что за </a:t>
            </a:r>
            <a:r>
              <a:rPr lang="ru-RU" sz="24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 квартал 2021 года 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нами были разработаны документы, регламентирующие деятельность библиотеки. Это Положения:</a:t>
            </a:r>
          </a:p>
          <a:p>
            <a:pPr marL="411480" indent="-342900"/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 библиотеке, </a:t>
            </a:r>
          </a:p>
          <a:p>
            <a:pPr marL="411480" indent="-342900"/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 платных услугах.</a:t>
            </a:r>
          </a:p>
          <a:p>
            <a:pPr marL="6858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Р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азработаны </a:t>
            </a:r>
            <a:r>
              <a:rPr lang="ru-RU" sz="2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равила пользования библиотекой. Также приглашаем посетить сайт Института, где размещена официальная страничка библиотеки. Мы ее обновляем, пополняем новой информацией. </a:t>
            </a:r>
          </a:p>
          <a:p>
            <a:pPr marL="6858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Так выглядит страница библиотеки на сайте и имеет следующие разделы: (по аналогии с сайтом Научной библиотеки СВФУ)</a:t>
            </a:r>
          </a:p>
          <a:p>
            <a:pPr marL="68580" indent="0">
              <a:buNone/>
            </a:pPr>
            <a:endParaRPr lang="ru-RU" sz="24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10</a:t>
            </a:fld>
            <a:endParaRPr lang="en-US"/>
          </a:p>
        </p:txBody>
      </p:sp>
      <p:pic>
        <p:nvPicPr>
          <p:cNvPr id="4" name="Рисунок 3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9773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898" y="-135786"/>
            <a:ext cx="7886700" cy="72436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Сайт библиотеки: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2345"/>
            <a:ext cx="9207237" cy="5754524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06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55276"/>
            <a:ext cx="6470120" cy="112143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Дополнительные платные услуги библиотеки</a:t>
            </a:r>
            <a:endParaRPr lang="ru-RU" sz="32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9918" y="1506253"/>
            <a:ext cx="7619999" cy="5060888"/>
          </a:xfrm>
        </p:spPr>
        <p:txBody>
          <a:bodyPr>
            <a:normAutofit fontScale="25000" lnSpcReduction="20000"/>
          </a:bodyPr>
          <a:lstStyle/>
          <a:p>
            <a:r>
              <a:rPr lang="ru-RU" sz="8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 2021 году выполнено платных услуг на сумму </a:t>
            </a:r>
            <a:r>
              <a:rPr lang="ru-RU" sz="86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18638 рублей. </a:t>
            </a:r>
          </a:p>
          <a:p>
            <a:pPr marL="0" indent="0">
              <a:buNone/>
            </a:pPr>
            <a:r>
              <a:rPr lang="ru-RU" sz="8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 прошлом году было разработано новое Положение о платных услугах библиотеки, которое не обновлялось с 2014 года.</a:t>
            </a:r>
          </a:p>
          <a:p>
            <a:pPr marL="0" indent="0">
              <a:buNone/>
            </a:pPr>
            <a:r>
              <a:rPr lang="ru-RU" sz="8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Библиотека </a:t>
            </a:r>
            <a:r>
              <a:rPr lang="ru-RU" sz="8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осуществляет оказание платных </a:t>
            </a:r>
            <a:r>
              <a:rPr lang="ru-RU" sz="8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услуг, </a:t>
            </a:r>
            <a:r>
              <a:rPr lang="ru-RU" sz="8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которые предоставляются заинтересованным потребителям. </a:t>
            </a:r>
            <a:endParaRPr lang="ru-RU" sz="8600" b="1" dirty="0" smtClean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ru-RU" sz="8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Прейскурант </a:t>
            </a:r>
            <a:r>
              <a:rPr lang="ru-RU" sz="8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платных услуг включает:</a:t>
            </a:r>
          </a:p>
          <a:p>
            <a:r>
              <a:rPr lang="ru-RU" sz="8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Копировально-множительные услуги;</a:t>
            </a:r>
          </a:p>
          <a:p>
            <a:r>
              <a:rPr lang="ru-RU" sz="8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Справочно-библиографические  информационные услуги;</a:t>
            </a:r>
          </a:p>
          <a:p>
            <a:r>
              <a:rPr lang="ru-RU" sz="8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Взнос за обслуживание посторонних читателей;</a:t>
            </a:r>
          </a:p>
          <a:p>
            <a:r>
              <a:rPr lang="ru-RU" sz="86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Штрафные </a:t>
            </a:r>
            <a:r>
              <a:rPr lang="ru-RU" sz="86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санкции (за утерю учебников)</a:t>
            </a:r>
            <a:endParaRPr lang="ru-RU" sz="86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6858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ru-RU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752240" y="6492875"/>
            <a:ext cx="2057400" cy="365125"/>
          </a:xfrm>
        </p:spPr>
        <p:txBody>
          <a:bodyPr/>
          <a:lstStyle/>
          <a:p>
            <a:fld id="{1FE8DF1E-33BB-4377-9A26-35481BA06C7C}" type="slidenum">
              <a:rPr lang="en-US" smtClean="0"/>
              <a:t>12</a:t>
            </a:fld>
            <a:endParaRPr lang="en-US"/>
          </a:p>
        </p:txBody>
      </p:sp>
      <p:pic>
        <p:nvPicPr>
          <p:cNvPr id="4" name="Рисунок 3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9541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40" y="369332"/>
            <a:ext cx="7500222" cy="6488668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Ситуация с задолженностью читателей перед библиотекой сложилась таким образом, что на сегодняшний день имеем такие цифры:</a:t>
            </a:r>
          </a:p>
          <a:p>
            <a:pPr marL="411480" indent="-342900">
              <a:buAutoNum type="arabicParenR"/>
            </a:pP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 кафедрам: ГД- 44 (в прошлом году – 112) задолжников, Математики и Информатики – 2 (28); Филологии – 5 (27); </a:t>
            </a:r>
            <a:r>
              <a:rPr lang="ru-RU" sz="20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ЭПиАП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– 21 (59); </a:t>
            </a:r>
            <a:r>
              <a:rPr lang="ru-RU" sz="20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ПиМНО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– 15 (45); Экономики и СГД – 6 (16); СД – 5(44) студента.</a:t>
            </a:r>
          </a:p>
          <a:p>
            <a:pPr marL="411480" indent="-342900">
              <a:buAutoNum type="arabicParenR"/>
            </a:pP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 заведующими кафедр, назначенными ими ответственными за прошлый год проведена работа по задолжникам. Поэтому сократилось их число и по общежитию, в прошлом году было 70 задолжников, на сегодняшний день 25 студентов. Список передан </a:t>
            </a:r>
            <a:r>
              <a:rPr lang="ru-RU" sz="20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зав.общежитием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, работа ведется, студенты приходят, сдают литературу.</a:t>
            </a:r>
          </a:p>
          <a:p>
            <a:pPr marL="411480" indent="-342900">
              <a:buAutoNum type="arabicParenR"/>
            </a:pP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Также поднимаем тему по задолженностям, которые тянутся с 1996-2001 год, составляет 907 учебников. Так как нет возможности отработать с ними, просим разрешить поэтапное списание этой литературы.</a:t>
            </a:r>
            <a:endParaRPr lang="ru-RU" sz="20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19503" y="0"/>
            <a:ext cx="4624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Работа с задолжниками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521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2676" y="0"/>
            <a:ext cx="7809186" cy="6721476"/>
          </a:xfrm>
        </p:spPr>
        <p:txBody>
          <a:bodyPr>
            <a:noAutofit/>
          </a:bodyPr>
          <a:lstStyle/>
          <a:p>
            <a:pPr marL="68580" indent="0" algn="ctr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Проблемы</a:t>
            </a:r>
          </a:p>
          <a:p>
            <a:pPr marL="68580" indent="0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Первая касается комплектования фонда. </a:t>
            </a:r>
            <a:r>
              <a:rPr lang="ru-RU" sz="1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 2018 года поступления в фонд не было, кроме периодических изданий. 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Напомним, что учебники </a:t>
            </a:r>
            <a:r>
              <a:rPr lang="ru-RU" sz="1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должны приобретаться  строго по заявкам преподавателей, в соответствии с учебными программами. </a:t>
            </a:r>
          </a:p>
          <a:p>
            <a:pPr marL="68580" indent="0">
              <a:buNone/>
            </a:pPr>
            <a:r>
              <a:rPr lang="ru-RU" sz="18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Учебный </a:t>
            </a:r>
            <a:r>
              <a:rPr lang="ru-RU" sz="18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процесс вуза обеспечивается также при помощи издания учебников и учебных пособий, подготовленных преподавателями вуза и его структурными подразделениями. </a:t>
            </a:r>
          </a:p>
          <a:p>
            <a:pPr marL="68580" indent="0">
              <a:buNone/>
            </a:pPr>
            <a:r>
              <a:rPr lang="ru-RU" sz="18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За 2021 г. профессорско-преподавательским составом института издано 22 </a:t>
            </a:r>
            <a:r>
              <a:rPr lang="ru-RU" sz="18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наименования, 205 экз. методичек.</a:t>
            </a:r>
          </a:p>
          <a:p>
            <a:pPr marL="68580" indent="0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 2021 </a:t>
            </a:r>
            <a:r>
              <a:rPr lang="ru-RU" sz="1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году 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была заложена </a:t>
            </a:r>
            <a:r>
              <a:rPr lang="ru-RU" sz="1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сумма на </a:t>
            </a:r>
            <a:r>
              <a:rPr lang="ru-RU" sz="18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200 000 тыс.</a:t>
            </a:r>
            <a:r>
              <a:rPr lang="ru-RU" sz="1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на подписку периодических 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изданий, на 1 полугодие – 100 </a:t>
            </a:r>
            <a:r>
              <a:rPr lang="ru-RU" sz="18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т.р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. И на второе – 100 </a:t>
            </a:r>
            <a:r>
              <a:rPr lang="ru-RU" sz="18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т.р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. Среди подписанных изданий по-прежнему </a:t>
            </a:r>
            <a:r>
              <a:rPr lang="ru-RU" sz="1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выписываем Горный информационно-аналитический бюллетень, Маркшейдерский вестник, 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Горная промышленность, Транспортное</a:t>
            </a:r>
            <a:r>
              <a:rPr lang="ru-RU" sz="1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, горное и строительное машиностроение: наука и производство, Строительство: технологии и 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материалы, Вопросы литературы, Дошкольная педагогика, ОБЖ, </a:t>
            </a:r>
            <a:r>
              <a:rPr lang="ru-RU" sz="18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ФиС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. Для филологов впервые за долгое время выписали литературно-художественные журналы: Новый мир, Роман-газета. </a:t>
            </a:r>
            <a:endParaRPr lang="ru-RU" sz="18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68580" indent="0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Еженедельно обновляем постоянно действующую выставку «Новинки периодики»</a:t>
            </a:r>
            <a:endParaRPr lang="ru-RU" sz="18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marL="68580" indent="0">
              <a:buNone/>
            </a:pPr>
            <a:endParaRPr lang="ru-RU" sz="1800" b="1" dirty="0" smtClean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  <a:p>
            <a:pPr marL="68580" indent="0">
              <a:buNone/>
            </a:pPr>
            <a:r>
              <a:rPr lang="ru-RU" sz="18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Вывод: </a:t>
            </a:r>
            <a:r>
              <a:rPr lang="ru-RU" sz="1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Исходя из финансирования, будем комплектоваться необходимой учебной литературой.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58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5870695" cy="3300248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15</a:t>
            </a:fld>
            <a:endParaRPr lang="en-US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31476"/>
            <a:ext cx="5913820" cy="33265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4947" y="752241"/>
            <a:ext cx="3043870" cy="541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63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6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0957" y="38209"/>
            <a:ext cx="4611076" cy="402863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Перспективы развития </a:t>
            </a:r>
            <a:endParaRPr lang="ru-RU" sz="28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0957" y="533401"/>
            <a:ext cx="6286578" cy="61880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После открытия </a:t>
            </a:r>
            <a:r>
              <a:rPr lang="ru-RU" sz="24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библио-коворкинга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и перехода студентов на очный </a:t>
            </a:r>
            <a:r>
              <a:rPr lang="ru-RU" sz="2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формат 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обучения библиотека планирует культурно-просветительскую работу со студентами, которая имеет следующие цели:</a:t>
            </a:r>
          </a:p>
          <a:p>
            <a:r>
              <a:rPr lang="ru-RU" sz="2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р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аскрытие фонда через организацию различных  выставок;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предоставление свободного доступа </a:t>
            </a:r>
            <a:r>
              <a:rPr lang="ru-RU" sz="2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 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информационным ресурсам</a:t>
            </a:r>
            <a:r>
              <a:rPr lang="ru-RU" sz="2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;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ru-RU" sz="2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рганизация мероприятий: это могут быть литературные </a:t>
            </a:r>
            <a:r>
              <a:rPr lang="ru-RU" sz="2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обзоры, 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деловые </a:t>
            </a:r>
            <a:r>
              <a:rPr lang="ru-RU" sz="24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игры,квесты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, библиографические уроки, интеллектуальные викторины </a:t>
            </a:r>
            <a:endParaRPr lang="ru-RU" sz="24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16</a:t>
            </a:fld>
            <a:endParaRPr lang="en-US"/>
          </a:p>
        </p:txBody>
      </p:sp>
      <p:pic>
        <p:nvPicPr>
          <p:cNvPr id="4" name="Рисунок 3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-5412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5290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6822" y="-96087"/>
            <a:ext cx="4090495" cy="633357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4671" y="145715"/>
            <a:ext cx="8362902" cy="1945948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М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ы сотрудничаем с Общественными организациями, в частности НГООД «Ассамблеей народов РС (Я). </a:t>
            </a:r>
            <a:endParaRPr lang="ru-RU" sz="20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Провели </a:t>
            </a:r>
            <a:r>
              <a:rPr lang="ru-RU" sz="2000" b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Всебурятский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диктант-2022, ежегодную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образовательную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акцию, организаторами которой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являются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Администрация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Агинского Бурятского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округа При Правительстве Забайкальского края, </a:t>
            </a:r>
            <a:r>
              <a:rPr lang="ru-RU" sz="20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Читинский филиал Российской Академии народного хозяйства и государственной службы при Президенте РФ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17</a:t>
            </a:fld>
            <a:endParaRPr lang="en-US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28187"/>
            <a:ext cx="5744753" cy="43107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7348" y="2265035"/>
            <a:ext cx="3246652" cy="459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6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5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426" y="0"/>
            <a:ext cx="9301778" cy="75638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Студенческий профсоюз сотрудничает с нами и ко 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Дню </a:t>
            </a:r>
            <a:r>
              <a:rPr lang="ru-RU" sz="2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космонавтики провели в библиотеке 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викторину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755344"/>
            <a:ext cx="4417807" cy="3313355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18</a:t>
            </a:fld>
            <a:endParaRPr lang="en-US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8833" y="3921626"/>
            <a:ext cx="3915167" cy="29363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067662"/>
            <a:ext cx="3818965" cy="28642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6974" y="755344"/>
            <a:ext cx="2573062" cy="343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41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7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0957" y="-54120"/>
            <a:ext cx="4611076" cy="402863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Перспективы развития </a:t>
            </a:r>
            <a:endParaRPr lang="ru-RU" sz="28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7032" y="273380"/>
            <a:ext cx="6729299" cy="65532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Установка справочно-поисковой системы </a:t>
            </a:r>
            <a:r>
              <a:rPr lang="ru-RU" sz="24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«Гарант»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в читальном зале;</a:t>
            </a:r>
          </a:p>
          <a:p>
            <a:r>
              <a:rPr lang="ru-RU" sz="2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Конверсия 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программы АИБС </a:t>
            </a:r>
            <a:r>
              <a:rPr lang="ru-RU" sz="2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«</a:t>
            </a:r>
            <a:r>
              <a:rPr lang="en-US" sz="24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MARK-SQL</a:t>
            </a:r>
            <a:r>
              <a:rPr lang="en-US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»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и переход на одну отраслевую программу с Научной библиотекой </a:t>
            </a:r>
            <a:r>
              <a:rPr lang="en-US" sz="24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OPAC-Global</a:t>
            </a:r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. Обучение и получение сертификатов для работы в программе Опак;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Обеспечение доступа к электронному каталогу библиотеки через сайт института.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Культурно-просветительская работа. </a:t>
            </a:r>
          </a:p>
          <a:p>
            <a:pPr algn="r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Таковыми мы видим перспективы развития библиотеки, надеемся на плодотворное взаимное сотрудничество с вами и спасибо за внимание. </a:t>
            </a:r>
          </a:p>
          <a:p>
            <a:endParaRPr lang="ru-RU" sz="2400" dirty="0" smtClean="0"/>
          </a:p>
          <a:p>
            <a:endParaRPr lang="ru-RU" sz="16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19</a:t>
            </a:fld>
            <a:endParaRPr lang="en-US"/>
          </a:p>
        </p:txBody>
      </p:sp>
      <p:pic>
        <p:nvPicPr>
          <p:cNvPr id="4" name="Рисунок 3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-5412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2052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2979" y="1093076"/>
            <a:ext cx="7641021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Библиотека </a:t>
            </a:r>
            <a:r>
              <a:rPr lang="ru-RU" sz="2800" b="1" dirty="0" smtClean="0">
                <a:solidFill>
                  <a:srgbClr val="173A8D"/>
                </a:solidFill>
                <a:latin typeface="Courier New" pitchFamily="49" charset="0"/>
                <a:cs typeface="Courier New" pitchFamily="49" charset="0"/>
              </a:rPr>
              <a:t>часть структуры </a:t>
            </a:r>
            <a:r>
              <a:rPr lang="ru-RU" sz="28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Института</a:t>
            </a:r>
            <a:r>
              <a:rPr lang="ru-RU" sz="2800" b="1" dirty="0">
                <a:solidFill>
                  <a:srgbClr val="173A8D"/>
                </a:solidFill>
                <a:latin typeface="Courier New" pitchFamily="49" charset="0"/>
                <a:cs typeface="Courier New" pitchFamily="49" charset="0"/>
              </a:rPr>
              <a:t>, </a:t>
            </a:r>
            <a:endParaRPr lang="ru-RU" sz="2800" b="1" dirty="0" smtClean="0">
              <a:solidFill>
                <a:srgbClr val="173A8D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ru-RU" sz="2800" b="1" dirty="0" smtClean="0">
                <a:solidFill>
                  <a:srgbClr val="173A8D"/>
                </a:solidFill>
                <a:latin typeface="Courier New" pitchFamily="49" charset="0"/>
                <a:cs typeface="Courier New" pitchFamily="49" charset="0"/>
              </a:rPr>
              <a:t>обеспечивающая    </a:t>
            </a:r>
            <a:r>
              <a:rPr lang="ru-RU" sz="2800" b="1" dirty="0">
                <a:solidFill>
                  <a:srgbClr val="173A8D"/>
                </a:solidFill>
                <a:latin typeface="Courier New" pitchFamily="49" charset="0"/>
                <a:cs typeface="Courier New" pitchFamily="49" charset="0"/>
              </a:rPr>
              <a:t>библиотечно-информационную  поддержку  образовательного  и  научно - исследовательского процессов </a:t>
            </a:r>
            <a:r>
              <a:rPr lang="ru-RU" sz="2800" b="1" dirty="0" smtClean="0">
                <a:solidFill>
                  <a:srgbClr val="173A8D"/>
                </a:solidFill>
                <a:latin typeface="Courier New" pitchFamily="49" charset="0"/>
                <a:cs typeface="Courier New" pitchFamily="49" charset="0"/>
              </a:rPr>
              <a:t>путем </a:t>
            </a:r>
            <a:r>
              <a:rPr lang="ru-RU" sz="2800" b="1" dirty="0">
                <a:solidFill>
                  <a:srgbClr val="173A8D"/>
                </a:solidFill>
                <a:latin typeface="Courier New" pitchFamily="49" charset="0"/>
                <a:cs typeface="Courier New" pitchFamily="49" charset="0"/>
              </a:rPr>
              <a:t>формирования, систематизации, хранения библиотечного фонда и предоставления его в пользование работникам и обучающимся Института в условиях использования современных технологий. </a:t>
            </a:r>
          </a:p>
          <a:p>
            <a:endParaRPr lang="ru-RU" sz="3600" b="1" dirty="0">
              <a:solidFill>
                <a:srgbClr val="173A8D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401464" y="0"/>
            <a:ext cx="1798608" cy="16217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17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8853" y="2484408"/>
            <a:ext cx="7410090" cy="2700067"/>
          </a:xfrm>
        </p:spPr>
        <p:txBody>
          <a:bodyPr/>
          <a:lstStyle/>
          <a:p>
            <a:pPr algn="ctr"/>
            <a:endParaRPr lang="ru-RU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20</a:t>
            </a:fld>
            <a:endParaRPr lang="en-US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9304" cy="691447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226943" y="575618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D60093"/>
                </a:solidFill>
                <a:latin typeface="Courier New" pitchFamily="49" charset="0"/>
                <a:cs typeface="Courier New" pitchFamily="49" charset="0"/>
              </a:rPr>
              <a:t>Составила: </a:t>
            </a:r>
          </a:p>
          <a:p>
            <a:r>
              <a:rPr lang="ru-RU" sz="2000" b="1" dirty="0">
                <a:solidFill>
                  <a:srgbClr val="D60093"/>
                </a:solidFill>
                <a:latin typeface="Courier New" pitchFamily="49" charset="0"/>
                <a:cs typeface="Courier New" pitchFamily="49" charset="0"/>
              </a:rPr>
              <a:t>заведующая библиотекой </a:t>
            </a:r>
          </a:p>
          <a:p>
            <a:r>
              <a:rPr lang="ru-RU" sz="2000" b="1" dirty="0">
                <a:solidFill>
                  <a:srgbClr val="D60093"/>
                </a:solidFill>
                <a:latin typeface="Courier New" pitchFamily="49" charset="0"/>
                <a:cs typeface="Courier New" pitchFamily="49" charset="0"/>
              </a:rPr>
              <a:t>ТИ (ф) СВФУ Н.С. </a:t>
            </a:r>
            <a:r>
              <a:rPr lang="ru-RU" sz="2000" b="1" dirty="0" err="1">
                <a:solidFill>
                  <a:srgbClr val="D60093"/>
                </a:solidFill>
                <a:latin typeface="Courier New" pitchFamily="49" charset="0"/>
                <a:cs typeface="Courier New" pitchFamily="49" charset="0"/>
              </a:rPr>
              <a:t>Булгатова</a:t>
            </a:r>
            <a:r>
              <a:rPr lang="ru-RU" sz="2000" b="1" dirty="0">
                <a:solidFill>
                  <a:srgbClr val="D60093"/>
                </a:solidFill>
                <a:latin typeface="Courier New" pitchFamily="49" charset="0"/>
                <a:cs typeface="Courier New" pitchFamily="49" charset="0"/>
              </a:rPr>
              <a:t> </a:t>
            </a:r>
            <a:endParaRPr lang="ru-RU" sz="20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4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37246" y="103517"/>
            <a:ext cx="6547449" cy="119044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Основные цели и задачи работы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библиотеки:</a:t>
            </a:r>
            <a:endParaRPr lang="ru-RU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852787" y="1605117"/>
            <a:ext cx="7165089" cy="475123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Библиотечное </a:t>
            </a:r>
            <a:r>
              <a:rPr lang="ru-RU" sz="2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 информационно-библиографическое обслуживание </a:t>
            </a: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пользователей </a:t>
            </a:r>
            <a:r>
              <a:rPr lang="ru-RU" sz="2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 соответствии с их </a:t>
            </a: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запросами;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Формирование документального фонда </a:t>
            </a:r>
            <a:r>
              <a:rPr lang="ru-RU" sz="2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 соответствии с профилем вуза; организация и ведение справочно-библиографического аппарата и баз </a:t>
            </a: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данных.</a:t>
            </a:r>
            <a:endParaRPr lang="ru-RU" sz="28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Char char="v"/>
            </a:pPr>
            <a:endParaRPr lang="ru-RU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Font typeface="Wingdings" pitchFamily="2" charset="2"/>
              <a:buChar char="v"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55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97479" y="1768415"/>
            <a:ext cx="765163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v"/>
            </a:pPr>
            <a:r>
              <a:rPr lang="ru-RU" sz="2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Воспитание информационной культуры: привитие навыков пользования книгой, </a:t>
            </a: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библиотекой, ЭБС;</a:t>
            </a:r>
            <a:endParaRPr lang="ru-RU" sz="28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457200" indent="-457200" algn="just"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Предоставление </a:t>
            </a:r>
            <a:r>
              <a:rPr lang="ru-RU" sz="2800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информационно-библиотечных услуг с применением всех форм технического оснащения библиотеки и компьютеризации библиотечно-информационных процессов.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12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4097" y="228438"/>
            <a:ext cx="6264165" cy="140002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Показатели библиотеки </a:t>
            </a:r>
            <a:br>
              <a:rPr lang="ru-RU" sz="4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за 2021 </a:t>
            </a:r>
            <a:r>
              <a:rPr lang="ru-RU" sz="32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год </a:t>
            </a:r>
            <a:endParaRPr lang="ru-RU" sz="32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165107"/>
              </p:ext>
            </p:extLst>
          </p:nvPr>
        </p:nvGraphicFramePr>
        <p:xfrm>
          <a:off x="1587501" y="1859455"/>
          <a:ext cx="7440885" cy="2933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0158">
                  <a:extLst>
                    <a:ext uri="{9D8B030D-6E8A-4147-A177-3AD203B41FA5}">
                      <a16:colId xmlns:a16="http://schemas.microsoft.com/office/drawing/2014/main" val="2408038304"/>
                    </a:ext>
                  </a:extLst>
                </a:gridCol>
                <a:gridCol w="2152704">
                  <a:extLst>
                    <a:ext uri="{9D8B030D-6E8A-4147-A177-3AD203B41FA5}">
                      <a16:colId xmlns:a16="http://schemas.microsoft.com/office/drawing/2014/main" val="1695771330"/>
                    </a:ext>
                  </a:extLst>
                </a:gridCol>
                <a:gridCol w="1718023">
                  <a:extLst>
                    <a:ext uri="{9D8B030D-6E8A-4147-A177-3AD203B41FA5}">
                      <a16:colId xmlns:a16="http://schemas.microsoft.com/office/drawing/2014/main" val="2880567257"/>
                    </a:ext>
                  </a:extLst>
                </a:gridCol>
              </a:tblGrid>
              <a:tr h="733316"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2021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2020</a:t>
                      </a:r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7454904"/>
                  </a:ext>
                </a:extLst>
              </a:tr>
              <a:tr h="733316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Пользователи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884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882</a:t>
                      </a:r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2084717"/>
                  </a:ext>
                </a:extLst>
              </a:tr>
              <a:tr h="733316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Посещения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5171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1784</a:t>
                      </a:r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1236990"/>
                  </a:ext>
                </a:extLst>
              </a:tr>
              <a:tr h="733316">
                <a:tc>
                  <a:txBody>
                    <a:bodyPr/>
                    <a:lstStyle/>
                    <a:p>
                      <a:r>
                        <a:rPr lang="ru-RU" sz="3200" b="1" dirty="0" err="1" smtClean="0"/>
                        <a:t>Документовыдача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10098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11557</a:t>
                      </a:r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6981135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20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89" y="284673"/>
            <a:ext cx="6219953" cy="7504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Состояние и движение библиотечных фондов</a:t>
            </a:r>
            <a:endParaRPr lang="ru-RU" sz="3200" b="1" dirty="0">
              <a:solidFill>
                <a:srgbClr val="C0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5722" y="1397480"/>
            <a:ext cx="7798278" cy="495887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Используя имеющиеся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информационные ресурсы (сформированное книжное ядро), внедряя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новые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информационные технологии в свою деятельность, библиотека должна решать задачи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 формированию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документального фонда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 соответствии с образовательными программами, реализуемыми в институте.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а 01.01.2022 года объем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библиотечного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фонда составляет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93468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единиц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хранения (без учета ЭБС), из которых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80791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экземпляров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учебной и учебно-методической,  </a:t>
            </a:r>
            <a:r>
              <a:rPr lang="ru-RU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12556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– научной и </a:t>
            </a:r>
            <a:r>
              <a:rPr lang="ru-RU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121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экземпляров художественной литературы. Всего по итогам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2021 поступило </a:t>
            </a:r>
            <a:r>
              <a:rPr lang="ru-RU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205 </a:t>
            </a:r>
            <a:r>
              <a:rPr lang="ru-RU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экземпляров, это методички, выпущенные институтом</a:t>
            </a:r>
            <a:endParaRPr lang="ru-RU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6</a:t>
            </a:fld>
            <a:endParaRPr lang="en-US"/>
          </a:p>
        </p:txBody>
      </p:sp>
      <p:pic>
        <p:nvPicPr>
          <p:cNvPr id="5" name="Рисунок 4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7513610" y="0"/>
            <a:ext cx="1630390" cy="13974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0480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1170" y="29577"/>
            <a:ext cx="6808733" cy="4435149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ru-RU" sz="2000" b="1" i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Работа библиотеки в 2021 году была связана с </a:t>
            </a:r>
            <a:r>
              <a:rPr lang="ru-RU" sz="20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продолжением использования  </a:t>
            </a:r>
            <a:r>
              <a:rPr lang="ru-RU" sz="2000" b="1" i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дистанционных методов обслуживания пользователей. Переход на дистанционный метод обучения дал жизнь новым информационно-библиотечным сервисам, выявил достоинства уже имеющихся, но не используемых сервисов, а также указал на недостатки и проблемы в библиотечном </a:t>
            </a:r>
            <a:r>
              <a:rPr lang="ru-RU" sz="20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обслуживании. </a:t>
            </a:r>
          </a:p>
          <a:p>
            <a:pPr marL="68580" indent="0"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Выдача по ЭБС</a:t>
            </a:r>
            <a:r>
              <a:rPr lang="ru-RU" sz="20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составила в 2021 году </a:t>
            </a:r>
            <a:r>
              <a:rPr lang="ru-RU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8868 экз.,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 2020 году  </a:t>
            </a:r>
            <a:r>
              <a:rPr lang="ru-RU" sz="20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– 11072, </a:t>
            </a:r>
            <a:r>
              <a:rPr lang="ru-RU" sz="2000" b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а в 2019 году всего 3117 экз. </a:t>
            </a:r>
            <a:endParaRPr lang="ru-RU" sz="10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  <a:p>
            <a:pPr marL="68580" indent="0">
              <a:buNone/>
            </a:pPr>
            <a:endParaRPr lang="ru-RU" sz="1000" b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7</a:t>
            </a:fld>
            <a:endParaRPr lang="en-US"/>
          </a:p>
        </p:txBody>
      </p:sp>
      <p:pic>
        <p:nvPicPr>
          <p:cNvPr id="4" name="Рисунок 3"/>
          <p:cNvPicPr/>
          <p:nvPr/>
        </p:nvPicPr>
        <p:blipFill rotWithShape="1">
          <a:blip r:embed="rId3" cstate="print"/>
          <a:srcRect l="26485" t="17750" r="26164" b="20443"/>
          <a:stretch/>
        </p:blipFill>
        <p:spPr bwMode="auto">
          <a:xfrm>
            <a:off x="8029903" y="0"/>
            <a:ext cx="1114097" cy="11351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660011"/>
              </p:ext>
            </p:extLst>
          </p:nvPr>
        </p:nvGraphicFramePr>
        <p:xfrm>
          <a:off x="1665245" y="3677511"/>
          <a:ext cx="7478755" cy="2861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4106">
                  <a:extLst>
                    <a:ext uri="{9D8B030D-6E8A-4147-A177-3AD203B41FA5}">
                      <a16:colId xmlns:a16="http://schemas.microsoft.com/office/drawing/2014/main" val="457225888"/>
                    </a:ext>
                  </a:extLst>
                </a:gridCol>
                <a:gridCol w="1313793">
                  <a:extLst>
                    <a:ext uri="{9D8B030D-6E8A-4147-A177-3AD203B41FA5}">
                      <a16:colId xmlns:a16="http://schemas.microsoft.com/office/drawing/2014/main" val="2358123782"/>
                    </a:ext>
                  </a:extLst>
                </a:gridCol>
                <a:gridCol w="1397876">
                  <a:extLst>
                    <a:ext uri="{9D8B030D-6E8A-4147-A177-3AD203B41FA5}">
                      <a16:colId xmlns:a16="http://schemas.microsoft.com/office/drawing/2014/main" val="4206201488"/>
                    </a:ext>
                  </a:extLst>
                </a:gridCol>
                <a:gridCol w="1502980">
                  <a:extLst>
                    <a:ext uri="{9D8B030D-6E8A-4147-A177-3AD203B41FA5}">
                      <a16:colId xmlns:a16="http://schemas.microsoft.com/office/drawing/2014/main" val="3836024657"/>
                    </a:ext>
                  </a:extLst>
                </a:gridCol>
              </a:tblGrid>
              <a:tr h="913370"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2019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2020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2021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2543467"/>
                  </a:ext>
                </a:extLst>
              </a:tr>
              <a:tr h="1034662">
                <a:tc>
                  <a:txBody>
                    <a:bodyPr/>
                    <a:lstStyle/>
                    <a:p>
                      <a:r>
                        <a:rPr lang="ru-RU" sz="2800" b="1" dirty="0" err="1" smtClean="0"/>
                        <a:t>Документовыдача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13405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11557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10098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2778780"/>
                  </a:ext>
                </a:extLst>
              </a:tr>
              <a:tr h="91337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Из них ЭБС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3117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11072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8868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771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68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9078" y="0"/>
            <a:ext cx="4605502" cy="33906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Подписки на ЭБС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6925" y="339067"/>
            <a:ext cx="7727075" cy="435133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Перед каждым вузом, обеспечившим своим студентам и преподавателям доступ к электронным образовательным ресурсам, встает вопрос об эффективности их использования. Ведь цель подписки на электронные ресурсы – не просто получение доступа к электронным учебным пособиям, а активное использование этих ресурсов в учебном процессе. 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На 2020-2021гг. Научной </a:t>
            </a:r>
            <a:r>
              <a:rPr lang="ru-RU" sz="2000" b="1" dirty="0">
                <a:solidFill>
                  <a:srgbClr val="FF0000"/>
                </a:solidFill>
              </a:rPr>
              <a:t>библиотекой СВФУ </a:t>
            </a:r>
            <a:r>
              <a:rPr lang="ru-RU" sz="2000" b="1" dirty="0" smtClean="0">
                <a:solidFill>
                  <a:srgbClr val="FF0000"/>
                </a:solidFill>
              </a:rPr>
              <a:t>были подписаны </a:t>
            </a:r>
            <a:r>
              <a:rPr lang="ru-RU" sz="2000" b="1" dirty="0">
                <a:solidFill>
                  <a:srgbClr val="FF0000"/>
                </a:solidFill>
              </a:rPr>
              <a:t>договора с 5 ЭБС:	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rgbClr val="FF0000"/>
                </a:solidFill>
              </a:rPr>
              <a:t>Университетская библиотека онлайн.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ЭБС Лань</a:t>
            </a:r>
            <a:endParaRPr lang="ru-RU" sz="2000" b="1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2000" b="1" dirty="0" err="1">
                <a:solidFill>
                  <a:srgbClr val="FF0000"/>
                </a:solidFill>
              </a:rPr>
              <a:t>Юрайт</a:t>
            </a:r>
            <a:r>
              <a:rPr lang="ru-RU" sz="2000" b="1" dirty="0">
                <a:solidFill>
                  <a:srgbClr val="FF0000"/>
                </a:solidFill>
              </a:rPr>
              <a:t>. 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rgbClr val="FF0000"/>
                </a:solidFill>
              </a:rPr>
              <a:t>IPR </a:t>
            </a:r>
            <a:r>
              <a:rPr lang="ru-RU" sz="2000" b="1" dirty="0" err="1">
                <a:solidFill>
                  <a:srgbClr val="FF0000"/>
                </a:solidFill>
              </a:rPr>
              <a:t>Books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en-US" sz="2000" b="1" dirty="0" smtClean="0">
                <a:solidFill>
                  <a:srgbClr val="FF0000"/>
                </a:solidFill>
              </a:rPr>
              <a:t>Elibrary.ru</a:t>
            </a:r>
            <a:endParaRPr lang="ru-RU" sz="2000" b="1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Научная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библиотека СВФУ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в 2021 году отменила подписку на ЭБС Лань (Связана с высокой стоимостью и низкими показателями выдачи). Но расширила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подписку ЭБС Консультант студента (многопрофильный ресурс) ресурсами издательств «Флинта» и «Академический проект», которые были представлены в ЭБС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Лань.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А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также в 2020 г.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Была оформлена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подписка ЭБС 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</a:rPr>
              <a:t>Юрайт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, что позволяет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в полной мере обеспечить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учебный процесс института. </a:t>
            </a:r>
          </a:p>
          <a:p>
            <a:pPr marL="0" indent="0" algn="just">
              <a:buNone/>
            </a:pPr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Анализ РПД показал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что чаще всего используется Университетская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библиотека онлайн,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</a:rPr>
              <a:t>IPRbooks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marL="0" indent="0" algn="just">
              <a:buNone/>
            </a:pP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Прошу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обратить внимание на использование следующих ЭБС: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Консультант Студента, 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</a:rPr>
              <a:t>Юрайт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marL="0" indent="0" algn="just">
              <a:buNone/>
            </a:pP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63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6041" y="115614"/>
            <a:ext cx="8219090" cy="48030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Данные по посещению и </a:t>
            </a:r>
            <a:r>
              <a:rPr lang="ru-RU" b="1" dirty="0" smtClean="0">
                <a:solidFill>
                  <a:srgbClr val="C00000"/>
                </a:solidFill>
              </a:rPr>
              <a:t>книговыдаче ЭБС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1410595"/>
              </p:ext>
            </p:extLst>
          </p:nvPr>
        </p:nvGraphicFramePr>
        <p:xfrm>
          <a:off x="1355836" y="1145628"/>
          <a:ext cx="7609488" cy="4829314"/>
        </p:xfrm>
        <a:graphic>
          <a:graphicData uri="http://schemas.openxmlformats.org/drawingml/2006/table">
            <a:tbl>
              <a:tblPr/>
              <a:tblGrid>
                <a:gridCol w="4099686">
                  <a:extLst>
                    <a:ext uri="{9D8B030D-6E8A-4147-A177-3AD203B41FA5}">
                      <a16:colId xmlns:a16="http://schemas.microsoft.com/office/drawing/2014/main" val="903005531"/>
                    </a:ext>
                  </a:extLst>
                </a:gridCol>
                <a:gridCol w="1754901">
                  <a:extLst>
                    <a:ext uri="{9D8B030D-6E8A-4147-A177-3AD203B41FA5}">
                      <a16:colId xmlns:a16="http://schemas.microsoft.com/office/drawing/2014/main" val="3257605830"/>
                    </a:ext>
                  </a:extLst>
                </a:gridCol>
                <a:gridCol w="1754901">
                  <a:extLst>
                    <a:ext uri="{9D8B030D-6E8A-4147-A177-3AD203B41FA5}">
                      <a16:colId xmlns:a16="http://schemas.microsoft.com/office/drawing/2014/main" val="3615125958"/>
                    </a:ext>
                  </a:extLst>
                </a:gridCol>
              </a:tblGrid>
              <a:tr h="360451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Электронные ресурсы </a:t>
                      </a:r>
                      <a:r>
                        <a:rPr lang="ru-RU" sz="24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ЭБС</a:t>
                      </a:r>
                      <a:endParaRPr lang="ru-RU" sz="2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Итого за 2021 г.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7005625"/>
                  </a:ext>
                </a:extLst>
              </a:tr>
              <a:tr h="4029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поиск*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просмотр**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2868716"/>
                  </a:ext>
                </a:extLst>
              </a:tr>
              <a:tr h="6309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Юрайт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5980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1166881"/>
                  </a:ext>
                </a:extLst>
              </a:tr>
              <a:tr h="7209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НЭБ </a:t>
                      </a:r>
                      <a:r>
                        <a:rPr lang="en-US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Elibrary.ru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2572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8248542"/>
                  </a:ext>
                </a:extLst>
              </a:tr>
              <a:tr h="10820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ЭБС </a:t>
                      </a:r>
                      <a:r>
                        <a:rPr lang="en-US" sz="2400" b="1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Iprbooks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7884047"/>
                  </a:ext>
                </a:extLst>
              </a:tr>
              <a:tr h="7209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/>
                        <a:t>ЭБС Лань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316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0692667"/>
                  </a:ext>
                </a:extLst>
              </a:tr>
              <a:tr h="3604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ВСЕГО: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368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8868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847281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61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3536</TotalTime>
  <Words>1095</Words>
  <Application>Microsoft Office PowerPoint</Application>
  <PresentationFormat>Экран (4:3)</PresentationFormat>
  <Paragraphs>150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9" baseType="lpstr">
      <vt:lpstr>Arial</vt:lpstr>
      <vt:lpstr>Bookman Old Style</vt:lpstr>
      <vt:lpstr>Calibri</vt:lpstr>
      <vt:lpstr>Calibri Light</vt:lpstr>
      <vt:lpstr>Courier New</vt:lpstr>
      <vt:lpstr>Impact</vt:lpstr>
      <vt:lpstr>Times New Roman</vt:lpstr>
      <vt:lpstr>Wingdings</vt:lpstr>
      <vt:lpstr>Тема Office</vt:lpstr>
      <vt:lpstr>Презентация PowerPoint</vt:lpstr>
      <vt:lpstr>Презентация PowerPoint</vt:lpstr>
      <vt:lpstr> Основные цели и задачи работы библиотеки:</vt:lpstr>
      <vt:lpstr>Презентация PowerPoint</vt:lpstr>
      <vt:lpstr>Показатели библиотеки  за 2021 год </vt:lpstr>
      <vt:lpstr>Состояние и движение библиотечных фондов</vt:lpstr>
      <vt:lpstr>Презентация PowerPoint</vt:lpstr>
      <vt:lpstr>Подписки на ЭБС</vt:lpstr>
      <vt:lpstr>Данные по посещению и книговыдаче ЭБС</vt:lpstr>
      <vt:lpstr>Презентация PowerPoint</vt:lpstr>
      <vt:lpstr>Сайт библиотеки:</vt:lpstr>
      <vt:lpstr>Дополнительные платные услуги библиотеки</vt:lpstr>
      <vt:lpstr>Презентация PowerPoint</vt:lpstr>
      <vt:lpstr>Презентация PowerPoint</vt:lpstr>
      <vt:lpstr>Презентация PowerPoint</vt:lpstr>
      <vt:lpstr>Перспективы развития </vt:lpstr>
      <vt:lpstr>Презентация PowerPoint</vt:lpstr>
      <vt:lpstr>Студенческий профсоюз сотрудничает с нами и ко Дню космонавтики провели в библиотеке викторину</vt:lpstr>
      <vt:lpstr>Перспективы развития 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Лидия Дмитриевна</cp:lastModifiedBy>
  <cp:revision>328</cp:revision>
  <cp:lastPrinted>2022-04-29T03:29:28Z</cp:lastPrinted>
  <dcterms:created xsi:type="dcterms:W3CDTF">2016-11-18T14:12:19Z</dcterms:created>
  <dcterms:modified xsi:type="dcterms:W3CDTF">2022-04-29T03:31:10Z</dcterms:modified>
</cp:coreProperties>
</file>