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80" r:id="rId4"/>
    <p:sldId id="281" r:id="rId5"/>
    <p:sldId id="282" r:id="rId6"/>
    <p:sldId id="279" r:id="rId7"/>
    <p:sldId id="261" r:id="rId8"/>
    <p:sldId id="263" r:id="rId9"/>
    <p:sldId id="267" r:id="rId10"/>
    <p:sldId id="269" r:id="rId11"/>
    <p:sldId id="283" r:id="rId12"/>
    <p:sldId id="270" r:id="rId13"/>
    <p:sldId id="271" r:id="rId14"/>
    <p:sldId id="273" r:id="rId15"/>
    <p:sldId id="274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6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D13F6-3586-4383-BC8F-432AB37DAB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92413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6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64FA8-AD3B-4494-AF40-4F077B4901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4139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Намитов</a:t>
            </a:r>
            <a:r>
              <a:rPr lang="ru-RU" dirty="0" smtClean="0"/>
              <a:t> Александр Олегович</a:t>
            </a:r>
          </a:p>
          <a:p>
            <a:r>
              <a:rPr lang="ru-RU" dirty="0" smtClean="0"/>
              <a:t>Служебные обязанности</a:t>
            </a:r>
          </a:p>
          <a:p>
            <a:r>
              <a:rPr lang="ru-RU" dirty="0" smtClean="0"/>
              <a:t>10. Отвечает за своевременное обновление и заполнение программно-методического комплекса «VIKON».</a:t>
            </a:r>
          </a:p>
          <a:p>
            <a:r>
              <a:rPr lang="ru-RU" dirty="0" smtClean="0"/>
              <a:t>11. Поддерживает, наполняет Интернет-сайт института.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64FA8-AD3B-4494-AF40-4F077B4901A4}" type="slidenum">
              <a:rPr lang="ru-RU" smtClean="0"/>
              <a:t>16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6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256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Анализ размещения обязательной информации на сайте института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Январь 2022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285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Раздел Материально-техническое </a:t>
            </a:r>
            <a:r>
              <a:rPr lang="ru-RU" sz="2400" dirty="0"/>
              <a:t>обеспечение и оснащённость образовательного </a:t>
            </a:r>
            <a:r>
              <a:rPr lang="ru-RU" sz="2400" dirty="0" smtClean="0"/>
              <a:t>процесса – Сведения о наличии оборудованных кабинетов – обновить информацию – о договорах о ПО, новом оборудовании – </a:t>
            </a:r>
            <a:r>
              <a:rPr lang="ru-RU" sz="2400" b="1" dirty="0" smtClean="0">
                <a:solidFill>
                  <a:srgbClr val="FF0000"/>
                </a:solidFill>
              </a:rPr>
              <a:t>выпускающие кафедры, </a:t>
            </a:r>
            <a:r>
              <a:rPr lang="ru-RU" sz="2400" b="1" dirty="0" err="1" smtClean="0">
                <a:solidFill>
                  <a:srgbClr val="FF0000"/>
                </a:solidFill>
              </a:rPr>
              <a:t>Ядреева</a:t>
            </a:r>
            <a:r>
              <a:rPr lang="ru-RU" sz="2400" b="1" dirty="0" smtClean="0">
                <a:solidFill>
                  <a:srgbClr val="FF0000"/>
                </a:solidFill>
              </a:rPr>
              <a:t> Л.Д.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Users\123\Desktop\Оборуд уч ка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" y="2071801"/>
            <a:ext cx="9112386" cy="459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712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Раздел Материально-техническое </a:t>
            </a:r>
            <a:r>
              <a:rPr lang="ru-RU" sz="2400" dirty="0"/>
              <a:t>обеспечение и оснащённость образовательного процесса </a:t>
            </a:r>
            <a:r>
              <a:rPr lang="ru-RU" sz="2400" dirty="0" smtClean="0"/>
              <a:t>– Информация </a:t>
            </a:r>
            <a:r>
              <a:rPr lang="ru-RU" sz="2400" dirty="0"/>
              <a:t>об условиях питания </a:t>
            </a:r>
            <a:r>
              <a:rPr lang="ru-RU" sz="2400" dirty="0" smtClean="0"/>
              <a:t>обучающихся - обновить информацию (старые договоры) – </a:t>
            </a:r>
            <a:r>
              <a:rPr lang="ru-RU" sz="2400" b="1" dirty="0" smtClean="0">
                <a:solidFill>
                  <a:srgbClr val="FF0000"/>
                </a:solidFill>
              </a:rPr>
              <a:t>Половица М.Э., Литвиненко А.В.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Users\123\Desktop\буф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132856"/>
            <a:ext cx="8752656" cy="426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937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Решение УМС от 23.12.2021 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На заседании УМС было решено вынести  вопрос об организации питания обучающихся на заседание Ученого совета (в случае обучения в традиционном формате в весеннем семестре 2021-2022 </a:t>
            </a:r>
            <a:r>
              <a:rPr lang="ru-RU" dirty="0" err="1" smtClean="0"/>
              <a:t>уч.г</a:t>
            </a:r>
            <a:r>
              <a:rPr lang="ru-RU" dirty="0" smtClean="0"/>
              <a:t>.).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762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2500" dirty="0"/>
              <a:t>Стипендии и меры поддержки </a:t>
            </a:r>
            <a:r>
              <a:rPr lang="ru-RU" sz="2500" dirty="0" smtClean="0"/>
              <a:t>обучающихся</a:t>
            </a:r>
            <a:br>
              <a:rPr lang="ru-RU" sz="2500" dirty="0" smtClean="0"/>
            </a:br>
            <a:r>
              <a:rPr lang="ru-RU" sz="2500" dirty="0"/>
              <a:t>Сведения о трудоустройстве </a:t>
            </a:r>
            <a:r>
              <a:rPr lang="ru-RU" sz="2500" dirty="0" smtClean="0"/>
              <a:t>выпускников - Не </a:t>
            </a:r>
            <a:r>
              <a:rPr lang="ru-RU" sz="2500" dirty="0"/>
              <a:t>заполнена графа «Подтверждающие документы о трудоустройстве студентов</a:t>
            </a:r>
            <a:r>
              <a:rPr lang="ru-RU" sz="2500" dirty="0" smtClean="0"/>
              <a:t>» - подгрузить сканы с </a:t>
            </a:r>
            <a:r>
              <a:rPr lang="ru-RU" sz="2500" dirty="0"/>
              <a:t>2017 г</a:t>
            </a:r>
            <a:r>
              <a:rPr lang="ru-RU" sz="2500" dirty="0" smtClean="0"/>
              <a:t>. – </a:t>
            </a:r>
            <a:r>
              <a:rPr lang="ru-RU" sz="2500" b="1" dirty="0" smtClean="0">
                <a:solidFill>
                  <a:srgbClr val="FF0000"/>
                </a:solidFill>
              </a:rPr>
              <a:t>выпускающие кафедры, Артемьева Ю.В.</a:t>
            </a:r>
            <a:r>
              <a:rPr lang="ru-RU" sz="2500" b="1" dirty="0"/>
              <a:t/>
            </a:r>
            <a:br>
              <a:rPr lang="ru-RU" sz="2500" b="1" dirty="0"/>
            </a:br>
            <a:r>
              <a:rPr lang="ru-RU" sz="2500" b="1" dirty="0"/>
              <a:t/>
            </a:r>
            <a:br>
              <a:rPr lang="ru-RU" sz="2500" b="1" dirty="0"/>
            </a:br>
            <a:endParaRPr lang="ru-RU" sz="25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8712968" cy="4669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5239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Финансово-хозяйственная деятельность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19880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Отсутствует информация: </a:t>
            </a:r>
          </a:p>
          <a:p>
            <a:pPr algn="just"/>
            <a:r>
              <a:rPr lang="ru-RU" dirty="0" smtClean="0"/>
              <a:t>- объем образовательной деятельности за 2021 г.; </a:t>
            </a:r>
          </a:p>
          <a:p>
            <a:pPr algn="just"/>
            <a:r>
              <a:rPr lang="ru-RU" dirty="0" smtClean="0"/>
              <a:t>- показатели ФХД за 2021 г.; </a:t>
            </a:r>
          </a:p>
          <a:p>
            <a:pPr algn="just"/>
            <a:r>
              <a:rPr lang="ru-RU" dirty="0" smtClean="0"/>
              <a:t>- отчет об исполнении плана ФХД за 2021 г.; </a:t>
            </a:r>
          </a:p>
          <a:p>
            <a:pPr algn="just"/>
            <a:r>
              <a:rPr lang="ru-RU" dirty="0" smtClean="0"/>
              <a:t>- смета на организацию и проведение культурно-массовых и оздоровительных мероприятий на 2021, 2022 гг.;</a:t>
            </a:r>
          </a:p>
          <a:p>
            <a:pPr algn="just"/>
            <a:r>
              <a:rPr lang="ru-RU" dirty="0"/>
              <a:t>- </a:t>
            </a:r>
            <a:r>
              <a:rPr lang="ru-RU" dirty="0" smtClean="0"/>
              <a:t>информация о расходовании </a:t>
            </a:r>
            <a:r>
              <a:rPr lang="ru-RU" dirty="0"/>
              <a:t>средств на организацию культурно-массовой, физкультурной и спортивной, оздоровительной работы со студентами (по итогам финансового года</a:t>
            </a:r>
            <a:r>
              <a:rPr lang="ru-RU" dirty="0" smtClean="0"/>
              <a:t>) за 2020, 2021 гг.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Отв. </a:t>
            </a:r>
            <a:r>
              <a:rPr lang="ru-RU" b="1" dirty="0" err="1" smtClean="0">
                <a:solidFill>
                  <a:srgbClr val="FF0000"/>
                </a:solidFill>
              </a:rPr>
              <a:t>Пухальская</a:t>
            </a:r>
            <a:r>
              <a:rPr lang="ru-RU" b="1" dirty="0" smtClean="0">
                <a:solidFill>
                  <a:srgbClr val="FF0000"/>
                </a:solidFill>
              </a:rPr>
              <a:t> С.А., </a:t>
            </a:r>
            <a:r>
              <a:rPr lang="ru-RU" b="1" dirty="0" err="1" smtClean="0">
                <a:solidFill>
                  <a:srgbClr val="FF0000"/>
                </a:solidFill>
              </a:rPr>
              <a:t>Новокшонова</a:t>
            </a:r>
            <a:r>
              <a:rPr lang="ru-RU" b="1" dirty="0" smtClean="0">
                <a:solidFill>
                  <a:srgbClr val="FF0000"/>
                </a:solidFill>
              </a:rPr>
              <a:t> О.А.; </a:t>
            </a:r>
          </a:p>
          <a:p>
            <a:r>
              <a:rPr lang="ru-RU" b="1" dirty="0">
                <a:solidFill>
                  <a:srgbClr val="FF0000"/>
                </a:solidFill>
              </a:rPr>
              <a:t>Отв. Реутова </a:t>
            </a:r>
            <a:r>
              <a:rPr lang="ru-RU" b="1" dirty="0" smtClean="0">
                <a:solidFill>
                  <a:srgbClr val="FF0000"/>
                </a:solidFill>
              </a:rPr>
              <a:t>К.Е., </a:t>
            </a:r>
            <a:r>
              <a:rPr lang="ru-RU" b="1" dirty="0" err="1" smtClean="0">
                <a:solidFill>
                  <a:srgbClr val="FF0000"/>
                </a:solidFill>
              </a:rPr>
              <a:t>Бараханова</a:t>
            </a:r>
            <a:r>
              <a:rPr lang="ru-RU" b="1" dirty="0" smtClean="0">
                <a:solidFill>
                  <a:srgbClr val="FF0000"/>
                </a:solidFill>
              </a:rPr>
              <a:t> Н.В.</a:t>
            </a:r>
          </a:p>
        </p:txBody>
      </p:sp>
    </p:spTree>
    <p:extLst>
      <p:ext uri="{BB962C8B-B14F-4D97-AF65-F5344CB8AC3E}">
        <p14:creationId xmlns:p14="http://schemas.microsoft.com/office/powerpoint/2010/main" val="2877625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постановления: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1. Информацию принять к сведению.</a:t>
            </a:r>
          </a:p>
          <a:p>
            <a:pPr algn="just"/>
            <a:r>
              <a:rPr lang="ru-RU" dirty="0" smtClean="0"/>
              <a:t>2. Ответственным за заполнение разделов информации на сайте ТИ (ф) СВФУ:  </a:t>
            </a:r>
          </a:p>
          <a:p>
            <a:pPr algn="just"/>
            <a:r>
              <a:rPr lang="ru-RU" dirty="0" smtClean="0"/>
              <a:t>- устранить замечания в срок до 01 февраля 2022 г.;</a:t>
            </a:r>
          </a:p>
          <a:p>
            <a:pPr algn="just"/>
            <a:r>
              <a:rPr lang="ru-RU" dirty="0" smtClean="0"/>
              <a:t>- своевременно обновлять информацию на сайте ТИ (ф) СВФУ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3. Отделу тех. контроля вычислительной техники и коммуникаций систематически проводить мониторинг  актуальности информации, размещенной на сайте ТИ (ф) СВФУ, контролировать обновление информации исполнителями. </a:t>
            </a:r>
          </a:p>
          <a:p>
            <a:pPr algn="just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34859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Раздел </a:t>
            </a:r>
            <a:r>
              <a:rPr lang="ru-RU" sz="3200" b="1" dirty="0" smtClean="0"/>
              <a:t>Документы</a:t>
            </a:r>
            <a:r>
              <a:rPr lang="ru-RU" sz="3200" dirty="0" smtClean="0"/>
              <a:t> – Правила внутреннего </a:t>
            </a:r>
            <a:r>
              <a:rPr lang="ru-RU" sz="3200" dirty="0"/>
              <a:t>т</a:t>
            </a:r>
            <a:r>
              <a:rPr lang="ru-RU" sz="3200" dirty="0" smtClean="0"/>
              <a:t>рудового распорядка 2016 г., а есть 2019 г. - </a:t>
            </a:r>
            <a:r>
              <a:rPr lang="ru-RU" sz="3200" b="1" dirty="0" smtClean="0">
                <a:solidFill>
                  <a:srgbClr val="FF0000"/>
                </a:solidFill>
              </a:rPr>
              <a:t>ОК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123\Desktop\ВТРСнимо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784887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227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По </a:t>
            </a:r>
            <a:r>
              <a:rPr lang="ru-RU" sz="3200" b="1" dirty="0" smtClean="0"/>
              <a:t>гиперссылке</a:t>
            </a:r>
            <a:r>
              <a:rPr lang="ru-RU" sz="3200" dirty="0" smtClean="0"/>
              <a:t> Профсоюзного комитета нет Коллективного договора и Положения об оплате труда – </a:t>
            </a:r>
            <a:r>
              <a:rPr lang="ru-RU" sz="3200" b="1" dirty="0" smtClean="0">
                <a:solidFill>
                  <a:srgbClr val="FF0000"/>
                </a:solidFill>
              </a:rPr>
              <a:t>Председатель ПК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8" y="1700808"/>
            <a:ext cx="914399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7765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30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/>
              <a:t>Раздел </a:t>
            </a:r>
            <a:r>
              <a:rPr lang="ru-RU" sz="3200" dirty="0" smtClean="0"/>
              <a:t>«Руководство</a:t>
            </a:r>
            <a:r>
              <a:rPr lang="ru-RU" sz="3200" dirty="0"/>
              <a:t>. Педагогический (научно-педагогический) </a:t>
            </a:r>
            <a:r>
              <a:rPr lang="ru-RU" sz="3200" dirty="0" smtClean="0"/>
              <a:t>состав»- нет информации о представителях работодателей – </a:t>
            </a:r>
            <a:r>
              <a:rPr lang="ru-RU" sz="3200" b="1" dirty="0" smtClean="0">
                <a:solidFill>
                  <a:srgbClr val="FF0000"/>
                </a:solidFill>
              </a:rPr>
              <a:t>выпускающие кафедры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123\Desktop\работодател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95" y="2492896"/>
            <a:ext cx="9143999" cy="3646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447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Раздел </a:t>
            </a:r>
            <a:r>
              <a:rPr lang="ru-RU" sz="2800" dirty="0" smtClean="0"/>
              <a:t>«Руководство</a:t>
            </a:r>
            <a:r>
              <a:rPr lang="ru-RU" sz="2800" dirty="0"/>
              <a:t>. Педагогический (научно-педагогический) </a:t>
            </a:r>
            <a:r>
              <a:rPr lang="ru-RU" sz="2800" dirty="0" smtClean="0"/>
              <a:t>состав»- Прочие сотрудники – не везде проставлены должности - </a:t>
            </a:r>
            <a:r>
              <a:rPr lang="ru-RU" sz="2800" b="1" dirty="0" smtClean="0">
                <a:solidFill>
                  <a:srgbClr val="FF0000"/>
                </a:solidFill>
              </a:rPr>
              <a:t>ОК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123\Desktop\Прочи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96246"/>
            <a:ext cx="8651528" cy="524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370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b="1" dirty="0"/>
              <a:t>Информация о реализуемых образовательных </a:t>
            </a:r>
            <a:r>
              <a:rPr lang="ru-RU" sz="2700" b="1" dirty="0" smtClean="0"/>
              <a:t>программах - </a:t>
            </a:r>
            <a:r>
              <a:rPr lang="ru-RU" sz="2700" dirty="0"/>
              <a:t>В столбце «Использование ЭО и ДОТ» добавить ссылку на ЭИОС </a:t>
            </a:r>
            <a:r>
              <a:rPr lang="en-US" sz="2700" dirty="0" smtClean="0"/>
              <a:t>Moodle</a:t>
            </a:r>
            <a:r>
              <a:rPr lang="ru-RU" sz="2700" dirty="0" smtClean="0"/>
              <a:t> – </a:t>
            </a:r>
            <a:r>
              <a:rPr lang="ru-RU" sz="2700" b="1" dirty="0" smtClean="0">
                <a:solidFill>
                  <a:srgbClr val="FF0000"/>
                </a:solidFill>
              </a:rPr>
              <a:t>каф. Филологии, ЭП, ГД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271550" cy="465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3971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843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/>
              <a:t>Информация о результатах </a:t>
            </a:r>
            <a:r>
              <a:rPr lang="ru-RU" sz="2800" dirty="0" smtClean="0"/>
              <a:t>приема – не обновлены сведения (последняя информация за 2020 г.) – </a:t>
            </a:r>
            <a:r>
              <a:rPr lang="ru-RU" sz="2800" b="1" dirty="0" smtClean="0">
                <a:solidFill>
                  <a:srgbClr val="FF0000"/>
                </a:solidFill>
              </a:rPr>
              <a:t>Отдел </a:t>
            </a:r>
            <a:r>
              <a:rPr lang="ru-RU" sz="2800" b="1" dirty="0" err="1" smtClean="0">
                <a:solidFill>
                  <a:srgbClr val="FF0000"/>
                </a:solidFill>
              </a:rPr>
              <a:t>ФКСиДО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7" y="1484783"/>
            <a:ext cx="8879970" cy="439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283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Информация о результатах перевода, о результатах восстановления и </a:t>
            </a:r>
            <a:r>
              <a:rPr lang="ru-RU" sz="2800" dirty="0" smtClean="0"/>
              <a:t>отчисления – обновить информацию - </a:t>
            </a:r>
            <a:r>
              <a:rPr lang="ru-RU" sz="2800" b="1" dirty="0" smtClean="0">
                <a:solidFill>
                  <a:srgbClr val="FF0000"/>
                </a:solidFill>
              </a:rPr>
              <a:t>Санникова С.Р., </a:t>
            </a:r>
            <a:r>
              <a:rPr lang="ru-RU" sz="2800" b="1" dirty="0" err="1" smtClean="0">
                <a:solidFill>
                  <a:srgbClr val="FF0000"/>
                </a:solidFill>
              </a:rPr>
              <a:t>Ядреева</a:t>
            </a:r>
            <a:r>
              <a:rPr lang="ru-RU" sz="2800" b="1" dirty="0" smtClean="0">
                <a:solidFill>
                  <a:srgbClr val="FF0000"/>
                </a:solidFill>
              </a:rPr>
              <a:t> Л.Д.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8749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Информация о персональном составе педагогических работников каждой реализуемой образовательной </a:t>
            </a:r>
            <a:r>
              <a:rPr lang="ru-RU" sz="2800" dirty="0" smtClean="0"/>
              <a:t>программы – </a:t>
            </a:r>
            <a:r>
              <a:rPr lang="ru-RU" sz="2800" b="1" dirty="0" smtClean="0">
                <a:solidFill>
                  <a:srgbClr val="FF0000"/>
                </a:solidFill>
              </a:rPr>
              <a:t>выпускающие кафедры (обновление информации о ППС, КПК)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80461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1559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459</Words>
  <Application>Microsoft Office PowerPoint</Application>
  <PresentationFormat>Экран (4:3)</PresentationFormat>
  <Paragraphs>36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Анализ размещения обязательной информации на сайте института</vt:lpstr>
      <vt:lpstr>Раздел Документы – Правила внутреннего трудового распорядка 2016 г., а есть 2019 г. - ОК</vt:lpstr>
      <vt:lpstr>По гиперссылке Профсоюзного комитета нет Коллективного договора и Положения об оплате труда – Председатель ПК</vt:lpstr>
      <vt:lpstr>Раздел «Руководство. Педагогический (научно-педагогический) состав»- нет информации о представителях работодателей – выпускающие кафедры</vt:lpstr>
      <vt:lpstr>Раздел «Руководство. Педагогический (научно-педагогический) состав»- Прочие сотрудники – не везде проставлены должности - ОК</vt:lpstr>
      <vt:lpstr>Информация о реализуемых образовательных программах - В столбце «Использование ЭО и ДОТ» добавить ссылку на ЭИОС Moodle – каф. Филологии, ЭП, ГД</vt:lpstr>
      <vt:lpstr>Информация о результатах приема – не обновлены сведения (последняя информация за 2020 г.) – Отдел ФКСиДО</vt:lpstr>
      <vt:lpstr>Информация о результатах перевода, о результатах восстановления и отчисления – обновить информацию - Санникова С.Р., Ядреева Л.Д.</vt:lpstr>
      <vt:lpstr>Информация о персональном составе педагогических работников каждой реализуемой образовательной программы – выпускающие кафедры (обновление информации о ППС, КПК)</vt:lpstr>
      <vt:lpstr>Раздел Материально-техническое обеспечение и оснащённость образовательного процесса – Сведения о наличии оборудованных кабинетов – обновить информацию – о договорах о ПО, новом оборудовании – выпускающие кафедры, Ядреева Л.Д.</vt:lpstr>
      <vt:lpstr>Раздел Материально-техническое обеспечение и оснащённость образовательного процесса – Информация об условиях питания обучающихся - обновить информацию (старые договоры) – Половица М.Э., Литвиненко А.В.</vt:lpstr>
      <vt:lpstr>Решение УМС от 23.12.2021 г.</vt:lpstr>
      <vt:lpstr>Стипендии и меры поддержки обучающихся Сведения о трудоустройстве выпускников - Не заполнена графа «Подтверждающие документы о трудоустройстве студентов» - подгрузить сканы с 2017 г. – выпускающие кафедры, Артемьева Ю.В.  </vt:lpstr>
      <vt:lpstr>Финансово-хозяйственная деятельность</vt:lpstr>
      <vt:lpstr>Презентация PowerPoint</vt:lpstr>
      <vt:lpstr>Проект постановления: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Заполнение страниц сайта</dc:title>
  <dc:creator>Ленова</dc:creator>
  <cp:lastModifiedBy>Лидия Дмитриевна</cp:lastModifiedBy>
  <cp:revision>37</cp:revision>
  <cp:lastPrinted>2022-02-03T09:18:19Z</cp:lastPrinted>
  <dcterms:created xsi:type="dcterms:W3CDTF">2021-12-22T01:20:39Z</dcterms:created>
  <dcterms:modified xsi:type="dcterms:W3CDTF">2022-02-03T12:35:47Z</dcterms:modified>
</cp:coreProperties>
</file>