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6" r:id="rId1"/>
  </p:sldMasterIdLst>
  <p:notesMasterIdLst>
    <p:notesMasterId r:id="rId10"/>
  </p:notesMasterIdLst>
  <p:handoutMasterIdLst>
    <p:handoutMasterId r:id="rId11"/>
  </p:handoutMasterIdLst>
  <p:sldIdLst>
    <p:sldId id="256" r:id="rId2"/>
    <p:sldId id="274" r:id="rId3"/>
    <p:sldId id="331" r:id="rId4"/>
    <p:sldId id="332" r:id="rId5"/>
    <p:sldId id="276" r:id="rId6"/>
    <p:sldId id="277" r:id="rId7"/>
    <p:sldId id="334" r:id="rId8"/>
    <p:sldId id="266" r:id="rId9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66"/>
    <a:srgbClr val="FFCC00"/>
    <a:srgbClr val="FFFF99"/>
    <a:srgbClr val="EAEAEA"/>
    <a:srgbClr val="CCFFFF"/>
    <a:srgbClr val="CCECFF"/>
    <a:srgbClr val="CC99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43" autoAdjust="0"/>
    <p:restoredTop sz="94623" autoAdjust="0"/>
  </p:normalViewPr>
  <p:slideViewPr>
    <p:cSldViewPr>
      <p:cViewPr varScale="1">
        <p:scale>
          <a:sx n="109" d="100"/>
          <a:sy n="109" d="100"/>
        </p:scale>
        <p:origin x="1908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&#1050;&#1085;&#1080;&#1075;&#1072;3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&#1044;&#1080;&#1072;&#1075;&#1088;&#1072;&#1084;&#1084;&#1072;%20&#1074;%20Microsoft%20PowerPoint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5391855087881459E-2"/>
          <c:y val="2.7261462205700124E-2"/>
          <c:w val="0.93064727374194511"/>
          <c:h val="0.707376986798583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Лист1!$D$24</c:f>
              <c:strCache>
                <c:ptCount val="1"/>
                <c:pt idx="0">
                  <c:v>Количество аспиратов и докторантов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Лист1!$C$25:$C$39</c:f>
              <c:numCache>
                <c:formatCode>General</c:formatCode>
                <c:ptCount val="15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2018</c:v>
                </c:pt>
                <c:pt idx="12">
                  <c:v>2019</c:v>
                </c:pt>
                <c:pt idx="13">
                  <c:v>2020</c:v>
                </c:pt>
                <c:pt idx="14">
                  <c:v>2021</c:v>
                </c:pt>
              </c:numCache>
            </c:numRef>
          </c:cat>
          <c:val>
            <c:numRef>
              <c:f>Лист1!$D$25:$D$39</c:f>
              <c:numCache>
                <c:formatCode>General</c:formatCode>
                <c:ptCount val="15"/>
                <c:pt idx="0">
                  <c:v>22</c:v>
                </c:pt>
                <c:pt idx="1">
                  <c:v>25</c:v>
                </c:pt>
                <c:pt idx="2">
                  <c:v>25</c:v>
                </c:pt>
                <c:pt idx="3">
                  <c:v>26</c:v>
                </c:pt>
                <c:pt idx="4">
                  <c:v>29</c:v>
                </c:pt>
                <c:pt idx="5">
                  <c:v>26</c:v>
                </c:pt>
                <c:pt idx="6">
                  <c:v>21</c:v>
                </c:pt>
                <c:pt idx="7">
                  <c:v>14</c:v>
                </c:pt>
                <c:pt idx="8">
                  <c:v>9</c:v>
                </c:pt>
                <c:pt idx="9">
                  <c:v>3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5A0-4891-80A8-545BC2ACBF8F}"/>
            </c:ext>
          </c:extLst>
        </c:ser>
        <c:ser>
          <c:idx val="1"/>
          <c:order val="1"/>
          <c:tx>
            <c:strRef>
              <c:f>Лист1!$E$24</c:f>
              <c:strCache>
                <c:ptCount val="1"/>
                <c:pt idx="0">
                  <c:v>Количество соискателей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Лист1!$C$25:$C$39</c:f>
              <c:numCache>
                <c:formatCode>General</c:formatCode>
                <c:ptCount val="15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2018</c:v>
                </c:pt>
                <c:pt idx="12">
                  <c:v>2019</c:v>
                </c:pt>
                <c:pt idx="13">
                  <c:v>2020</c:v>
                </c:pt>
                <c:pt idx="14">
                  <c:v>2021</c:v>
                </c:pt>
              </c:numCache>
            </c:numRef>
          </c:cat>
          <c:val>
            <c:numRef>
              <c:f>Лист1!$E$25:$E$39</c:f>
              <c:numCache>
                <c:formatCode>General</c:formatCode>
                <c:ptCount val="15"/>
                <c:pt idx="0">
                  <c:v>14</c:v>
                </c:pt>
                <c:pt idx="1">
                  <c:v>6</c:v>
                </c:pt>
                <c:pt idx="2">
                  <c:v>9</c:v>
                </c:pt>
                <c:pt idx="3">
                  <c:v>11</c:v>
                </c:pt>
                <c:pt idx="4">
                  <c:v>11</c:v>
                </c:pt>
                <c:pt idx="5">
                  <c:v>15</c:v>
                </c:pt>
                <c:pt idx="6">
                  <c:v>8</c:v>
                </c:pt>
                <c:pt idx="7">
                  <c:v>6</c:v>
                </c:pt>
                <c:pt idx="8">
                  <c:v>4</c:v>
                </c:pt>
                <c:pt idx="9">
                  <c:v>6</c:v>
                </c:pt>
                <c:pt idx="10">
                  <c:v>5</c:v>
                </c:pt>
                <c:pt idx="11">
                  <c:v>2</c:v>
                </c:pt>
                <c:pt idx="12">
                  <c:v>2</c:v>
                </c:pt>
                <c:pt idx="13">
                  <c:v>1</c:v>
                </c:pt>
                <c:pt idx="1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5A0-4891-80A8-545BC2ACBF8F}"/>
            </c:ext>
          </c:extLst>
        </c:ser>
        <c:ser>
          <c:idx val="2"/>
          <c:order val="2"/>
          <c:tx>
            <c:strRef>
              <c:f>Лист1!$F$24</c:f>
              <c:strCache>
                <c:ptCount val="1"/>
                <c:pt idx="0">
                  <c:v>Количество защит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numRef>
              <c:f>Лист1!$C$25:$C$39</c:f>
              <c:numCache>
                <c:formatCode>General</c:formatCode>
                <c:ptCount val="15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2018</c:v>
                </c:pt>
                <c:pt idx="12">
                  <c:v>2019</c:v>
                </c:pt>
                <c:pt idx="13">
                  <c:v>2020</c:v>
                </c:pt>
                <c:pt idx="14">
                  <c:v>2021</c:v>
                </c:pt>
              </c:numCache>
            </c:numRef>
          </c:cat>
          <c:val>
            <c:numRef>
              <c:f>Лист1!$F$25:$F$39</c:f>
              <c:numCache>
                <c:formatCode>General</c:formatCode>
                <c:ptCount val="15"/>
                <c:pt idx="0">
                  <c:v>5</c:v>
                </c:pt>
                <c:pt idx="1">
                  <c:v>3</c:v>
                </c:pt>
                <c:pt idx="2">
                  <c:v>3</c:v>
                </c:pt>
                <c:pt idx="3">
                  <c:v>1</c:v>
                </c:pt>
                <c:pt idx="4">
                  <c:v>3</c:v>
                </c:pt>
                <c:pt idx="5">
                  <c:v>1</c:v>
                </c:pt>
                <c:pt idx="6">
                  <c:v>5</c:v>
                </c:pt>
                <c:pt idx="7">
                  <c:v>2</c:v>
                </c:pt>
                <c:pt idx="8">
                  <c:v>3</c:v>
                </c:pt>
                <c:pt idx="9">
                  <c:v>1</c:v>
                </c:pt>
                <c:pt idx="10">
                  <c:v>0</c:v>
                </c:pt>
                <c:pt idx="11">
                  <c:v>1</c:v>
                </c:pt>
                <c:pt idx="12">
                  <c:v>2</c:v>
                </c:pt>
                <c:pt idx="13">
                  <c:v>0</c:v>
                </c:pt>
                <c:pt idx="1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5A0-4891-80A8-545BC2ACBF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54132239"/>
        <c:axId val="1154135983"/>
      </c:barChart>
      <c:catAx>
        <c:axId val="115413223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54135983"/>
        <c:crosses val="autoZero"/>
        <c:auto val="1"/>
        <c:lblAlgn val="ctr"/>
        <c:lblOffset val="100"/>
        <c:noMultiLvlLbl val="0"/>
      </c:catAx>
      <c:valAx>
        <c:axId val="115413598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5413223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0258281668279837"/>
          <c:y val="0.80913541941086364"/>
          <c:w val="0.55644370035140955"/>
          <c:h val="0.1746042989979412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rgbClr val="FFFF0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'[Диаграмма в Microsoft PowerPoint]Лист1'!$B$2</c:f>
              <c:strCache>
                <c:ptCount val="1"/>
                <c:pt idx="0">
                  <c:v>число защит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'[Диаграмма в Microsoft PowerPoint]Лист1'!$A$3:$A$17</c:f>
              <c:numCache>
                <c:formatCode>General</c:formatCode>
                <c:ptCount val="15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2018</c:v>
                </c:pt>
                <c:pt idx="12">
                  <c:v>2019</c:v>
                </c:pt>
                <c:pt idx="13">
                  <c:v>2020</c:v>
                </c:pt>
                <c:pt idx="14">
                  <c:v>2021</c:v>
                </c:pt>
              </c:numCache>
            </c:numRef>
          </c:cat>
          <c:val>
            <c:numRef>
              <c:f>'[Диаграмма в Microsoft PowerPoint]Лист1'!$B$3:$B$17</c:f>
              <c:numCache>
                <c:formatCode>General</c:formatCode>
                <c:ptCount val="15"/>
                <c:pt idx="0">
                  <c:v>5</c:v>
                </c:pt>
                <c:pt idx="1">
                  <c:v>3</c:v>
                </c:pt>
                <c:pt idx="2">
                  <c:v>3</c:v>
                </c:pt>
                <c:pt idx="3">
                  <c:v>1</c:v>
                </c:pt>
                <c:pt idx="4">
                  <c:v>3</c:v>
                </c:pt>
                <c:pt idx="5">
                  <c:v>1</c:v>
                </c:pt>
                <c:pt idx="6">
                  <c:v>5</c:v>
                </c:pt>
                <c:pt idx="7">
                  <c:v>2</c:v>
                </c:pt>
                <c:pt idx="8">
                  <c:v>3</c:v>
                </c:pt>
                <c:pt idx="9">
                  <c:v>1</c:v>
                </c:pt>
                <c:pt idx="10">
                  <c:v>0</c:v>
                </c:pt>
                <c:pt idx="11">
                  <c:v>1</c:v>
                </c:pt>
                <c:pt idx="12">
                  <c:v>2</c:v>
                </c:pt>
                <c:pt idx="13">
                  <c:v>0</c:v>
                </c:pt>
                <c:pt idx="1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2D1-4A7B-9CDB-776F3AEC0A25}"/>
            </c:ext>
          </c:extLst>
        </c:ser>
        <c:ser>
          <c:idx val="1"/>
          <c:order val="1"/>
          <c:tx>
            <c:strRef>
              <c:f>'[Диаграмма в Microsoft PowerPoint]Лист1'!$C$2</c:f>
              <c:strCache>
                <c:ptCount val="1"/>
                <c:pt idx="0">
                  <c:v>сотрудниками ТИ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'[Диаграмма в Microsoft PowerPoint]Лист1'!$A$3:$A$17</c:f>
              <c:numCache>
                <c:formatCode>General</c:formatCode>
                <c:ptCount val="15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2018</c:v>
                </c:pt>
                <c:pt idx="12">
                  <c:v>2019</c:v>
                </c:pt>
                <c:pt idx="13">
                  <c:v>2020</c:v>
                </c:pt>
                <c:pt idx="14">
                  <c:v>2021</c:v>
                </c:pt>
              </c:numCache>
            </c:numRef>
          </c:cat>
          <c:val>
            <c:numRef>
              <c:f>'[Диаграмма в Microsoft PowerPoint]Лист1'!$C$3:$C$17</c:f>
              <c:numCache>
                <c:formatCode>General</c:formatCode>
                <c:ptCount val="15"/>
                <c:pt idx="0">
                  <c:v>5</c:v>
                </c:pt>
                <c:pt idx="1">
                  <c:v>2</c:v>
                </c:pt>
                <c:pt idx="2">
                  <c:v>1</c:v>
                </c:pt>
                <c:pt idx="3">
                  <c:v>1</c:v>
                </c:pt>
                <c:pt idx="4">
                  <c:v>2</c:v>
                </c:pt>
                <c:pt idx="5">
                  <c:v>0</c:v>
                </c:pt>
                <c:pt idx="6">
                  <c:v>5</c:v>
                </c:pt>
                <c:pt idx="7">
                  <c:v>2</c:v>
                </c:pt>
                <c:pt idx="8">
                  <c:v>3</c:v>
                </c:pt>
                <c:pt idx="9">
                  <c:v>1</c:v>
                </c:pt>
                <c:pt idx="10">
                  <c:v>0</c:v>
                </c:pt>
                <c:pt idx="11">
                  <c:v>1</c:v>
                </c:pt>
                <c:pt idx="12">
                  <c:v>2</c:v>
                </c:pt>
                <c:pt idx="13">
                  <c:v>0</c:v>
                </c:pt>
                <c:pt idx="1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2D1-4A7B-9CDB-776F3AEC0A25}"/>
            </c:ext>
          </c:extLst>
        </c:ser>
        <c:ser>
          <c:idx val="2"/>
          <c:order val="2"/>
          <c:tx>
            <c:strRef>
              <c:f>'[Диаграмма в Microsoft PowerPoint]Лист1'!$D$2</c:f>
              <c:strCache>
                <c:ptCount val="1"/>
                <c:pt idx="0">
                  <c:v>сотрудниками стор орг-й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'[Диаграмма в Microsoft PowerPoint]Лист1'!$A$3:$A$17</c:f>
              <c:numCache>
                <c:formatCode>General</c:formatCode>
                <c:ptCount val="15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  <c:pt idx="9">
                  <c:v>2016</c:v>
                </c:pt>
                <c:pt idx="10">
                  <c:v>2017</c:v>
                </c:pt>
                <c:pt idx="11">
                  <c:v>2018</c:v>
                </c:pt>
                <c:pt idx="12">
                  <c:v>2019</c:v>
                </c:pt>
                <c:pt idx="13">
                  <c:v>2020</c:v>
                </c:pt>
                <c:pt idx="14">
                  <c:v>2021</c:v>
                </c:pt>
              </c:numCache>
            </c:numRef>
          </c:cat>
          <c:val>
            <c:numRef>
              <c:f>'[Диаграмма в Microsoft PowerPoint]Лист1'!$D$3:$D$17</c:f>
              <c:numCache>
                <c:formatCode>General</c:formatCode>
                <c:ptCount val="15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0</c:v>
                </c:pt>
                <c:pt idx="4">
                  <c:v>1</c:v>
                </c:pt>
                <c:pt idx="5">
                  <c:v>1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2D1-4A7B-9CDB-776F3AEC0A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54158447"/>
        <c:axId val="1154175087"/>
      </c:barChart>
      <c:catAx>
        <c:axId val="115415844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54175087"/>
        <c:crosses val="autoZero"/>
        <c:auto val="1"/>
        <c:lblAlgn val="ctr"/>
        <c:lblOffset val="100"/>
        <c:noMultiLvlLbl val="0"/>
      </c:catAx>
      <c:valAx>
        <c:axId val="115417508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5415844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6528047809502644"/>
          <c:y val="0.19334817498910378"/>
          <c:w val="0.33178003369995934"/>
          <c:h val="0.3012656713356635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rgbClr val="FFFF0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7E9776-B3F3-4E06-AE77-46743096FD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7808221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FE2089-61D8-4CA9-AB38-13C5DB70DC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0807685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CE5D1C-BBD6-46EA-BEB2-4231A5DC2B2C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414901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6D2873-492A-4F7D-B9B9-DB86B8E47197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49587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6D2873-492A-4F7D-B9B9-DB86B8E47197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156407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6D2873-492A-4F7D-B9B9-DB86B8E47197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569786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6D2873-492A-4F7D-B9B9-DB86B8E47197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497002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6D2873-492A-4F7D-B9B9-DB86B8E47197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412996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6D2873-492A-4F7D-B9B9-DB86B8E47197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458672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07C6D5-99B5-45C1-8DDF-EFB1723AC506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739607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3871C7-526A-4578-9396-684E582E50C6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690765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2A71AC-8C49-4F8D-A67B-42F3C99ECE4E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561355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EFB1D2-456D-4509-84E2-605D6B88BE0E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856909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5776CE-D6C1-4105-87CB-9118F124FD9A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32516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A3D867-4CE8-4122-A5B8-B40181DAAC3F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80244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F79953-2083-406C-9AD7-718530C85684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27955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51D2BC-EF03-435A-A749-9CF6E0D775E5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66772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592623-1ED4-42D9-84E9-3BB89EA3AFC3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400499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7577C1-91F9-44DA-A99A-381D464D5C07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420525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3C6D2873-492A-4F7D-B9B9-DB86B8E47197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6557478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27" r:id="rId1"/>
    <p:sldLayoutId id="2147484028" r:id="rId2"/>
    <p:sldLayoutId id="2147484029" r:id="rId3"/>
    <p:sldLayoutId id="2147484030" r:id="rId4"/>
    <p:sldLayoutId id="2147484031" r:id="rId5"/>
    <p:sldLayoutId id="2147484032" r:id="rId6"/>
    <p:sldLayoutId id="2147484033" r:id="rId7"/>
    <p:sldLayoutId id="2147484034" r:id="rId8"/>
    <p:sldLayoutId id="2147484035" r:id="rId9"/>
    <p:sldLayoutId id="2147484036" r:id="rId10"/>
    <p:sldLayoutId id="2147484037" r:id="rId11"/>
    <p:sldLayoutId id="2147484038" r:id="rId12"/>
    <p:sldLayoutId id="2147484039" r:id="rId13"/>
    <p:sldLayoutId id="2147484040" r:id="rId14"/>
    <p:sldLayoutId id="2147484041" r:id="rId15"/>
    <p:sldLayoutId id="2147484042" r:id="rId16"/>
    <p:sldLayoutId id="214748404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title"/>
          </p:nvPr>
        </p:nvSpPr>
        <p:spPr>
          <a:xfrm>
            <a:off x="3851275" y="3213100"/>
            <a:ext cx="5041900" cy="131127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2800" b="1" dirty="0" smtClean="0">
                <a:solidFill>
                  <a:srgbClr val="FFFF00"/>
                </a:solidFill>
              </a:rPr>
              <a:t>О подготовке кадров высшей квалификации в ТИ (ф) СВФУ за 2021 г.</a:t>
            </a:r>
            <a:r>
              <a:rPr lang="ru-RU" altLang="ru-RU" sz="1800" b="1" dirty="0" smtClean="0">
                <a:solidFill>
                  <a:srgbClr val="FFFF00"/>
                </a:solidFill>
              </a:rPr>
              <a:t> </a:t>
            </a:r>
          </a:p>
        </p:txBody>
      </p:sp>
      <p:pic>
        <p:nvPicPr>
          <p:cNvPr id="6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7" r="76776" b="48811"/>
          <a:stretch>
            <a:fillRect/>
          </a:stretch>
        </p:blipFill>
        <p:spPr bwMode="auto">
          <a:xfrm>
            <a:off x="3275856" y="158765"/>
            <a:ext cx="2122488" cy="302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580112" y="340903"/>
            <a:ext cx="3024336" cy="1330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b="1" i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Инвестиция в собственное развитие — одно из мудрых решений</a:t>
            </a:r>
            <a:r>
              <a:rPr lang="ru-RU" sz="1400" b="1" i="1" dirty="0" smtClean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, которое </a:t>
            </a:r>
            <a:r>
              <a:rPr lang="ru-RU" sz="1400" b="1" i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Вы можете когда-либо предпринять</a:t>
            </a:r>
            <a:r>
              <a:rPr lang="ru-RU" sz="1400" b="1" i="1" dirty="0" smtClean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b="1" i="1" dirty="0" smtClean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1400" b="1" i="1" dirty="0" smtClean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. Трейси</a:t>
            </a:r>
            <a:endParaRPr lang="ru-RU" sz="1400" b="1" dirty="0">
              <a:solidFill>
                <a:srgbClr val="FFFF00"/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4627" t="29001" r="4147" b="30966"/>
          <a:stretch/>
        </p:blipFill>
        <p:spPr>
          <a:xfrm>
            <a:off x="539552" y="3184540"/>
            <a:ext cx="3311723" cy="215230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78036" y="1377585"/>
            <a:ext cx="8661400" cy="26035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altLang="ru-RU" sz="1600" b="1" dirty="0" smtClean="0">
                <a:solidFill>
                  <a:srgbClr val="FFFF99"/>
                </a:solidFill>
              </a:rPr>
              <a:t>Планируемые защиты в 2021-2023 гг.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8050740"/>
              </p:ext>
            </p:extLst>
          </p:nvPr>
        </p:nvGraphicFramePr>
        <p:xfrm>
          <a:off x="0" y="1660925"/>
          <a:ext cx="9001000" cy="30991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8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49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34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925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4462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970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9705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1219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1219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1219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8828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№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934" marR="48934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Ф.И.О.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934" marR="48934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Должность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934" marR="48934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Шифр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специальности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934" marR="48934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Тема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диссертации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934" marR="48934" marT="0" marB="0" anchor="ctr"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Планируемый год защиты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диссертации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934" marR="48934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15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</a:rPr>
                        <a:t>2021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934" marR="489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</a:rPr>
                        <a:t>2022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934" marR="489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</a:rPr>
                        <a:t>2023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934" marR="489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</a:rPr>
                        <a:t>2024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934" marR="489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effectLst/>
                        </a:rPr>
                        <a:t>2025</a:t>
                      </a:r>
                      <a:endParaRPr lang="ru-RU" sz="12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934" marR="48934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080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</a:t>
                      </a:r>
                      <a:endParaRPr lang="ru-RU" sz="1100" b="1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934" marR="48934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Кузнецов Павел Юрьевич </a:t>
                      </a:r>
                      <a:endParaRPr lang="ru-RU" sz="11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8934" marR="48934" marT="0" marB="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Доцент кафедры ГД</a:t>
                      </a:r>
                      <a:endParaRPr lang="ru-RU" sz="11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8934" marR="48934" marT="0" marB="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1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2.8.3 Горнопромышленная и нефтегазопромысловая геология, геофизика, маркшейдерское дело и геометрия недр</a:t>
                      </a:r>
                    </a:p>
                    <a:p>
                      <a:r>
                        <a:rPr lang="ru-RU" sz="1100" b="1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(Технические</a:t>
                      </a:r>
                      <a:r>
                        <a:rPr lang="ru-RU" sz="1100" b="1" kern="1200" baseline="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науки</a:t>
                      </a:r>
                      <a:r>
                        <a:rPr lang="ru-RU" sz="1100" b="1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sz="1100" b="1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934" marR="48934" marT="0" marB="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Разработка метода управления качеством угольной продукции и повышения эффективности </a:t>
                      </a:r>
                      <a:r>
                        <a:rPr lang="ru-RU" sz="1100" b="1" dirty="0" err="1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геомеханического</a:t>
                      </a:r>
                      <a:r>
                        <a:rPr lang="ru-RU" sz="1100" b="1" dirty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 обеспечения угольных месторождений (на примере Эльгинского каменноугольного месторождения)</a:t>
                      </a:r>
                      <a:endParaRPr lang="ru-RU" sz="11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8934" marR="48934" marT="0" marB="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ru-RU" sz="11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8934" marR="48934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8934" marR="48934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 +</a:t>
                      </a:r>
                      <a:endParaRPr lang="ru-RU" sz="1100" b="1" dirty="0" smtClean="0">
                        <a:solidFill>
                          <a:srgbClr val="C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ru-RU" sz="11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8934" marR="48934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8934" marR="48934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ru-RU" sz="11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8934" marR="48934" marT="0" marB="0" anchor="ctr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1362" name="Rectangle 40"/>
          <p:cNvSpPr>
            <a:spLocks noChangeArrowheads="1"/>
          </p:cNvSpPr>
          <p:nvPr/>
        </p:nvSpPr>
        <p:spPr bwMode="auto">
          <a:xfrm>
            <a:off x="2209800" y="19367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85000"/>
              <a:buFont typeface="Wingdings" panose="05000000000000000000" pitchFamily="2" charset="2"/>
              <a:buChar char="u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8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0840736"/>
              </p:ext>
            </p:extLst>
          </p:nvPr>
        </p:nvGraphicFramePr>
        <p:xfrm>
          <a:off x="0" y="4760090"/>
          <a:ext cx="9000998" cy="20979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8012">
                  <a:extLst>
                    <a:ext uri="{9D8B030D-6E8A-4147-A177-3AD203B41FA5}">
                      <a16:colId xmlns:a16="http://schemas.microsoft.com/office/drawing/2014/main" val="398026451"/>
                    </a:ext>
                  </a:extLst>
                </a:gridCol>
                <a:gridCol w="1241034">
                  <a:extLst>
                    <a:ext uri="{9D8B030D-6E8A-4147-A177-3AD203B41FA5}">
                      <a16:colId xmlns:a16="http://schemas.microsoft.com/office/drawing/2014/main" val="514807693"/>
                    </a:ext>
                  </a:extLst>
                </a:gridCol>
                <a:gridCol w="803022">
                  <a:extLst>
                    <a:ext uri="{9D8B030D-6E8A-4147-A177-3AD203B41FA5}">
                      <a16:colId xmlns:a16="http://schemas.microsoft.com/office/drawing/2014/main" val="922984004"/>
                    </a:ext>
                  </a:extLst>
                </a:gridCol>
                <a:gridCol w="1168032">
                  <a:extLst>
                    <a:ext uri="{9D8B030D-6E8A-4147-A177-3AD203B41FA5}">
                      <a16:colId xmlns:a16="http://schemas.microsoft.com/office/drawing/2014/main" val="4241979157"/>
                    </a:ext>
                  </a:extLst>
                </a:gridCol>
                <a:gridCol w="2628073">
                  <a:extLst>
                    <a:ext uri="{9D8B030D-6E8A-4147-A177-3AD203B41FA5}">
                      <a16:colId xmlns:a16="http://schemas.microsoft.com/office/drawing/2014/main" val="2352284433"/>
                    </a:ext>
                  </a:extLst>
                </a:gridCol>
                <a:gridCol w="584016">
                  <a:extLst>
                    <a:ext uri="{9D8B030D-6E8A-4147-A177-3AD203B41FA5}">
                      <a16:colId xmlns:a16="http://schemas.microsoft.com/office/drawing/2014/main" val="535231669"/>
                    </a:ext>
                  </a:extLst>
                </a:gridCol>
                <a:gridCol w="584016">
                  <a:extLst>
                    <a:ext uri="{9D8B030D-6E8A-4147-A177-3AD203B41FA5}">
                      <a16:colId xmlns:a16="http://schemas.microsoft.com/office/drawing/2014/main" val="3116897968"/>
                    </a:ext>
                  </a:extLst>
                </a:gridCol>
                <a:gridCol w="511014">
                  <a:extLst>
                    <a:ext uri="{9D8B030D-6E8A-4147-A177-3AD203B41FA5}">
                      <a16:colId xmlns:a16="http://schemas.microsoft.com/office/drawing/2014/main" val="3860821981"/>
                    </a:ext>
                  </a:extLst>
                </a:gridCol>
                <a:gridCol w="511014">
                  <a:extLst>
                    <a:ext uri="{9D8B030D-6E8A-4147-A177-3AD203B41FA5}">
                      <a16:colId xmlns:a16="http://schemas.microsoft.com/office/drawing/2014/main" val="3623497414"/>
                    </a:ext>
                  </a:extLst>
                </a:gridCol>
                <a:gridCol w="532765">
                  <a:extLst>
                    <a:ext uri="{9D8B030D-6E8A-4147-A177-3AD203B41FA5}">
                      <a16:colId xmlns:a16="http://schemas.microsoft.com/office/drawing/2014/main" val="3620066601"/>
                    </a:ext>
                  </a:extLst>
                </a:gridCol>
              </a:tblGrid>
              <a:tr h="20979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2.</a:t>
                      </a:r>
                      <a:endParaRPr lang="ru-RU" sz="11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436" marR="56436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Малинин Юрий Анатольевич</a:t>
                      </a:r>
                      <a:endParaRPr lang="ru-RU" sz="11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436" marR="564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Соискатель кафедры ГД</a:t>
                      </a:r>
                      <a:endParaRPr lang="ru-RU" sz="11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436" marR="564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2.8.6. – </a:t>
                      </a:r>
                      <a:r>
                        <a:rPr lang="ru-RU" sz="1100" b="1" kern="1200" dirty="0" err="1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Геомеханика</a:t>
                      </a:r>
                      <a:r>
                        <a:rPr lang="ru-RU" sz="1100" b="1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разрушение горных пород, рудничная </a:t>
                      </a:r>
                      <a:r>
                        <a:rPr lang="ru-RU" sz="1100" b="1" kern="1200" dirty="0" err="1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аэрогазодинамика</a:t>
                      </a:r>
                      <a:r>
                        <a:rPr lang="ru-RU" sz="1100" b="1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и горная теплофизика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(Технические</a:t>
                      </a:r>
                      <a:r>
                        <a:rPr lang="ru-RU" sz="1100" b="1" kern="1200" baseline="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науки)</a:t>
                      </a:r>
                      <a:endParaRPr lang="ru-RU" sz="11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436" marR="564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Районирование вскрышных пород разреза «Эльгинский» по прочностным свойствам и разработка рекомендаций по оптимальным параметрам ведения горных и взрывных работ</a:t>
                      </a:r>
                      <a:endParaRPr lang="ru-RU" sz="11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436" marR="564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436" marR="56436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+</a:t>
                      </a:r>
                      <a:endParaRPr lang="ru-RU" sz="1100" b="1" dirty="0" smtClean="0">
                        <a:solidFill>
                          <a:srgbClr val="C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436" marR="5643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436" marR="5643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436" marR="5643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436" marR="56436" marT="0" marB="0" anchor="ctr"/>
                </a:tc>
                <a:extLst>
                  <a:ext uri="{0D108BD9-81ED-4DB2-BD59-A6C34878D82A}">
                    <a16:rowId xmlns:a16="http://schemas.microsoft.com/office/drawing/2014/main" val="2000196002"/>
                  </a:ext>
                </a:extLst>
              </a:tr>
            </a:tbl>
          </a:graphicData>
        </a:graphic>
      </p:graphicFrame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848717" y="-12942"/>
            <a:ext cx="792003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85000"/>
              <a:buFont typeface="Wingdings" panose="05000000000000000000" pitchFamily="2" charset="2"/>
              <a:buChar char="u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8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000" b="1" dirty="0" smtClean="0">
                <a:solidFill>
                  <a:srgbClr val="FFFF99"/>
                </a:solidFill>
                <a:latin typeface="+mj-lt"/>
              </a:rPr>
              <a:t>Докторанты, аспиранты </a:t>
            </a:r>
            <a:r>
              <a:rPr lang="ru-RU" altLang="ru-RU" sz="2000" b="1" dirty="0">
                <a:solidFill>
                  <a:srgbClr val="FFFF99"/>
                </a:solidFill>
                <a:latin typeface="+mj-lt"/>
              </a:rPr>
              <a:t>и </a:t>
            </a:r>
            <a:r>
              <a:rPr lang="ru-RU" altLang="ru-RU" sz="2000" b="1" dirty="0" smtClean="0">
                <a:solidFill>
                  <a:srgbClr val="FFFF99"/>
                </a:solidFill>
                <a:latin typeface="+mj-lt"/>
              </a:rPr>
              <a:t>соискатели, магистранты:</a:t>
            </a:r>
            <a:endParaRPr lang="ru-RU" altLang="ru-RU" sz="2000" dirty="0">
              <a:solidFill>
                <a:srgbClr val="FFFF99"/>
              </a:solidFill>
              <a:latin typeface="+mj-lt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07505" y="387168"/>
            <a:ext cx="858901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85000"/>
              <a:buFont typeface="Wingdings" panose="05000000000000000000" pitchFamily="2" charset="2"/>
              <a:buChar char="u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spcBef>
                <a:spcPct val="20000"/>
              </a:spcBef>
              <a:buClr>
                <a:schemeClr val="folHlink"/>
              </a:buClr>
              <a:buSzPct val="8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None/>
            </a:pPr>
            <a:r>
              <a:rPr lang="ru-RU" altLang="ru-RU" sz="1600" b="1" dirty="0" smtClean="0">
                <a:solidFill>
                  <a:srgbClr val="C00000"/>
                </a:solidFill>
              </a:rPr>
              <a:t>Соискатель - </a:t>
            </a:r>
            <a:r>
              <a:rPr lang="ru-RU" altLang="ru-RU" sz="1600" b="1" dirty="0" smtClean="0">
                <a:solidFill>
                  <a:srgbClr val="FFFF00"/>
                </a:solidFill>
              </a:rPr>
              <a:t>Малинин Юрий Анатольевич </a:t>
            </a:r>
            <a:r>
              <a:rPr lang="ru-RU" altLang="ru-RU" sz="1600" b="1" dirty="0">
                <a:solidFill>
                  <a:srgbClr val="FFFF00"/>
                </a:solidFill>
              </a:rPr>
              <a:t>– соискатель ТИ(ф)СВФУ</a:t>
            </a:r>
            <a:r>
              <a:rPr lang="ru-RU" altLang="ru-RU" sz="1600" b="1" dirty="0" smtClean="0">
                <a:solidFill>
                  <a:srgbClr val="FFFF00"/>
                </a:solidFill>
              </a:rPr>
              <a:t>.</a:t>
            </a:r>
          </a:p>
          <a:p>
            <a:pPr eaLnBrk="1" hangingPunct="1">
              <a:spcBef>
                <a:spcPct val="0"/>
              </a:spcBef>
              <a:buClrTx/>
              <a:buSzTx/>
              <a:buNone/>
            </a:pPr>
            <a:r>
              <a:rPr lang="ru-RU" altLang="ru-RU" sz="1600" b="1" dirty="0" smtClean="0">
                <a:solidFill>
                  <a:srgbClr val="FFFF00"/>
                </a:solidFill>
              </a:rPr>
              <a:t>Магистрант – </a:t>
            </a:r>
            <a:r>
              <a:rPr lang="ru-RU" altLang="ru-RU" sz="1600" b="1" dirty="0" err="1" smtClean="0">
                <a:solidFill>
                  <a:srgbClr val="FFFF00"/>
                </a:solidFill>
              </a:rPr>
              <a:t>Агабабян</a:t>
            </a:r>
            <a:r>
              <a:rPr lang="ru-RU" altLang="ru-RU" sz="1600" b="1" dirty="0" smtClean="0">
                <a:solidFill>
                  <a:srgbClr val="FFFF00"/>
                </a:solidFill>
              </a:rPr>
              <a:t> Екатерина Олеговна – магистрант СВФУ</a:t>
            </a:r>
            <a:endParaRPr lang="ru-RU" altLang="ru-RU" sz="16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188640"/>
            <a:ext cx="8080375" cy="792088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altLang="ru-RU" sz="1800" b="1" dirty="0" smtClean="0">
                <a:solidFill>
                  <a:srgbClr val="FFFF00"/>
                </a:solidFill>
                <a:latin typeface="Times New Roman" panose="02020603050405020304" pitchFamily="18" charset="0"/>
              </a:rPr>
              <a:t>Эффективность подготовки кадров высшей квалификации в ТИ(ф)СВФУ</a:t>
            </a:r>
            <a:r>
              <a:rPr lang="ru-RU" altLang="ru-RU" sz="1800" b="1" dirty="0" smtClean="0">
                <a:solidFill>
                  <a:srgbClr val="FFFF00"/>
                </a:solidFill>
              </a:rPr>
              <a:t> </a:t>
            </a: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24443624"/>
              </p:ext>
            </p:extLst>
          </p:nvPr>
        </p:nvGraphicFramePr>
        <p:xfrm>
          <a:off x="271463" y="866775"/>
          <a:ext cx="8188970" cy="48664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15772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260648"/>
            <a:ext cx="7560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Динамика защит диссертаций 200</a:t>
            </a:r>
            <a:r>
              <a:rPr lang="en-US" b="1" dirty="0" smtClean="0">
                <a:solidFill>
                  <a:srgbClr val="FFFF00"/>
                </a:solidFill>
              </a:rPr>
              <a:t>7</a:t>
            </a:r>
            <a:r>
              <a:rPr lang="ru-RU" b="1" dirty="0" smtClean="0">
                <a:solidFill>
                  <a:srgbClr val="FFFF00"/>
                </a:solidFill>
              </a:rPr>
              <a:t> – 2021 </a:t>
            </a:r>
            <a:r>
              <a:rPr lang="ru-RU" b="1" dirty="0" err="1" smtClean="0">
                <a:solidFill>
                  <a:srgbClr val="FFFF00"/>
                </a:solidFill>
              </a:rPr>
              <a:t>г.г</a:t>
            </a:r>
            <a:r>
              <a:rPr lang="ru-RU" b="1" dirty="0" smtClean="0">
                <a:solidFill>
                  <a:srgbClr val="FFFF00"/>
                </a:solidFill>
              </a:rPr>
              <a:t>.</a:t>
            </a:r>
            <a:endParaRPr lang="ru-RU" b="1" dirty="0">
              <a:solidFill>
                <a:srgbClr val="FFFF00"/>
              </a:solidFill>
            </a:endParaRP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91627642"/>
              </p:ext>
            </p:extLst>
          </p:nvPr>
        </p:nvGraphicFramePr>
        <p:xfrm>
          <a:off x="323528" y="836712"/>
          <a:ext cx="8640960" cy="5616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05884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6" name="Rectangle 4"/>
          <p:cNvSpPr>
            <a:spLocks noChangeArrowheads="1"/>
          </p:cNvSpPr>
          <p:nvPr/>
        </p:nvSpPr>
        <p:spPr bwMode="auto">
          <a:xfrm>
            <a:off x="358775" y="188640"/>
            <a:ext cx="8785225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kumimoji="0"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Итоги приема в аспирантуру и докторантуру СВФУ в </a:t>
            </a:r>
            <a:r>
              <a:rPr kumimoji="0"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2021 </a:t>
            </a:r>
            <a:r>
              <a:rPr kumimoji="0"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г.</a:t>
            </a:r>
            <a:endParaRPr kumimoji="0" lang="ru-RU" sz="2400" dirty="0">
              <a:solidFill>
                <a:srgbClr val="FFFF00"/>
              </a:solidFill>
            </a:endParaRPr>
          </a:p>
          <a:p>
            <a:pPr eaLnBrk="1" hangingPunct="1">
              <a:defRPr/>
            </a:pPr>
            <a:r>
              <a:rPr kumimoji="0" lang="ru-RU" b="1" dirty="0">
                <a:solidFill>
                  <a:srgbClr val="CC0066"/>
                </a:solidFill>
              </a:rPr>
              <a:t>Инженерное направление –0</a:t>
            </a:r>
          </a:p>
          <a:p>
            <a:pPr eaLnBrk="1" hangingPunct="1">
              <a:defRPr/>
            </a:pPr>
            <a:r>
              <a:rPr kumimoji="0" lang="ru-RU" b="1" dirty="0">
                <a:solidFill>
                  <a:srgbClr val="CC0066"/>
                </a:solidFill>
              </a:rPr>
              <a:t>Гуманитарное и естественно-научное направление –</a:t>
            </a:r>
            <a:r>
              <a:rPr kumimoji="0" lang="ru-RU" b="1" dirty="0" smtClean="0">
                <a:solidFill>
                  <a:srgbClr val="CC0066"/>
                </a:solidFill>
              </a:rPr>
              <a:t>0</a:t>
            </a:r>
            <a:endParaRPr kumimoji="0" lang="ru-RU" b="1" dirty="0">
              <a:solidFill>
                <a:srgbClr val="CC0066"/>
              </a:solidFill>
            </a:endParaRPr>
          </a:p>
        </p:txBody>
      </p:sp>
      <p:sp>
        <p:nvSpPr>
          <p:cNvPr id="13315" name="Text Box 5"/>
          <p:cNvSpPr txBox="1">
            <a:spLocks noChangeArrowheads="1"/>
          </p:cNvSpPr>
          <p:nvPr/>
        </p:nvSpPr>
        <p:spPr bwMode="auto">
          <a:xfrm>
            <a:off x="347088" y="1340768"/>
            <a:ext cx="8569325" cy="1615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85000"/>
              <a:buFont typeface="Wingdings" panose="05000000000000000000" pitchFamily="2" charset="2"/>
              <a:buChar char="u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8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1800" b="1" dirty="0">
                <a:solidFill>
                  <a:srgbClr val="FFFF00"/>
                </a:solidFill>
              </a:rPr>
              <a:t>Соискательство: для сдачи кандидатских экзаменов -2 г., для написания диссертации -3 г.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1800" b="1" dirty="0">
                <a:solidFill>
                  <a:srgbClr val="FFFF00"/>
                </a:solidFill>
              </a:rPr>
              <a:t>Подготовка диссертации в форме соискательства допускается только в тех учреждениях, где есть по данной научной специальности диссертационный совет.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67544" y="3284984"/>
            <a:ext cx="8448869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План подготовки научно-педагогических кадров на 2022 год</a:t>
            </a:r>
          </a:p>
          <a:p>
            <a:pPr algn="just"/>
            <a:r>
              <a:rPr lang="ru-RU" b="1" dirty="0" smtClean="0">
                <a:solidFill>
                  <a:srgbClr val="FFFF00"/>
                </a:solidFill>
              </a:rPr>
              <a:t>1. Валиева Анна Валерьевна – прикрепление соискателем для написания диссертации.</a:t>
            </a:r>
          </a:p>
          <a:p>
            <a:pPr marL="342900" indent="-342900" algn="just">
              <a:buAutoNum type="arabicPeriod" startAt="2"/>
            </a:pPr>
            <a:r>
              <a:rPr lang="ru-RU" b="1" dirty="0" smtClean="0">
                <a:solidFill>
                  <a:srgbClr val="FFFF00"/>
                </a:solidFill>
              </a:rPr>
              <a:t>Макаров Кирилл Петрович (ст. гр. ЭФ–16) – поступление в аспирантуру.</a:t>
            </a:r>
          </a:p>
          <a:p>
            <a:pPr algn="ctr"/>
            <a:endParaRPr lang="ru-RU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594026" y="332656"/>
            <a:ext cx="8516937" cy="909514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2000" b="1" dirty="0" smtClean="0">
                <a:solidFill>
                  <a:srgbClr val="FFFF00"/>
                </a:solidFill>
              </a:rPr>
              <a:t>Положение о материальном стимулировании аспирантов и соискателей учёных степеней, научных </a:t>
            </a:r>
            <a:r>
              <a:rPr lang="ru-RU" altLang="ru-RU" sz="2000" b="1" smtClean="0">
                <a:solidFill>
                  <a:srgbClr val="FFFF00"/>
                </a:solidFill>
              </a:rPr>
              <a:t>руководителей пере утверждённое </a:t>
            </a:r>
            <a:r>
              <a:rPr lang="ru-RU" altLang="ru-RU" sz="2000" b="1" dirty="0" smtClean="0">
                <a:solidFill>
                  <a:srgbClr val="FFFF00"/>
                </a:solidFill>
              </a:rPr>
              <a:t>28 сентября 2020 г.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0" y="1905000"/>
            <a:ext cx="8805862" cy="4953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b="1" dirty="0" smtClean="0">
                <a:solidFill>
                  <a:srgbClr val="CC0066"/>
                </a:solidFill>
              </a:rPr>
              <a:t>Для аспирантов и соискателей учёных степеней:</a:t>
            </a:r>
          </a:p>
          <a:p>
            <a:pPr lvl="2" eaLnBrk="1" hangingPunct="1">
              <a:lnSpc>
                <a:spcPct val="90000"/>
              </a:lnSpc>
              <a:buFont typeface="Wingdings" panose="05000000000000000000" pitchFamily="2" charset="2"/>
              <a:buChar char="q"/>
            </a:pPr>
            <a:r>
              <a:rPr lang="ru-RU" altLang="ru-RU" b="1" dirty="0" smtClean="0">
                <a:solidFill>
                  <a:srgbClr val="FFFF00"/>
                </a:solidFill>
              </a:rPr>
              <a:t>снижение годовой  учебной нагрузки (определяется ежегодно по решению Учебно-методического совета ТИ (ф) ФГАОУ ВО СВФУ по представлению кафедры в пределах штатного расписания института); </a:t>
            </a:r>
          </a:p>
          <a:p>
            <a:pPr lvl="2" eaLnBrk="1" hangingPunct="1">
              <a:lnSpc>
                <a:spcPct val="90000"/>
              </a:lnSpc>
              <a:buFont typeface="Wingdings" panose="05000000000000000000" pitchFamily="2" charset="2"/>
              <a:buChar char="q"/>
            </a:pPr>
            <a:r>
              <a:rPr lang="ru-RU" altLang="ru-RU" b="1" dirty="0" smtClean="0">
                <a:solidFill>
                  <a:srgbClr val="FFFF00"/>
                </a:solidFill>
              </a:rPr>
              <a:t>оплата командировочных расходов в период подготовки диссертации (1 командировка в год – по представлению НТС ТИ (ф) ФГАОУ ВО СВФУ);</a:t>
            </a:r>
          </a:p>
          <a:p>
            <a:pPr lvl="2" eaLnBrk="1" hangingPunct="1">
              <a:lnSpc>
                <a:spcPct val="90000"/>
              </a:lnSpc>
              <a:buFont typeface="Wingdings" panose="05000000000000000000" pitchFamily="2" charset="2"/>
              <a:buChar char="q"/>
            </a:pPr>
            <a:r>
              <a:rPr lang="ru-RU" altLang="ru-RU" b="1" dirty="0" smtClean="0">
                <a:solidFill>
                  <a:srgbClr val="FFFF00"/>
                </a:solidFill>
              </a:rPr>
              <a:t>оплата публикаций в ведущих рецензируемых научных журналах и изданиях (ВАК);</a:t>
            </a:r>
          </a:p>
          <a:p>
            <a:pPr lvl="2" eaLnBrk="1" hangingPunct="1">
              <a:lnSpc>
                <a:spcPct val="90000"/>
              </a:lnSpc>
              <a:buFont typeface="Wingdings" panose="05000000000000000000" pitchFamily="2" charset="2"/>
              <a:buChar char="q"/>
            </a:pPr>
            <a:r>
              <a:rPr lang="ru-RU" altLang="ru-RU" b="1" dirty="0" smtClean="0">
                <a:solidFill>
                  <a:srgbClr val="FFFF00"/>
                </a:solidFill>
              </a:rPr>
              <a:t>публикация автореферата и монографии за счет средств ТИ (ф) ФГАОУ ВО СВФУ;</a:t>
            </a:r>
          </a:p>
          <a:p>
            <a:pPr lvl="2" eaLnBrk="1" hangingPunct="1">
              <a:lnSpc>
                <a:spcPct val="90000"/>
              </a:lnSpc>
              <a:buFont typeface="Wingdings" panose="05000000000000000000" pitchFamily="2" charset="2"/>
              <a:buChar char="q"/>
            </a:pPr>
            <a:r>
              <a:rPr lang="ru-RU" altLang="ru-RU" b="1" dirty="0" smtClean="0">
                <a:solidFill>
                  <a:srgbClr val="FFFF00"/>
                </a:solidFill>
              </a:rPr>
              <a:t>выплата денежной премии  за успешную защиту кандидатской диссертации в размере </a:t>
            </a:r>
            <a:r>
              <a:rPr lang="ru-RU" altLang="ru-RU" b="1" dirty="0" smtClean="0">
                <a:solidFill>
                  <a:srgbClr val="FF0000"/>
                </a:solidFill>
              </a:rPr>
              <a:t>сто пятьдесят тысяч рублей </a:t>
            </a:r>
            <a:r>
              <a:rPr lang="ru-RU" altLang="ru-RU" b="1" dirty="0" smtClean="0">
                <a:solidFill>
                  <a:srgbClr val="FFFF00"/>
                </a:solidFill>
              </a:rPr>
              <a:t>защитившимся в установленные сроки </a:t>
            </a:r>
            <a:r>
              <a:rPr lang="ru-RU" altLang="ru-RU" b="1" dirty="0" smtClean="0">
                <a:solidFill>
                  <a:srgbClr val="FF0000"/>
                </a:solidFill>
              </a:rPr>
              <a:t>и сто тысяч рублей </a:t>
            </a:r>
            <a:r>
              <a:rPr lang="ru-RU" altLang="ru-RU" b="1" dirty="0" smtClean="0">
                <a:solidFill>
                  <a:srgbClr val="FFFF00"/>
                </a:solidFill>
              </a:rPr>
              <a:t>– случае, когда не выдержаны установленные сроки защиты; </a:t>
            </a:r>
          </a:p>
          <a:p>
            <a:pPr lvl="2" eaLnBrk="1" hangingPunct="1">
              <a:lnSpc>
                <a:spcPct val="90000"/>
              </a:lnSpc>
              <a:buFont typeface="Wingdings" panose="05000000000000000000" pitchFamily="2" charset="2"/>
              <a:buChar char="q"/>
            </a:pPr>
            <a:r>
              <a:rPr lang="ru-RU" altLang="ru-RU" b="1" dirty="0" smtClean="0">
                <a:solidFill>
                  <a:srgbClr val="FFFF00"/>
                </a:solidFill>
              </a:rPr>
              <a:t>выплата  денежной премии  за успешную защиту докторской диссертации в размере  </a:t>
            </a:r>
            <a:r>
              <a:rPr lang="ru-RU" altLang="ru-RU" b="1" dirty="0" smtClean="0">
                <a:solidFill>
                  <a:srgbClr val="FF0000"/>
                </a:solidFill>
              </a:rPr>
              <a:t>двести тысяч рублей</a:t>
            </a:r>
            <a:r>
              <a:rPr lang="ru-RU" altLang="ru-RU" b="1" dirty="0" smtClean="0">
                <a:solidFill>
                  <a:srgbClr val="FFFF00"/>
                </a:solidFill>
              </a:rPr>
              <a:t>.</a:t>
            </a:r>
          </a:p>
          <a:p>
            <a:pPr lvl="2" eaLnBrk="1" hangingPunct="1">
              <a:lnSpc>
                <a:spcPct val="90000"/>
              </a:lnSpc>
            </a:pPr>
            <a:endParaRPr lang="ru-RU" altLang="ru-RU" b="1" dirty="0" smtClean="0">
              <a:solidFill>
                <a:srgbClr val="FFFF99"/>
              </a:solidFill>
            </a:endParaRPr>
          </a:p>
          <a:p>
            <a:pPr lvl="2" eaLnBrk="1" hangingPunct="1">
              <a:lnSpc>
                <a:spcPct val="90000"/>
              </a:lnSpc>
            </a:pPr>
            <a:endParaRPr lang="ru-RU" altLang="ru-RU" dirty="0" smtClean="0"/>
          </a:p>
          <a:p>
            <a:pPr lvl="2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ru-RU" alt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14649"/>
            <a:ext cx="864096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buSzPts val="1000"/>
              <a:defRPr/>
            </a:pPr>
            <a:r>
              <a:rPr lang="ru-RU" b="1" u="sng" dirty="0">
                <a:solidFill>
                  <a:srgbClr val="FF0000"/>
                </a:solidFill>
                <a:cs typeface="Times New Roman" panose="02020603050405020304" pitchFamily="18" charset="0"/>
              </a:rPr>
              <a:t>Предлагаемые мероприятия:</a:t>
            </a:r>
            <a:endParaRPr lang="ru-RU" b="1" u="sng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ru-RU" sz="1400" b="1" dirty="0" smtClean="0">
                <a:solidFill>
                  <a:srgbClr val="FF0000"/>
                </a:solidFill>
              </a:rPr>
              <a:t>- расширение участие в конкурсах грантов по приоритетным направления деятельности института  с привлечением ведущих ученых со сторонних организаций;</a:t>
            </a:r>
            <a:endParaRPr lang="ru-RU" sz="14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ru-RU" sz="1400" b="1" dirty="0">
                <a:solidFill>
                  <a:srgbClr val="FFFF00"/>
                </a:solidFill>
              </a:rPr>
              <a:t>- внедрение системы внутренних исследовательских грантов и проектов (в </a:t>
            </a:r>
            <a:r>
              <a:rPr lang="ru-RU" sz="1400" b="1" dirty="0" err="1">
                <a:solidFill>
                  <a:srgbClr val="FFFF00"/>
                </a:solidFill>
              </a:rPr>
              <a:t>т.ч</a:t>
            </a:r>
            <a:r>
              <a:rPr lang="ru-RU" sz="1400" b="1" dirty="0">
                <a:solidFill>
                  <a:srgbClr val="FFFF00"/>
                </a:solidFill>
              </a:rPr>
              <a:t>. переход на проектное финансирование лабораторий Института);</a:t>
            </a:r>
          </a:p>
          <a:p>
            <a:pPr>
              <a:lnSpc>
                <a:spcPct val="150000"/>
              </a:lnSpc>
            </a:pPr>
            <a:r>
              <a:rPr lang="ru-RU" sz="1400" b="1" dirty="0">
                <a:solidFill>
                  <a:srgbClr val="FFFF00"/>
                </a:solidFill>
              </a:rPr>
              <a:t>- вовлечение в выполнение научных исследований студентов на контрактной основе;</a:t>
            </a:r>
          </a:p>
          <a:p>
            <a:pPr>
              <a:lnSpc>
                <a:spcPct val="150000"/>
              </a:lnSpc>
            </a:pPr>
            <a:r>
              <a:rPr lang="ru-RU" sz="1400" b="1" dirty="0">
                <a:solidFill>
                  <a:srgbClr val="FFFF00"/>
                </a:solidFill>
              </a:rPr>
              <a:t>- внедрение системы стимулирования сотрудников из числа внешних совместителей за результативность в </a:t>
            </a:r>
            <a:r>
              <a:rPr lang="ru-RU" sz="1400" b="1" dirty="0" smtClean="0">
                <a:solidFill>
                  <a:srgbClr val="FFFF00"/>
                </a:solidFill>
              </a:rPr>
              <a:t>научно-исследовательской деятельности;</a:t>
            </a:r>
            <a:endParaRPr lang="ru-RU" sz="1400" b="1" dirty="0">
              <a:solidFill>
                <a:srgbClr val="FFFF00"/>
              </a:solidFill>
            </a:endParaRPr>
          </a:p>
          <a:p>
            <a:pPr>
              <a:lnSpc>
                <a:spcPct val="150000"/>
              </a:lnSpc>
            </a:pPr>
            <a:r>
              <a:rPr lang="ru-RU" sz="1400" b="1" dirty="0">
                <a:solidFill>
                  <a:srgbClr val="FFFF00"/>
                </a:solidFill>
              </a:rPr>
              <a:t>- </a:t>
            </a:r>
            <a:r>
              <a:rPr lang="ru-RU" sz="1400" b="1" dirty="0" smtClean="0">
                <a:solidFill>
                  <a:srgbClr val="FFFF00"/>
                </a:solidFill>
              </a:rPr>
              <a:t>расширение </a:t>
            </a:r>
            <a:r>
              <a:rPr lang="ru-RU" sz="1400" b="1" dirty="0">
                <a:solidFill>
                  <a:srgbClr val="FFFF00"/>
                </a:solidFill>
              </a:rPr>
              <a:t>практики подготовки научно-педагогических кадров в ТИ (ф) СВФУ через заочную аспирантуру и соискательство;</a:t>
            </a:r>
          </a:p>
          <a:p>
            <a:pPr>
              <a:lnSpc>
                <a:spcPct val="150000"/>
              </a:lnSpc>
            </a:pPr>
            <a:r>
              <a:rPr lang="ru-RU" sz="1400" b="1" dirty="0">
                <a:solidFill>
                  <a:srgbClr val="FFFF00"/>
                </a:solidFill>
              </a:rPr>
              <a:t>- развитие академической мобильности;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ru-RU" sz="1400" b="1" dirty="0" smtClean="0">
                <a:solidFill>
                  <a:srgbClr val="FFFF00"/>
                </a:solidFill>
              </a:rPr>
              <a:t>формирование </a:t>
            </a:r>
            <a:r>
              <a:rPr lang="ru-RU" sz="1400" b="1" dirty="0">
                <a:solidFill>
                  <a:srgbClr val="FFFF00"/>
                </a:solidFill>
              </a:rPr>
              <a:t>кадрового резерва</a:t>
            </a:r>
            <a:r>
              <a:rPr lang="ru-RU" sz="1400" b="1" dirty="0" smtClean="0">
                <a:solidFill>
                  <a:srgbClr val="FFFF00"/>
                </a:solidFill>
              </a:rPr>
              <a:t>;</a:t>
            </a:r>
          </a:p>
          <a:p>
            <a:pPr marL="90488" indent="-90488">
              <a:lnSpc>
                <a:spcPct val="150000"/>
              </a:lnSpc>
              <a:buFontTx/>
              <a:buChar char="-"/>
            </a:pPr>
            <a:r>
              <a:rPr lang="ru-RU" sz="1400" b="1" dirty="0" smtClean="0">
                <a:solidFill>
                  <a:srgbClr val="FF0000"/>
                </a:solidFill>
              </a:rPr>
              <a:t>Разработать механизм обучения аспирантов, зачисленных на очную форму обучения в головной ВУЗ, на базе Технического института; </a:t>
            </a:r>
            <a:endParaRPr lang="ru-RU" sz="1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0408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ChangeArrowheads="1"/>
          </p:cNvSpPr>
          <p:nvPr/>
        </p:nvSpPr>
        <p:spPr bwMode="auto">
          <a:xfrm>
            <a:off x="107504" y="1444516"/>
            <a:ext cx="8928992" cy="317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85000"/>
              <a:buFont typeface="Wingdings" panose="05000000000000000000" pitchFamily="2" charset="2"/>
              <a:buChar char="u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800100" indent="-342900">
              <a:spcBef>
                <a:spcPct val="20000"/>
              </a:spcBef>
              <a:buClr>
                <a:schemeClr val="folHlink"/>
              </a:buClr>
              <a:buSzPct val="8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57300" indent="-3429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indent="-3429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171700" indent="-34290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6289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861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5433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0005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0" lang="ru-RU" altLang="ru-RU" sz="2000" b="1" i="1" u="sng" dirty="0">
                <a:solidFill>
                  <a:srgbClr val="FFFF99"/>
                </a:solidFill>
              </a:rPr>
              <a:t>Проект решения</a:t>
            </a:r>
            <a:endParaRPr kumimoji="0" lang="en-US" altLang="ru-RU" sz="2000" b="1" i="1" u="sng" dirty="0">
              <a:solidFill>
                <a:srgbClr val="FFFF99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0" lang="en-US" altLang="ru-RU" sz="2000" b="1" dirty="0">
                <a:solidFill>
                  <a:srgbClr val="FFFF00"/>
                </a:solidFill>
              </a:rPr>
              <a:t>1</a:t>
            </a:r>
            <a:r>
              <a:rPr kumimoji="0" lang="ru-RU" altLang="ru-RU" sz="2000" b="1" dirty="0">
                <a:solidFill>
                  <a:srgbClr val="FFFF00"/>
                </a:solidFill>
              </a:rPr>
              <a:t>. Отметить </a:t>
            </a:r>
            <a:r>
              <a:rPr kumimoji="0" lang="ru-RU" altLang="ru-RU" sz="2000" b="1" dirty="0" smtClean="0">
                <a:solidFill>
                  <a:srgbClr val="FFFF00"/>
                </a:solidFill>
              </a:rPr>
              <a:t>низкую </a:t>
            </a:r>
            <a:r>
              <a:rPr kumimoji="0" lang="ru-RU" altLang="ru-RU" sz="2000" b="1" dirty="0">
                <a:solidFill>
                  <a:srgbClr val="FFFF00"/>
                </a:solidFill>
              </a:rPr>
              <a:t>эффективности подготовки научно-педагогических кадров в прошедшем </a:t>
            </a:r>
            <a:r>
              <a:rPr kumimoji="0" lang="ru-RU" altLang="ru-RU" sz="2000" b="1" dirty="0" smtClean="0">
                <a:solidFill>
                  <a:srgbClr val="FFFF00"/>
                </a:solidFill>
              </a:rPr>
              <a:t>году;</a:t>
            </a:r>
            <a:endParaRPr kumimoji="0" lang="en-US" altLang="ru-RU" sz="2000" b="1" dirty="0">
              <a:solidFill>
                <a:srgbClr val="FFFF00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0" lang="ru-RU" altLang="ru-RU" sz="2000" b="1" dirty="0">
                <a:solidFill>
                  <a:srgbClr val="FFFF00"/>
                </a:solidFill>
              </a:rPr>
              <a:t>2. </a:t>
            </a:r>
            <a:r>
              <a:rPr kumimoji="0" lang="ru-RU" altLang="ru-RU" sz="2000" b="1" dirty="0" smtClean="0">
                <a:solidFill>
                  <a:srgbClr val="FFFF00"/>
                </a:solidFill>
              </a:rPr>
              <a:t> Расширить практику подготовки научно-педагогических кадров в ТИ(ф) СВФУ через заочную аспирантуру и соискательство;</a:t>
            </a:r>
            <a:endParaRPr kumimoji="0" lang="ru-RU" altLang="ru-RU" sz="2000" b="1" dirty="0">
              <a:solidFill>
                <a:srgbClr val="FFFF00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0" lang="ru-RU" altLang="ru-RU" sz="2000" b="1" dirty="0">
                <a:solidFill>
                  <a:srgbClr val="FFFF00"/>
                </a:solidFill>
              </a:rPr>
              <a:t>3</a:t>
            </a:r>
            <a:r>
              <a:rPr kumimoji="0" lang="ru-RU" altLang="ru-RU" sz="2000" b="1" dirty="0" smtClean="0">
                <a:solidFill>
                  <a:srgbClr val="FFFF00"/>
                </a:solidFill>
              </a:rPr>
              <a:t>.  Предусмотреть в смете расходов института затраты на научные командировки </a:t>
            </a:r>
            <a:r>
              <a:rPr kumimoji="0" lang="ru-RU" altLang="ru-RU" sz="2000" b="1" dirty="0">
                <a:solidFill>
                  <a:srgbClr val="FFFF00"/>
                </a:solidFill>
              </a:rPr>
              <a:t>для </a:t>
            </a:r>
            <a:r>
              <a:rPr kumimoji="0" lang="ru-RU" altLang="ru-RU" sz="2000" b="1" dirty="0" smtClean="0">
                <a:solidFill>
                  <a:srgbClr val="FFFF00"/>
                </a:solidFill>
              </a:rPr>
              <a:t>ППС, с целью расширения  </a:t>
            </a:r>
            <a:r>
              <a:rPr kumimoji="0" lang="ru-RU" altLang="ru-RU" sz="2000" b="1" dirty="0">
                <a:solidFill>
                  <a:srgbClr val="FFFF00"/>
                </a:solidFill>
              </a:rPr>
              <a:t>научных коммуникаций (участие в работе научных конференций, включая международные конференции, прохождение стажировок в </a:t>
            </a:r>
            <a:r>
              <a:rPr kumimoji="0" lang="ru-RU" altLang="ru-RU" sz="2000" b="1" dirty="0" smtClean="0">
                <a:solidFill>
                  <a:srgbClr val="FFFF00"/>
                </a:solidFill>
              </a:rPr>
              <a:t>научных </a:t>
            </a:r>
            <a:r>
              <a:rPr kumimoji="0" lang="ru-RU" altLang="ru-RU" sz="2000" b="1" dirty="0">
                <a:solidFill>
                  <a:srgbClr val="FFFF00"/>
                </a:solidFill>
              </a:rPr>
              <a:t>центрах и т. д</a:t>
            </a:r>
            <a:r>
              <a:rPr kumimoji="0" lang="ru-RU" altLang="ru-RU" sz="2000" b="1" dirty="0" smtClean="0">
                <a:solidFill>
                  <a:srgbClr val="FFFF00"/>
                </a:solidFill>
              </a:rPr>
              <a:t>.);</a:t>
            </a:r>
            <a:endParaRPr kumimoji="0" lang="ru-RU" altLang="ru-RU" sz="2000" b="1" dirty="0">
              <a:solidFill>
                <a:srgbClr val="FFFF00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kumimoji="0" lang="ru-RU" altLang="ru-RU" sz="2000" b="1" dirty="0">
              <a:solidFill>
                <a:srgbClr val="FFFF00"/>
              </a:solidFill>
            </a:endParaRPr>
          </a:p>
        </p:txBody>
      </p:sp>
      <p:sp>
        <p:nvSpPr>
          <p:cNvPr id="16387" name="Text Box 23"/>
          <p:cNvSpPr txBox="1">
            <a:spLocks noChangeArrowheads="1"/>
          </p:cNvSpPr>
          <p:nvPr/>
        </p:nvSpPr>
        <p:spPr bwMode="auto">
          <a:xfrm>
            <a:off x="827088" y="260350"/>
            <a:ext cx="129698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85000"/>
              <a:buFont typeface="Wingdings" panose="05000000000000000000" pitchFamily="2" charset="2"/>
              <a:buChar char="u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8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16388" name="Text Box 25"/>
          <p:cNvSpPr txBox="1">
            <a:spLocks noChangeArrowheads="1"/>
          </p:cNvSpPr>
          <p:nvPr/>
        </p:nvSpPr>
        <p:spPr bwMode="auto">
          <a:xfrm>
            <a:off x="611560" y="605438"/>
            <a:ext cx="82089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85000"/>
              <a:buFont typeface="Wingdings" panose="05000000000000000000" pitchFamily="2" charset="2"/>
              <a:buChar char="u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SzPct val="8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800" b="1" dirty="0">
                <a:solidFill>
                  <a:srgbClr val="FFFF00"/>
                </a:solidFill>
              </a:rPr>
              <a:t>Для обсуждения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7149</TotalTime>
  <Words>620</Words>
  <Application>Microsoft Office PowerPoint</Application>
  <PresentationFormat>Экран (4:3)</PresentationFormat>
  <Paragraphs>72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Calibri</vt:lpstr>
      <vt:lpstr>Century Gothic</vt:lpstr>
      <vt:lpstr>Times New Roman</vt:lpstr>
      <vt:lpstr>Wingdings</vt:lpstr>
      <vt:lpstr>Wingdings 3</vt:lpstr>
      <vt:lpstr>Сектор</vt:lpstr>
      <vt:lpstr>О подготовке кадров высшей квалификации в ТИ (ф) СВФУ за 2021 г. </vt:lpstr>
      <vt:lpstr>Планируемые защиты в 2021-2023 гг.</vt:lpstr>
      <vt:lpstr>Эффективность подготовки кадров высшей квалификации в ТИ(ф)СВФУ </vt:lpstr>
      <vt:lpstr>Презентация PowerPoint</vt:lpstr>
      <vt:lpstr>Презентация PowerPoint</vt:lpstr>
      <vt:lpstr>Положение о материальном стимулировании аспирантов и соискателей учёных степеней, научных руководителей пере утверждённое 28 сентября 2020 г.</vt:lpstr>
      <vt:lpstr>Презентация PowerPoint</vt:lpstr>
      <vt:lpstr>Презентация PowerPoint</vt:lpstr>
    </vt:vector>
  </TitlesOfParts>
  <Company>nfygu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Подготовка научно-педагогических кадров в ТИ(ф)ЯГУ ГОУ ВПО «ЯГУ». Итоги приема в аспирантуру и докторантуру ЯГУ. Итоги атестацтт аспирантов ТИ(ф) ГОУ ВПО «ЯГУ» за 2009 г.</dc:title>
  <dc:creator>grib</dc:creator>
  <cp:lastModifiedBy>Лидия Дмитриевна</cp:lastModifiedBy>
  <cp:revision>416</cp:revision>
  <cp:lastPrinted>2022-02-01T02:44:29Z</cp:lastPrinted>
  <dcterms:created xsi:type="dcterms:W3CDTF">2009-12-22T02:48:34Z</dcterms:created>
  <dcterms:modified xsi:type="dcterms:W3CDTF">2022-02-01T02:44:34Z</dcterms:modified>
</cp:coreProperties>
</file>