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77" r:id="rId4"/>
    <p:sldId id="286" r:id="rId5"/>
    <p:sldId id="285" r:id="rId6"/>
    <p:sldId id="270" r:id="rId7"/>
    <p:sldId id="268" r:id="rId8"/>
    <p:sldId id="269" r:id="rId9"/>
    <p:sldId id="279" r:id="rId10"/>
    <p:sldId id="271" r:id="rId11"/>
    <p:sldId id="290" r:id="rId12"/>
    <p:sldId id="272" r:id="rId13"/>
    <p:sldId id="273" r:id="rId14"/>
    <p:sldId id="274" r:id="rId15"/>
    <p:sldId id="275" r:id="rId16"/>
    <p:sldId id="289" r:id="rId17"/>
    <p:sldId id="276" r:id="rId18"/>
    <p:sldId id="283" r:id="rId19"/>
    <p:sldId id="288" r:id="rId20"/>
    <p:sldId id="281" r:id="rId2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  <a:srgbClr val="00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8" autoAdjust="0"/>
    <p:restoredTop sz="94660"/>
  </p:normalViewPr>
  <p:slideViewPr>
    <p:cSldViewPr>
      <p:cViewPr varScale="1">
        <p:scale>
          <a:sx n="109" d="100"/>
          <a:sy n="109" d="100"/>
        </p:scale>
        <p:origin x="166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8;&#1088;&#1080;&#1085;&#1072;\Desktop\&#1051;&#1080;&#1089;&#1090;%20Microsoft%20Office%20Excel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esktop\&#1053;&#1058;&#1057;_&#1058;&#1048;(&#1092;)&#1071;&#1043;&#1059;\&#1086;&#1090;&#1095;&#1077;&#1090;%20&#1086;%20&#1088;&#1072;&#1073;&#1086;&#1090;&#1077;%20&#1053;&#1058;&#1057;\&#1075;&#1088;&#1072;&#1092;&#1080;&#1082;%20&#1087;&#1086;&#1089;&#1077;&#1097;&#1072;&#1077;&#1084;&#1086;&#1089;&#1090;&#1080;%20&#1053;&#1058;&#105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872648"/>
        <c:axId val="238871864"/>
      </c:barChart>
      <c:catAx>
        <c:axId val="238872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871864"/>
        <c:crosses val="autoZero"/>
        <c:auto val="1"/>
        <c:lblAlgn val="ctr"/>
        <c:lblOffset val="100"/>
        <c:noMultiLvlLbl val="0"/>
      </c:catAx>
      <c:valAx>
        <c:axId val="238871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8726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spPr>
            <a:solidFill>
              <a:srgbClr val="7030A0"/>
            </a:solidFill>
            <a:ln>
              <a:noFill/>
            </a:ln>
            <a:effectLst/>
          </c:spPr>
          <c:invertIfNegative val="0"/>
          <c:cat>
            <c:strRef>
              <c:f>'2021'!$B$33:$B$46</c:f>
              <c:strCache>
                <c:ptCount val="14"/>
                <c:pt idx="0">
                  <c:v>Гриб Н.Н.</c:v>
                </c:pt>
                <c:pt idx="1">
                  <c:v>Кузнецов П.Ю.</c:v>
                </c:pt>
                <c:pt idx="2">
                  <c:v>Литвиненко А.В.</c:v>
                </c:pt>
                <c:pt idx="3">
                  <c:v>Самохина В.М.</c:v>
                </c:pt>
                <c:pt idx="4">
                  <c:v>Косарев Л.В.</c:v>
                </c:pt>
                <c:pt idx="5">
                  <c:v>Яковлева Л.А.</c:v>
                </c:pt>
                <c:pt idx="6">
                  <c:v>Рукович А.В.</c:v>
                </c:pt>
                <c:pt idx="7">
                  <c:v>Ахмедов Т.А.</c:v>
                </c:pt>
                <c:pt idx="8">
                  <c:v>Мамедова Л.В.</c:v>
                </c:pt>
                <c:pt idx="9">
                  <c:v>Погуляева И.А.</c:v>
                </c:pt>
                <c:pt idx="10">
                  <c:v>Рочев В.Ф.</c:v>
                </c:pt>
                <c:pt idx="11">
                  <c:v>Гриб Г.В.</c:v>
                </c:pt>
                <c:pt idx="12">
                  <c:v>Качаев А.В.</c:v>
                </c:pt>
                <c:pt idx="13">
                  <c:v>Мельников А.Е.</c:v>
                </c:pt>
              </c:strCache>
            </c:strRef>
          </c:cat>
          <c:val>
            <c:numRef>
              <c:f>'2021'!$D$33:$D$46</c:f>
              <c:numCache>
                <c:formatCode>General</c:formatCode>
                <c:ptCount val="14"/>
                <c:pt idx="0">
                  <c:v>8</c:v>
                </c:pt>
                <c:pt idx="1">
                  <c:v>11</c:v>
                </c:pt>
                <c:pt idx="2">
                  <c:v>10</c:v>
                </c:pt>
                <c:pt idx="3">
                  <c:v>11</c:v>
                </c:pt>
                <c:pt idx="4">
                  <c:v>11</c:v>
                </c:pt>
                <c:pt idx="5">
                  <c:v>9</c:v>
                </c:pt>
                <c:pt idx="6">
                  <c:v>7</c:v>
                </c:pt>
                <c:pt idx="7">
                  <c:v>7</c:v>
                </c:pt>
                <c:pt idx="8">
                  <c:v>9</c:v>
                </c:pt>
                <c:pt idx="9">
                  <c:v>11</c:v>
                </c:pt>
                <c:pt idx="10">
                  <c:v>11</c:v>
                </c:pt>
                <c:pt idx="11">
                  <c:v>0</c:v>
                </c:pt>
                <c:pt idx="12">
                  <c:v>5</c:v>
                </c:pt>
                <c:pt idx="1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5D-4315-86C9-9C89CAE80B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5766520"/>
        <c:axId val="31576730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'2021'!$B$33:$B$46</c15:sqref>
                        </c15:formulaRef>
                      </c:ext>
                    </c:extLst>
                    <c:strCache>
                      <c:ptCount val="14"/>
                      <c:pt idx="0">
                        <c:v>Гриб Н.Н.</c:v>
                      </c:pt>
                      <c:pt idx="1">
                        <c:v>Кузнецов П.Ю.</c:v>
                      </c:pt>
                      <c:pt idx="2">
                        <c:v>Литвиненко А.В.</c:v>
                      </c:pt>
                      <c:pt idx="3">
                        <c:v>Самохина В.М.</c:v>
                      </c:pt>
                      <c:pt idx="4">
                        <c:v>Косарев Л.В.</c:v>
                      </c:pt>
                      <c:pt idx="5">
                        <c:v>Яковлева Л.А.</c:v>
                      </c:pt>
                      <c:pt idx="6">
                        <c:v>Рукович А.В.</c:v>
                      </c:pt>
                      <c:pt idx="7">
                        <c:v>Ахмедов Т.А.</c:v>
                      </c:pt>
                      <c:pt idx="8">
                        <c:v>Мамедова Л.В.</c:v>
                      </c:pt>
                      <c:pt idx="9">
                        <c:v>Погуляева И.А.</c:v>
                      </c:pt>
                      <c:pt idx="10">
                        <c:v>Рочев В.Ф.</c:v>
                      </c:pt>
                      <c:pt idx="11">
                        <c:v>Гриб Г.В.</c:v>
                      </c:pt>
                      <c:pt idx="12">
                        <c:v>Качаев А.В.</c:v>
                      </c:pt>
                      <c:pt idx="13">
                        <c:v>Мельников А.Е.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'2021'!$C$33:$C$46</c15:sqref>
                        </c15:formulaRef>
                      </c:ext>
                    </c:extLst>
                    <c:numCache>
                      <c:formatCode>General</c:formatCode>
                      <c:ptCount val="14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6F5D-4315-86C9-9C89CAE80B39}"/>
                  </c:ext>
                </c:extLst>
              </c15:ser>
            </c15:filteredBarSeries>
          </c:ext>
        </c:extLst>
      </c:barChart>
      <c:catAx>
        <c:axId val="315766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5767304"/>
        <c:crosses val="autoZero"/>
        <c:auto val="1"/>
        <c:lblAlgn val="ctr"/>
        <c:lblOffset val="100"/>
        <c:noMultiLvlLbl val="0"/>
      </c:catAx>
      <c:valAx>
        <c:axId val="315767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5766520"/>
        <c:crosses val="autoZero"/>
        <c:crossBetween val="between"/>
      </c:valAx>
      <c:spPr>
        <a:solidFill>
          <a:schemeClr val="accent1">
            <a:lumMod val="40000"/>
            <a:lumOff val="6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BA7141-B43B-4CFA-B357-F781D6FC1F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49799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289F8-445C-4D73-A187-FD20D067C2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71248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010700-9A31-4EDA-ADA7-B705E8780A93}" type="slidenum">
              <a:rPr lang="ru-RU" smtClean="0"/>
              <a:t>4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138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24744"/>
            <a:ext cx="8712968" cy="1656184"/>
          </a:xfrm>
        </p:spPr>
        <p:txBody>
          <a:bodyPr>
            <a:noAutofit/>
          </a:bodyPr>
          <a:lstStyle/>
          <a:p>
            <a:pPr algn="ctr"/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Итоги работы НТС </a:t>
            </a:r>
            <a:b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</a:br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ТИ (ф) СВФУ за </a:t>
            </a:r>
            <a:r>
              <a:rPr lang="ru-RU" altLang="ru-RU" sz="5400" b="1" i="1" dirty="0" smtClean="0">
                <a:solidFill>
                  <a:schemeClr val="accent2">
                    <a:lumMod val="50000"/>
                  </a:schemeClr>
                </a:solidFill>
                <a:latin typeface="+mn-lt"/>
              </a:rPr>
              <a:t>2021 </a:t>
            </a:r>
            <a:r>
              <a:rPr lang="ru-RU" altLang="ru-RU" sz="5400" b="1" i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г.</a:t>
            </a:r>
            <a:endParaRPr lang="ru-RU" sz="54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284984"/>
            <a:ext cx="3275856" cy="2456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6361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260648"/>
            <a:ext cx="8712968" cy="151216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НИР, выполнение объемов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755576" y="1412776"/>
            <a:ext cx="7704856" cy="4176464"/>
          </a:xfrm>
        </p:spPr>
        <p:txBody>
          <a:bodyPr>
            <a:normAutofit fontScale="92500" lnSpcReduction="20000"/>
          </a:bodyPr>
          <a:lstStyle/>
          <a:p>
            <a:pPr marL="109728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 smtClean="0"/>
              <a:t>Финансирование </a:t>
            </a:r>
            <a:r>
              <a:rPr lang="ru-RU" b="1" dirty="0"/>
              <a:t>НИР за </a:t>
            </a:r>
            <a:r>
              <a:rPr lang="ru-RU" b="1" dirty="0" smtClean="0"/>
              <a:t>2020 г.</a:t>
            </a:r>
          </a:p>
          <a:p>
            <a:pPr marL="109728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900" i="1" u="sng" dirty="0" smtClean="0">
                <a:solidFill>
                  <a:schemeClr val="tx1"/>
                </a:solidFill>
              </a:rPr>
              <a:t>Постановили: </a:t>
            </a:r>
          </a:p>
          <a:p>
            <a:pPr>
              <a:lnSpc>
                <a:spcPct val="120000"/>
              </a:lnSpc>
              <a:defRPr/>
            </a:pPr>
            <a:r>
              <a:rPr lang="ru-RU" sz="1900" dirty="0">
                <a:solidFill>
                  <a:schemeClr val="tx1"/>
                </a:solidFill>
              </a:rPr>
              <a:t>Активизировать работу сотрудников ВУЗа в поиске внебюджетного финансирования научной работы</a:t>
            </a:r>
          </a:p>
          <a:p>
            <a:pPr>
              <a:lnSpc>
                <a:spcPct val="120000"/>
              </a:lnSpc>
              <a:buNone/>
              <a:defRPr/>
            </a:pPr>
            <a:r>
              <a:rPr lang="ru-RU" sz="1900" dirty="0">
                <a:solidFill>
                  <a:schemeClr val="tx1"/>
                </a:solidFill>
              </a:rPr>
              <a:t>     (получение грантов, оформление НИР по хоздоговорам, а также участие в Федеральных целевых программах).</a:t>
            </a:r>
          </a:p>
          <a:p>
            <a:pPr>
              <a:lnSpc>
                <a:spcPct val="120000"/>
              </a:lnSpc>
              <a:defRPr/>
            </a:pPr>
            <a:r>
              <a:rPr lang="ru-RU" sz="1900" dirty="0">
                <a:solidFill>
                  <a:schemeClr val="tx1"/>
                </a:solidFill>
              </a:rPr>
              <a:t>по итогам 2020 года выполнить показатели мониторинга в части объема доходов от научных исследований в расчете на одного НПР;</a:t>
            </a:r>
          </a:p>
          <a:p>
            <a:pPr>
              <a:lnSpc>
                <a:spcPct val="120000"/>
              </a:lnSpc>
              <a:defRPr/>
            </a:pPr>
            <a:r>
              <a:rPr lang="ru-RU" sz="1900" dirty="0">
                <a:solidFill>
                  <a:schemeClr val="tx1"/>
                </a:solidFill>
              </a:rPr>
              <a:t>продолжать работу по привлечению спонсорской помощи для осуществления научно-исследовательской деятельности</a:t>
            </a:r>
            <a:r>
              <a:rPr lang="ru-RU" sz="1900" dirty="0" smtClean="0">
                <a:solidFill>
                  <a:schemeClr val="tx1"/>
                </a:solidFill>
              </a:rPr>
              <a:t>;</a:t>
            </a:r>
          </a:p>
          <a:p>
            <a:pPr>
              <a:lnSpc>
                <a:spcPct val="120000"/>
              </a:lnSpc>
              <a:defRPr/>
            </a:pPr>
            <a:r>
              <a:rPr lang="ru-RU" sz="1900" b="1" dirty="0">
                <a:solidFill>
                  <a:schemeClr val="tx1"/>
                </a:solidFill>
              </a:rPr>
              <a:t>О распределении </a:t>
            </a:r>
            <a:r>
              <a:rPr lang="ru-RU" sz="1900" b="1" dirty="0" smtClean="0">
                <a:solidFill>
                  <a:schemeClr val="tx1"/>
                </a:solidFill>
              </a:rPr>
              <a:t>финансирования НИР </a:t>
            </a:r>
            <a:r>
              <a:rPr lang="ru-RU" sz="1900" b="1" dirty="0">
                <a:solidFill>
                  <a:schemeClr val="tx1"/>
                </a:solidFill>
              </a:rPr>
              <a:t>по кафедрам </a:t>
            </a:r>
            <a:r>
              <a:rPr lang="ru-RU" sz="1900" dirty="0">
                <a:solidFill>
                  <a:schemeClr val="tx1"/>
                </a:solidFill>
              </a:rPr>
              <a:t>(</a:t>
            </a:r>
            <a:r>
              <a:rPr lang="ru-RU" sz="1900" u="sng" dirty="0">
                <a:solidFill>
                  <a:schemeClr val="tx1"/>
                </a:solidFill>
              </a:rPr>
              <a:t>Постановили</a:t>
            </a:r>
            <a:r>
              <a:rPr lang="ru-RU" sz="1900" dirty="0">
                <a:solidFill>
                  <a:schemeClr val="tx1"/>
                </a:solidFill>
              </a:rPr>
              <a:t>: принять для исполнения </a:t>
            </a:r>
            <a:r>
              <a:rPr lang="ru-RU" sz="1900" b="1" i="1" u="sng" dirty="0">
                <a:solidFill>
                  <a:schemeClr val="tx1"/>
                </a:solidFill>
              </a:rPr>
              <a:t>установленные головным вузом </a:t>
            </a:r>
            <a:r>
              <a:rPr lang="ru-RU" sz="1900" dirty="0">
                <a:solidFill>
                  <a:schemeClr val="tx1"/>
                </a:solidFill>
              </a:rPr>
              <a:t>показатели по </a:t>
            </a:r>
            <a:r>
              <a:rPr lang="ru-RU" sz="1900" dirty="0" smtClean="0">
                <a:solidFill>
                  <a:schemeClr val="tx1"/>
                </a:solidFill>
              </a:rPr>
              <a:t>привлечению средств на НИР </a:t>
            </a:r>
            <a:r>
              <a:rPr lang="ru-RU" sz="1900" dirty="0">
                <a:solidFill>
                  <a:schemeClr val="tx1"/>
                </a:solidFill>
              </a:rPr>
              <a:t>2021 г.).</a:t>
            </a:r>
          </a:p>
          <a:p>
            <a:pPr>
              <a:lnSpc>
                <a:spcPct val="120000"/>
              </a:lnSpc>
              <a:defRPr/>
            </a:pPr>
            <a:endParaRPr lang="ru-RU" sz="1900" dirty="0">
              <a:solidFill>
                <a:schemeClr val="tx1"/>
              </a:solidFill>
            </a:endParaRPr>
          </a:p>
          <a:p>
            <a:pPr marL="109728" indent="0" algn="l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21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260648"/>
            <a:ext cx="8712968" cy="151216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НИР, выполнение объемов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755576" y="1412776"/>
            <a:ext cx="7704856" cy="432048"/>
          </a:xfrm>
        </p:spPr>
        <p:txBody>
          <a:bodyPr>
            <a:normAutofit fontScale="85000" lnSpcReduction="20000"/>
          </a:bodyPr>
          <a:lstStyle/>
          <a:p>
            <a:pPr marL="109728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b="1" dirty="0" smtClean="0"/>
              <a:t>План привлечения финансирования </a:t>
            </a:r>
            <a:r>
              <a:rPr lang="ru-RU" b="1" dirty="0"/>
              <a:t>НИР </a:t>
            </a:r>
            <a:r>
              <a:rPr lang="ru-RU" b="1" dirty="0" smtClean="0"/>
              <a:t>на 2021 г.</a:t>
            </a:r>
          </a:p>
          <a:p>
            <a:pPr marL="109728" indent="0" algn="l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708920"/>
            <a:ext cx="8856984" cy="381642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1971967"/>
            <a:ext cx="9036496" cy="100584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привлечения финансирования по кафедрам на 2021 год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19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274638"/>
            <a:ext cx="8712968" cy="1210146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5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конференций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79512" y="1340768"/>
            <a:ext cx="8856984" cy="5472608"/>
          </a:xfrm>
        </p:spPr>
        <p:txBody>
          <a:bodyPr>
            <a:normAutofit fontScale="92500" lnSpcReduction="20000"/>
          </a:bodyPr>
          <a:lstStyle/>
          <a:p>
            <a:pPr marL="360000" indent="-514350">
              <a:spcBef>
                <a:spcPts val="0"/>
              </a:spcBef>
              <a:buAutoNum type="arabicPeriod"/>
            </a:pPr>
            <a:r>
              <a:rPr lang="ru-RU" sz="2200" b="1" dirty="0" smtClean="0">
                <a:solidFill>
                  <a:srgbClr val="FF0000"/>
                </a:solidFill>
              </a:rPr>
              <a:t>О сроках, формате проведения 22-й </a:t>
            </a:r>
            <a:r>
              <a:rPr lang="ru-RU" sz="2200" b="1" dirty="0">
                <a:solidFill>
                  <a:srgbClr val="FF0000"/>
                </a:solidFill>
              </a:rPr>
              <a:t>Всероссийской научно-практической конференции молодых ученых, аспирантов и студентов в г. Нерюнгри </a:t>
            </a:r>
            <a:r>
              <a:rPr lang="ru-RU" sz="2200" dirty="0" smtClean="0">
                <a:solidFill>
                  <a:srgbClr val="FF0000"/>
                </a:solidFill>
              </a:rPr>
              <a:t>(</a:t>
            </a:r>
            <a:r>
              <a:rPr lang="ru-RU" sz="2200" u="sng" dirty="0" smtClean="0">
                <a:solidFill>
                  <a:srgbClr val="FF0000"/>
                </a:solidFill>
              </a:rPr>
              <a:t>Постановили</a:t>
            </a:r>
            <a:r>
              <a:rPr lang="ru-RU" sz="2200" dirty="0" smtClean="0">
                <a:solidFill>
                  <a:srgbClr val="FF0000"/>
                </a:solidFill>
              </a:rPr>
              <a:t>: срок проведения конференции: октябрь 2021г., формат проведения очный (протокол №1 от 28.01.2021г.)).</a:t>
            </a:r>
          </a:p>
          <a:p>
            <a:pPr marL="360000" indent="-514350">
              <a:spcBef>
                <a:spcPts val="600"/>
              </a:spcBef>
              <a:buAutoNum type="arabicPeriod"/>
            </a:pPr>
            <a:r>
              <a:rPr lang="ru-RU" sz="2200" b="1" dirty="0" smtClean="0">
                <a:solidFill>
                  <a:schemeClr val="tx1"/>
                </a:solidFill>
              </a:rPr>
              <a:t>О утверждении Положения о Х</a:t>
            </a:r>
            <a:r>
              <a:rPr lang="en-US" sz="2200" b="1" dirty="0" smtClean="0">
                <a:solidFill>
                  <a:schemeClr val="tx1"/>
                </a:solidFill>
              </a:rPr>
              <a:t>II</a:t>
            </a:r>
            <a:r>
              <a:rPr lang="ru-RU" sz="2200" b="1" dirty="0" smtClean="0">
                <a:solidFill>
                  <a:schemeClr val="tx1"/>
                </a:solidFill>
              </a:rPr>
              <a:t> региональной научно-практической конференции «</a:t>
            </a:r>
            <a:r>
              <a:rPr lang="ru-RU" sz="2200" b="1" dirty="0">
                <a:solidFill>
                  <a:schemeClr val="tx1"/>
                </a:solidFill>
              </a:rPr>
              <a:t>Актуальные вопросы психолого-педагогического сопровождения участников образовательного процесса</a:t>
            </a:r>
            <a:r>
              <a:rPr lang="ru-RU" sz="2200" b="1" dirty="0" smtClean="0">
                <a:solidFill>
                  <a:schemeClr val="tx1"/>
                </a:solidFill>
              </a:rPr>
              <a:t>» (27.03.2021г.)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100" dirty="0" smtClean="0">
                <a:solidFill>
                  <a:schemeClr val="tx1"/>
                </a:solidFill>
              </a:rPr>
              <a:t>(</a:t>
            </a:r>
            <a:r>
              <a:rPr lang="ru-RU" sz="21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2100" dirty="0" smtClean="0">
                <a:solidFill>
                  <a:schemeClr val="tx1"/>
                </a:solidFill>
              </a:rPr>
              <a:t>: утвердить).</a:t>
            </a:r>
          </a:p>
          <a:p>
            <a:pPr marL="360000" indent="-514350">
              <a:spcBef>
                <a:spcPts val="600"/>
              </a:spcBef>
              <a:buAutoNum type="arabicPeriod"/>
            </a:pPr>
            <a:r>
              <a:rPr lang="ru-RU" sz="2200" b="1" dirty="0" smtClean="0">
                <a:solidFill>
                  <a:srgbClr val="FF0000"/>
                </a:solidFill>
              </a:rPr>
              <a:t>!!!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22-ая Всероссийская научно-практическая конференция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молодых ученых, аспирантов и студентов в г.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Нерюнгри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</a:rPr>
              <a:t>– формат проведения, привлечение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участников,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</a:rPr>
              <a:t>организационные вопросы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200" u="sng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2200" b="1" u="sng" dirty="0" smtClean="0">
                <a:solidFill>
                  <a:schemeClr val="tx2">
                    <a:lumMod val="75000"/>
                  </a:schemeClr>
                </a:solidFill>
              </a:rPr>
              <a:t>Постановили</a:t>
            </a:r>
            <a:r>
              <a:rPr lang="ru-RU" sz="2200" b="1" u="sng" dirty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200" dirty="0">
                <a:solidFill>
                  <a:schemeClr val="tx2">
                    <a:lumMod val="75000"/>
                  </a:schemeClr>
                </a:solidFill>
              </a:rPr>
              <a:t>перенести сроки проведения 22 ВНПК в г. Нерюнгри на конец марта начало апреля 2022 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года (протокол №8 от 16.09.2021).</a:t>
            </a:r>
          </a:p>
          <a:p>
            <a:pPr marL="360000" indent="-514350">
              <a:spcBef>
                <a:spcPts val="600"/>
              </a:spcBef>
              <a:buAutoNum type="arabicPeriod"/>
            </a:pPr>
            <a:r>
              <a:rPr lang="ru-RU" sz="2100" b="1" dirty="0" smtClean="0">
                <a:solidFill>
                  <a:schemeClr val="tx1"/>
                </a:solidFill>
              </a:rPr>
              <a:t>Об утверждении информационных писем по научно-практическим конференциям кафедры </a:t>
            </a:r>
            <a:r>
              <a:rPr lang="ru-RU" sz="2100" b="1" dirty="0" err="1" smtClean="0">
                <a:solidFill>
                  <a:schemeClr val="tx1"/>
                </a:solidFill>
              </a:rPr>
              <a:t>ПиМНО</a:t>
            </a:r>
            <a:r>
              <a:rPr lang="ru-RU" sz="2100" dirty="0" smtClean="0">
                <a:solidFill>
                  <a:schemeClr val="tx1"/>
                </a:solidFill>
              </a:rPr>
              <a:t>: региональная научно-практическая конференция «Современный взгляд на проблемы педагогики и психологии» (27 ноября 2021г.); </a:t>
            </a:r>
            <a:r>
              <a:rPr lang="en-US" sz="2100" dirty="0" smtClean="0">
                <a:solidFill>
                  <a:schemeClr val="tx1"/>
                </a:solidFill>
              </a:rPr>
              <a:t>XIII</a:t>
            </a:r>
            <a:r>
              <a:rPr lang="ru-RU" sz="2100" dirty="0" smtClean="0">
                <a:solidFill>
                  <a:schemeClr val="tx1"/>
                </a:solidFill>
              </a:rPr>
              <a:t> региональная научно-практическая конференция «Психолого-педагогическое сопровождение участников образовательного процесса: наука и практика» (19 марта 2022г.). (</a:t>
            </a:r>
            <a:r>
              <a:rPr lang="ru-RU" sz="2100" u="sng" dirty="0" smtClean="0">
                <a:solidFill>
                  <a:schemeClr val="tx1"/>
                </a:solidFill>
              </a:rPr>
              <a:t>Постановили: </a:t>
            </a:r>
            <a:r>
              <a:rPr lang="ru-RU" sz="2100" dirty="0" smtClean="0">
                <a:solidFill>
                  <a:schemeClr val="tx1"/>
                </a:solidFill>
              </a:rPr>
              <a:t>принять информационные письма).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2671"/>
            <a:ext cx="2016224" cy="112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8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192" y="620688"/>
            <a:ext cx="8928992" cy="1210146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приведение в соответствие </a:t>
            </a:r>
            <a:b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нормативам документов</a:t>
            </a:r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1919909"/>
            <a:ext cx="8568952" cy="3957364"/>
          </a:xfrm>
        </p:spPr>
        <p:txBody>
          <a:bodyPr>
            <a:noAutofit/>
          </a:bodyPr>
          <a:lstStyle/>
          <a:p>
            <a:pPr marL="432000" indent="-396000">
              <a:spcBef>
                <a:spcPts val="600"/>
              </a:spcBef>
              <a:buAutoNum type="arabicPeriod"/>
            </a:pPr>
            <a:r>
              <a:rPr lang="ru-RU" sz="1900" b="1" dirty="0">
                <a:solidFill>
                  <a:schemeClr val="tx1"/>
                </a:solidFill>
              </a:rPr>
              <a:t>Утверждение плана работы НТС ТИ (ф) СВФУ на </a:t>
            </a:r>
            <a:r>
              <a:rPr lang="ru-RU" sz="1900" b="1" dirty="0" smtClean="0">
                <a:solidFill>
                  <a:schemeClr val="tx1"/>
                </a:solidFill>
              </a:rPr>
              <a:t>2021 г.               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Постановили: </a:t>
            </a:r>
            <a:r>
              <a:rPr lang="ru-RU" sz="1900" dirty="0" smtClean="0">
                <a:solidFill>
                  <a:schemeClr val="tx1"/>
                </a:solidFill>
              </a:rPr>
              <a:t>утвердить с внесенными дополнениями и изменениями.</a:t>
            </a:r>
          </a:p>
          <a:p>
            <a:pPr marL="432000" indent="-396000">
              <a:spcBef>
                <a:spcPts val="600"/>
              </a:spcBef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 </a:t>
            </a:r>
            <a:r>
              <a:rPr lang="ru-RU" sz="1900" b="1" dirty="0" smtClean="0">
                <a:solidFill>
                  <a:schemeClr val="tx1"/>
                </a:solidFill>
              </a:rPr>
              <a:t>переходе на «Положение </a:t>
            </a:r>
            <a:r>
              <a:rPr lang="ru-RU" sz="1900" b="1" dirty="0">
                <a:solidFill>
                  <a:schemeClr val="tx1"/>
                </a:solidFill>
              </a:rPr>
              <a:t>об эффективном контракте </a:t>
            </a:r>
            <a:r>
              <a:rPr lang="ru-RU" sz="1900" b="1" dirty="0" smtClean="0">
                <a:solidFill>
                  <a:schemeClr val="tx1"/>
                </a:solidFill>
              </a:rPr>
              <a:t>с научно-педагогическими работниками СВФУ им М.К. </a:t>
            </a:r>
            <a:r>
              <a:rPr lang="ru-RU" sz="1900" b="1" dirty="0" err="1" smtClean="0">
                <a:solidFill>
                  <a:schemeClr val="tx1"/>
                </a:solidFill>
              </a:rPr>
              <a:t>Аммосова</a:t>
            </a:r>
            <a:r>
              <a:rPr lang="ru-RU" sz="1900" b="1" dirty="0" smtClean="0">
                <a:solidFill>
                  <a:schemeClr val="tx1"/>
                </a:solidFill>
              </a:rPr>
              <a:t>».                                    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Постановили:</a:t>
            </a:r>
            <a:r>
              <a:rPr lang="ru-RU" sz="1900" dirty="0" smtClean="0">
                <a:solidFill>
                  <a:schemeClr val="tx1"/>
                </a:solidFill>
              </a:rPr>
              <a:t> до конца 2021 г. руководствоваться ЭК ТИ (ф) СВФУ.</a:t>
            </a:r>
          </a:p>
          <a:p>
            <a:pPr marL="432000" indent="-39600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Разработка приказов для организации и проведения конкурса на соискание грантов ТИ (ф) СВФУ им. М.К. </a:t>
            </a:r>
            <a:r>
              <a:rPr lang="ru-RU" sz="1900" b="1" dirty="0" err="1" smtClean="0">
                <a:solidFill>
                  <a:schemeClr val="tx1"/>
                </a:solidFill>
              </a:rPr>
              <a:t>Аммосова</a:t>
            </a:r>
            <a:r>
              <a:rPr lang="ru-RU" sz="1900" b="1" dirty="0">
                <a:solidFill>
                  <a:schemeClr val="tx1"/>
                </a:solidFill>
              </a:rPr>
              <a:t> </a:t>
            </a:r>
            <a:r>
              <a:rPr lang="ru-RU" sz="1900" b="1" dirty="0" smtClean="0">
                <a:solidFill>
                  <a:schemeClr val="tx1"/>
                </a:solidFill>
              </a:rPr>
              <a:t>по фундаментальным и прикладным научным исследованиям (для студентов на 2021 год).</a:t>
            </a:r>
            <a:r>
              <a:rPr lang="ru-RU" sz="1900" dirty="0" smtClean="0">
                <a:solidFill>
                  <a:schemeClr val="tx1"/>
                </a:solidFill>
              </a:rPr>
              <a:t> (разработал: Кузнецов П.Ю.; согласовано: Гриб Н.Н., </a:t>
            </a:r>
            <a:r>
              <a:rPr lang="ru-RU" sz="1900" dirty="0" err="1" smtClean="0">
                <a:solidFill>
                  <a:schemeClr val="tx1"/>
                </a:solidFill>
              </a:rPr>
              <a:t>Арвинти</a:t>
            </a:r>
            <a:r>
              <a:rPr lang="ru-RU" sz="1900" dirty="0" smtClean="0">
                <a:solidFill>
                  <a:schemeClr val="tx1"/>
                </a:solidFill>
              </a:rPr>
              <a:t> А.В., Литвиненко А.В.; утверждено: </a:t>
            </a:r>
            <a:r>
              <a:rPr lang="ru-RU" sz="1900" dirty="0" err="1" smtClean="0">
                <a:solidFill>
                  <a:schemeClr val="tx1"/>
                </a:solidFill>
              </a:rPr>
              <a:t>Рукович</a:t>
            </a:r>
            <a:r>
              <a:rPr lang="ru-RU" sz="1900" dirty="0" smtClean="0">
                <a:solidFill>
                  <a:schemeClr val="tx1"/>
                </a:solidFill>
              </a:rPr>
              <a:t> А.В.): на создание конкурсной комиссии; экспертных комиссий по направлениям конкурса.  </a:t>
            </a:r>
          </a:p>
        </p:txBody>
      </p:sp>
      <p:pic>
        <p:nvPicPr>
          <p:cNvPr id="4" name="Рисунок 3" descr="http://www.thg.ru/technews/images/documents_rus-06041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67" y="263724"/>
            <a:ext cx="2520280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283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274638"/>
            <a:ext cx="8928992" cy="1210146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кадров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1313384"/>
            <a:ext cx="8640960" cy="5258888"/>
          </a:xfrm>
        </p:spPr>
        <p:txBody>
          <a:bodyPr>
            <a:normAutofit lnSpcReduction="10000"/>
          </a:bodyPr>
          <a:lstStyle/>
          <a:p>
            <a:pPr marL="624078" indent="-514350" algn="just">
              <a:spcBef>
                <a:spcPts val="600"/>
              </a:spcBef>
              <a:spcAft>
                <a:spcPts val="600"/>
              </a:spcAft>
              <a:buFont typeface="Symbol" pitchFamily="18" charset="2"/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</a:rPr>
              <a:t>Об обеспеченности кафедр научно-педагогическими работниками для реализации образовательного процесса и научно-исследовательской деятельности. Подготовка НПР на кафедрах. </a:t>
            </a:r>
            <a:r>
              <a:rPr lang="ru-RU" sz="2000" dirty="0">
                <a:solidFill>
                  <a:schemeClr val="tx1"/>
                </a:solidFill>
              </a:rPr>
              <a:t>(</a:t>
            </a:r>
            <a:r>
              <a:rPr lang="ru-RU" sz="2000" u="sng" dirty="0">
                <a:solidFill>
                  <a:schemeClr val="tx1"/>
                </a:solidFill>
              </a:rPr>
              <a:t>Постановили:</a:t>
            </a:r>
            <a:r>
              <a:rPr lang="ru-RU" sz="2000" dirty="0">
                <a:solidFill>
                  <a:schemeClr val="tx1"/>
                </a:solidFill>
              </a:rPr>
              <a:t> кафедрам ТИ (ф) СВФУ усилить работу по кадровому обеспечению научно-педагогическими работниками</a:t>
            </a:r>
            <a:r>
              <a:rPr lang="ru-RU" sz="2000" dirty="0" smtClean="0">
                <a:solidFill>
                  <a:schemeClr val="tx1"/>
                </a:solidFill>
              </a:rPr>
              <a:t>).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marL="624078" indent="-514350" algn="just">
              <a:spcBef>
                <a:spcPts val="600"/>
              </a:spcBef>
              <a:spcAft>
                <a:spcPts val="600"/>
              </a:spcAft>
              <a:buFont typeface="Symbol" pitchFamily="18" charset="2"/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</a:rPr>
              <a:t>О материальном стимулировании за защиту докторской диссертации </a:t>
            </a:r>
            <a:r>
              <a:rPr lang="ru-RU" sz="2000" b="1" dirty="0" err="1" smtClean="0">
                <a:solidFill>
                  <a:schemeClr val="tx1"/>
                </a:solidFill>
              </a:rPr>
              <a:t>Киушкиной</a:t>
            </a:r>
            <a:r>
              <a:rPr lang="ru-RU" sz="2000" b="1" dirty="0" smtClean="0">
                <a:solidFill>
                  <a:schemeClr val="tx1"/>
                </a:solidFill>
              </a:rPr>
              <a:t> В.Р. </a:t>
            </a:r>
            <a:r>
              <a:rPr lang="ru-RU" sz="2000" dirty="0" smtClean="0">
                <a:solidFill>
                  <a:schemeClr val="tx1"/>
                </a:solidFill>
              </a:rPr>
              <a:t>(</a:t>
            </a:r>
            <a:r>
              <a:rPr lang="ru-RU" sz="20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2000" dirty="0" smtClean="0">
                <a:solidFill>
                  <a:schemeClr val="tx1"/>
                </a:solidFill>
              </a:rPr>
              <a:t>: ходатайствовать перед президиумом АН РС (Я) о выплате единовременного вознаграждения за защиту докторской диссертации, </a:t>
            </a:r>
            <a:r>
              <a:rPr lang="ru-RU" sz="2000" dirty="0">
                <a:solidFill>
                  <a:schemeClr val="tx1"/>
                </a:solidFill>
              </a:rPr>
              <a:t>диплом ВАК: серия ДОК № 001949</a:t>
            </a:r>
            <a:r>
              <a:rPr lang="ru-RU" sz="2000" dirty="0" smtClean="0">
                <a:solidFill>
                  <a:schemeClr val="tx1"/>
                </a:solidFill>
              </a:rPr>
              <a:t>).</a:t>
            </a:r>
            <a:endParaRPr lang="ru-RU" sz="2000" dirty="0">
              <a:solidFill>
                <a:schemeClr val="tx1"/>
              </a:solidFill>
            </a:endParaRPr>
          </a:p>
          <a:p>
            <a:pPr marL="624078" indent="-514350" algn="just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ru-RU" sz="2000" b="1" dirty="0" smtClean="0">
                <a:solidFill>
                  <a:schemeClr val="tx1"/>
                </a:solidFill>
              </a:rPr>
              <a:t>Отчет </a:t>
            </a:r>
            <a:r>
              <a:rPr lang="ru-RU" sz="2000" b="1" dirty="0">
                <a:solidFill>
                  <a:schemeClr val="tx1"/>
                </a:solidFill>
              </a:rPr>
              <a:t>соискателя Ю.А. Малинина по диссертационному </a:t>
            </a:r>
            <a:r>
              <a:rPr lang="ru-RU" sz="2000" b="1" dirty="0" smtClean="0">
                <a:solidFill>
                  <a:schemeClr val="tx1"/>
                </a:solidFill>
              </a:rPr>
              <a:t>исследованию</a:t>
            </a:r>
            <a:r>
              <a:rPr lang="ru-RU" sz="2000" b="1" dirty="0">
                <a:solidFill>
                  <a:schemeClr val="tx1"/>
                </a:solidFill>
              </a:rPr>
              <a:t> «Районирование вскрышных пород разреза «Эльгинский» по прочностным свойствам и разработка рекомендаций по оптимальным параметрам ведения горных и взрывных работ</a:t>
            </a:r>
            <a:r>
              <a:rPr lang="ru-RU" sz="2000" b="1" dirty="0" smtClean="0">
                <a:solidFill>
                  <a:schemeClr val="tx1"/>
                </a:solidFill>
              </a:rPr>
              <a:t>» </a:t>
            </a:r>
            <a:r>
              <a:rPr lang="ru-RU" sz="2000" dirty="0" smtClean="0">
                <a:solidFill>
                  <a:schemeClr val="tx1"/>
                </a:solidFill>
              </a:rPr>
              <a:t>(</a:t>
            </a:r>
            <a:r>
              <a:rPr lang="ru-RU" sz="20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2000" dirty="0" smtClean="0">
                <a:solidFill>
                  <a:schemeClr val="tx1"/>
                </a:solidFill>
              </a:rPr>
              <a:t>: аттестовать за истекший год подготовки). </a:t>
            </a:r>
          </a:p>
        </p:txBody>
      </p:sp>
    </p:spTree>
    <p:extLst>
      <p:ext uri="{BB962C8B-B14F-4D97-AF65-F5344CB8AC3E}">
        <p14:creationId xmlns:p14="http://schemas.microsoft.com/office/powerpoint/2010/main" val="325536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504" y="274638"/>
            <a:ext cx="8928992" cy="1210146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Публикационная активность сотрудников и издательская </a:t>
            </a:r>
            <a:r>
              <a:rPr lang="ru-RU" sz="2800" b="1" dirty="0" smtClean="0">
                <a:solidFill>
                  <a:schemeClr val="tx1"/>
                </a:solidFill>
              </a:rPr>
              <a:t>деятельность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1556792"/>
            <a:ext cx="8640960" cy="501548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 </a:t>
            </a:r>
            <a:r>
              <a:rPr lang="ru-RU" sz="1900" b="1" dirty="0">
                <a:solidFill>
                  <a:schemeClr val="tx1"/>
                </a:solidFill>
              </a:rPr>
              <a:t>рекомендации к опубликованию сборника материалов </a:t>
            </a:r>
            <a:r>
              <a:rPr lang="en-US" sz="1900" b="1" dirty="0" smtClean="0">
                <a:solidFill>
                  <a:schemeClr val="tx1"/>
                </a:solidFill>
              </a:rPr>
              <a:t>XI</a:t>
            </a:r>
            <a:r>
              <a:rPr lang="en-US" sz="1900" b="1" dirty="0">
                <a:solidFill>
                  <a:schemeClr val="tx1"/>
                </a:solidFill>
              </a:rPr>
              <a:t>I</a:t>
            </a:r>
            <a:r>
              <a:rPr lang="ru-RU" sz="1900" b="1" dirty="0" smtClean="0">
                <a:solidFill>
                  <a:schemeClr val="tx1"/>
                </a:solidFill>
              </a:rPr>
              <a:t> </a:t>
            </a:r>
            <a:r>
              <a:rPr lang="ru-RU" sz="1900" b="1" dirty="0">
                <a:solidFill>
                  <a:schemeClr val="tx1"/>
                </a:solidFill>
              </a:rPr>
              <a:t>региональной научно-практической конференции </a:t>
            </a:r>
            <a:r>
              <a:rPr lang="ru-RU" sz="1900" b="1" dirty="0" smtClean="0">
                <a:solidFill>
                  <a:schemeClr val="tx1"/>
                </a:solidFill>
              </a:rPr>
              <a:t>«Актуальные вопросы психолого-педагогического сопровождения участников образовательного процесса». </a:t>
            </a:r>
            <a:r>
              <a:rPr lang="ru-RU" sz="1900" b="1" dirty="0">
                <a:solidFill>
                  <a:schemeClr val="tx1"/>
                </a:solidFill>
              </a:rPr>
              <a:t>Тираж – </a:t>
            </a:r>
            <a:r>
              <a:rPr lang="ru-RU" sz="1900" b="1" dirty="0" smtClean="0">
                <a:solidFill>
                  <a:schemeClr val="tx1"/>
                </a:solidFill>
              </a:rPr>
              <a:t>30 </a:t>
            </a:r>
            <a:r>
              <a:rPr lang="ru-RU" sz="1900" b="1" dirty="0">
                <a:solidFill>
                  <a:schemeClr val="tx1"/>
                </a:solidFill>
              </a:rPr>
              <a:t>экз</a:t>
            </a:r>
            <a:r>
              <a:rPr lang="ru-RU" sz="1900" b="1" dirty="0" smtClean="0">
                <a:solidFill>
                  <a:schemeClr val="tx1"/>
                </a:solidFill>
              </a:rPr>
              <a:t>.</a:t>
            </a:r>
            <a:r>
              <a:rPr lang="ru-RU" sz="1900" dirty="0" smtClean="0">
                <a:solidFill>
                  <a:schemeClr val="tx1"/>
                </a:solidFill>
              </a:rPr>
              <a:t> (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900" dirty="0" smtClean="0">
                <a:solidFill>
                  <a:schemeClr val="tx1"/>
                </a:solidFill>
              </a:rPr>
              <a:t>: </a:t>
            </a:r>
            <a:r>
              <a:rPr lang="ru-RU" sz="1900" dirty="0">
                <a:solidFill>
                  <a:schemeClr val="tx1"/>
                </a:solidFill>
              </a:rPr>
              <a:t>присвоить выходные данные </a:t>
            </a:r>
            <a:r>
              <a:rPr lang="ru-RU" sz="1900" dirty="0" smtClean="0">
                <a:solidFill>
                  <a:schemeClr val="tx1"/>
                </a:solidFill>
              </a:rPr>
              <a:t>и опубликовать на </a:t>
            </a:r>
            <a:r>
              <a:rPr lang="ru-RU" sz="1900" dirty="0" err="1" smtClean="0">
                <a:solidFill>
                  <a:schemeClr val="tx1"/>
                </a:solidFill>
              </a:rPr>
              <a:t>ризографе</a:t>
            </a:r>
            <a:r>
              <a:rPr lang="ru-RU" sz="1900" dirty="0" smtClean="0">
                <a:solidFill>
                  <a:schemeClr val="tx1"/>
                </a:solidFill>
              </a:rPr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900" b="1" dirty="0">
                <a:solidFill>
                  <a:schemeClr val="tx1"/>
                </a:solidFill>
              </a:rPr>
              <a:t>О рекомендации к размещению на сайте института сборника материалов </a:t>
            </a:r>
            <a:r>
              <a:rPr lang="en-US" sz="1900" b="1" dirty="0" smtClean="0">
                <a:solidFill>
                  <a:schemeClr val="tx1"/>
                </a:solidFill>
              </a:rPr>
              <a:t>XII</a:t>
            </a:r>
            <a:r>
              <a:rPr lang="ru-RU" sz="1900" b="1" dirty="0" smtClean="0">
                <a:solidFill>
                  <a:schemeClr val="tx1"/>
                </a:solidFill>
              </a:rPr>
              <a:t> </a:t>
            </a:r>
            <a:r>
              <a:rPr lang="ru-RU" sz="1900" b="1" dirty="0">
                <a:solidFill>
                  <a:schemeClr val="tx1"/>
                </a:solidFill>
              </a:rPr>
              <a:t>региональной научно-практической конференции </a:t>
            </a:r>
            <a:r>
              <a:rPr lang="ru-RU" sz="1900" b="1" dirty="0" smtClean="0">
                <a:solidFill>
                  <a:schemeClr val="tx1"/>
                </a:solidFill>
              </a:rPr>
              <a:t>«Актуальные вопросы психолого-педагогического сопровождения участников образовательного процесса» </a:t>
            </a:r>
            <a:r>
              <a:rPr lang="ru-RU" sz="1900" dirty="0" smtClean="0">
                <a:solidFill>
                  <a:schemeClr val="tx1"/>
                </a:solidFill>
              </a:rPr>
              <a:t>(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900" dirty="0">
                <a:solidFill>
                  <a:schemeClr val="tx1"/>
                </a:solidFill>
              </a:rPr>
              <a:t>: </a:t>
            </a:r>
            <a:r>
              <a:rPr lang="ru-RU" sz="1900" dirty="0" smtClean="0">
                <a:solidFill>
                  <a:schemeClr val="tx1"/>
                </a:solidFill>
              </a:rPr>
              <a:t>разместить </a:t>
            </a:r>
            <a:r>
              <a:rPr lang="ru-RU" sz="1900" dirty="0">
                <a:solidFill>
                  <a:schemeClr val="tx1"/>
                </a:solidFill>
              </a:rPr>
              <a:t>на сайте института).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900" b="1" dirty="0" smtClean="0">
                <a:solidFill>
                  <a:schemeClr val="tx1"/>
                </a:solidFill>
              </a:rPr>
              <a:t>О </a:t>
            </a:r>
            <a:r>
              <a:rPr lang="ru-RU" sz="1900" b="1" dirty="0">
                <a:solidFill>
                  <a:schemeClr val="tx1"/>
                </a:solidFill>
              </a:rPr>
              <a:t>распределении публикаций по </a:t>
            </a:r>
            <a:r>
              <a:rPr lang="ru-RU" sz="1900" b="1" dirty="0" smtClean="0">
                <a:solidFill>
                  <a:schemeClr val="tx1"/>
                </a:solidFill>
              </a:rPr>
              <a:t>кафедрам </a:t>
            </a:r>
            <a:r>
              <a:rPr lang="ru-RU" sz="1900" dirty="0" smtClean="0">
                <a:solidFill>
                  <a:schemeClr val="tx1"/>
                </a:solidFill>
              </a:rPr>
              <a:t>(</a:t>
            </a:r>
            <a:r>
              <a:rPr lang="ru-RU" sz="19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900" dirty="0" smtClean="0">
                <a:solidFill>
                  <a:schemeClr val="tx1"/>
                </a:solidFill>
              </a:rPr>
              <a:t>: принять для исполнения </a:t>
            </a:r>
            <a:r>
              <a:rPr lang="ru-RU" sz="1900" b="1" i="1" u="sng" dirty="0" smtClean="0">
                <a:solidFill>
                  <a:schemeClr val="tx1"/>
                </a:solidFill>
              </a:rPr>
              <a:t>установленные головным вузом </a:t>
            </a:r>
            <a:r>
              <a:rPr lang="ru-RU" sz="1900" dirty="0" smtClean="0">
                <a:solidFill>
                  <a:schemeClr val="tx1"/>
                </a:solidFill>
              </a:rPr>
              <a:t>показатели по </a:t>
            </a:r>
            <a:r>
              <a:rPr lang="ru-RU" sz="1900" dirty="0" err="1" smtClean="0">
                <a:solidFill>
                  <a:schemeClr val="tx1"/>
                </a:solidFill>
              </a:rPr>
              <a:t>публикативности</a:t>
            </a:r>
            <a:r>
              <a:rPr lang="ru-RU" sz="1900" dirty="0" smtClean="0">
                <a:solidFill>
                  <a:schemeClr val="tx1"/>
                </a:solidFill>
              </a:rPr>
              <a:t> на 2021 г.).</a:t>
            </a:r>
          </a:p>
        </p:txBody>
      </p:sp>
      <p:pic>
        <p:nvPicPr>
          <p:cNvPr id="4" name="Рисунок 3" descr="http://strategy2050.kz/storage/realise/83/aa/6f/d8/39/83aa6fd839f4c6242a16605c7b3657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32656"/>
            <a:ext cx="1944623" cy="1043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927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7881" y="83523"/>
            <a:ext cx="8928992" cy="1210146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Публикационная активность сотрудников и издательская </a:t>
            </a:r>
            <a:r>
              <a:rPr lang="ru-RU" sz="2800" b="1" dirty="0" smtClean="0">
                <a:solidFill>
                  <a:schemeClr val="tx1"/>
                </a:solidFill>
              </a:rPr>
              <a:t>деятельность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://strategy2050.kz/storage/realise/83/aa/6f/d8/39/83aa6fd839f4c6242a16605c7b36571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32656"/>
            <a:ext cx="1944623" cy="10439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3" y="2420888"/>
            <a:ext cx="8856985" cy="388843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51520" y="1852404"/>
            <a:ext cx="7848873" cy="56848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статей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WoS</a:t>
            </a:r>
            <a:r>
              <a:rPr 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/Scopus</a:t>
            </a: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кафедрам на 2021 год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02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8640960" cy="113813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2060848"/>
            <a:ext cx="8640960" cy="4680520"/>
          </a:xfrm>
        </p:spPr>
        <p:txBody>
          <a:bodyPr>
            <a:normAutofit fontScale="925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</a:rPr>
              <a:t>О </a:t>
            </a:r>
            <a:r>
              <a:rPr lang="ru-RU" b="1" dirty="0" smtClean="0">
                <a:solidFill>
                  <a:schemeClr val="tx1"/>
                </a:solidFill>
              </a:rPr>
              <a:t>утверждении состава конкурсной комиссии для проведения конкурса на соискание грантов </a:t>
            </a:r>
            <a:r>
              <a:rPr lang="ru-RU" b="1" dirty="0">
                <a:solidFill>
                  <a:schemeClr val="tx1"/>
                </a:solidFill>
              </a:rPr>
              <a:t>ТИ (ф) </a:t>
            </a:r>
            <a:r>
              <a:rPr lang="ru-RU" b="1" dirty="0" smtClean="0">
                <a:solidFill>
                  <a:schemeClr val="tx1"/>
                </a:solidFill>
              </a:rPr>
              <a:t>СВФУ по фундаментальным и прикладным научным исследованиям (для </a:t>
            </a:r>
            <a:r>
              <a:rPr lang="ru-RU" b="1" dirty="0">
                <a:solidFill>
                  <a:schemeClr val="tx1"/>
                </a:solidFill>
              </a:rPr>
              <a:t>студентов на </a:t>
            </a:r>
            <a:r>
              <a:rPr lang="ru-RU" b="1" dirty="0" smtClean="0">
                <a:solidFill>
                  <a:schemeClr val="tx1"/>
                </a:solidFill>
              </a:rPr>
              <a:t>2021 г.)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Председатель: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Гриб Н.Н., д-р. </a:t>
            </a:r>
            <a:r>
              <a:rPr lang="ru-RU" sz="1800" dirty="0" err="1">
                <a:solidFill>
                  <a:schemeClr val="tx1"/>
                </a:solidFill>
              </a:rPr>
              <a:t>техн</a:t>
            </a:r>
            <a:r>
              <a:rPr lang="ru-RU" sz="1800" dirty="0">
                <a:solidFill>
                  <a:schemeClr val="tx1"/>
                </a:solidFill>
              </a:rPr>
              <a:t>. н., </a:t>
            </a:r>
            <a:r>
              <a:rPr lang="ru-RU" sz="1800" dirty="0" smtClean="0">
                <a:solidFill>
                  <a:schemeClr val="tx1"/>
                </a:solidFill>
              </a:rPr>
              <a:t>профессор, академик АН РС(Я), зам. директора по научно-исследовательской работе;</a:t>
            </a:r>
          </a:p>
          <a:p>
            <a:pPr marL="0" lv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Члены экспертной комиссии: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Яковлева Л.А., </a:t>
            </a:r>
            <a:r>
              <a:rPr lang="ru-RU" sz="1800" dirty="0" err="1" smtClean="0">
                <a:solidFill>
                  <a:schemeClr val="tx1"/>
                </a:solidFill>
              </a:rPr>
              <a:t>к.филол.н</a:t>
            </a:r>
            <a:r>
              <a:rPr lang="ru-RU" sz="1800" dirty="0">
                <a:solidFill>
                  <a:schemeClr val="tx1"/>
                </a:solidFill>
              </a:rPr>
              <a:t>., </a:t>
            </a:r>
            <a:r>
              <a:rPr lang="ru-RU" sz="1800" dirty="0" smtClean="0">
                <a:solidFill>
                  <a:schemeClr val="tx1"/>
                </a:solidFill>
              </a:rPr>
              <a:t>доцент, зам. директора по учебной работе;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Кузнецов П.Ю., к.г.-</a:t>
            </a:r>
            <a:r>
              <a:rPr lang="ru-RU" sz="1800" dirty="0" err="1" smtClean="0">
                <a:solidFill>
                  <a:schemeClr val="tx1"/>
                </a:solidFill>
              </a:rPr>
              <a:t>м.н</a:t>
            </a:r>
            <a:r>
              <a:rPr lang="ru-RU" sz="1800" dirty="0">
                <a:solidFill>
                  <a:schemeClr val="tx1"/>
                </a:solidFill>
              </a:rPr>
              <a:t>., </a:t>
            </a:r>
            <a:r>
              <a:rPr lang="ru-RU" sz="1800" dirty="0" smtClean="0">
                <a:solidFill>
                  <a:schemeClr val="tx1"/>
                </a:solidFill>
              </a:rPr>
              <a:t>доцент, зав. отдела </a:t>
            </a:r>
            <a:r>
              <a:rPr lang="ru-RU" sz="1800" dirty="0" err="1" smtClean="0">
                <a:solidFill>
                  <a:schemeClr val="tx1"/>
                </a:solidFill>
              </a:rPr>
              <a:t>НИиИД</a:t>
            </a:r>
            <a:r>
              <a:rPr lang="ru-RU" sz="1800" dirty="0" smtClean="0">
                <a:solidFill>
                  <a:schemeClr val="tx1"/>
                </a:solidFill>
              </a:rPr>
              <a:t>;</a:t>
            </a:r>
          </a:p>
          <a:p>
            <a:pPr lvl="0"/>
            <a:r>
              <a:rPr lang="ru-RU" sz="1800" dirty="0" err="1" smtClean="0">
                <a:solidFill>
                  <a:schemeClr val="tx1"/>
                </a:solidFill>
              </a:rPr>
              <a:t>Ядреева</a:t>
            </a:r>
            <a:r>
              <a:rPr lang="ru-RU" sz="1800" dirty="0" smtClean="0">
                <a:solidFill>
                  <a:schemeClr val="tx1"/>
                </a:solidFill>
              </a:rPr>
              <a:t> Л.Д., зав. учебно-методическим отделом;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Гаранина А.А., вед. специалист отдела </a:t>
            </a:r>
            <a:r>
              <a:rPr lang="ru-RU" sz="1800" dirty="0" err="1" smtClean="0">
                <a:solidFill>
                  <a:schemeClr val="tx1"/>
                </a:solidFill>
              </a:rPr>
              <a:t>НИиИД</a:t>
            </a:r>
            <a:r>
              <a:rPr lang="ru-RU" sz="1800" dirty="0" smtClean="0">
                <a:solidFill>
                  <a:schemeClr val="tx1"/>
                </a:solidFill>
              </a:rPr>
              <a:t> (секретарь). </a:t>
            </a:r>
          </a:p>
          <a:p>
            <a:pPr marL="0" lvl="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  </a:t>
            </a:r>
            <a:r>
              <a:rPr lang="ru-RU" b="1" dirty="0" smtClean="0">
                <a:solidFill>
                  <a:schemeClr val="tx1"/>
                </a:solidFill>
              </a:rPr>
              <a:t>О </a:t>
            </a:r>
            <a:r>
              <a:rPr lang="ru-RU" b="1" dirty="0">
                <a:solidFill>
                  <a:schemeClr val="tx1"/>
                </a:solidFill>
              </a:rPr>
              <a:t>закрытии научного студенческого кружка «Психея». </a:t>
            </a:r>
            <a:r>
              <a:rPr lang="ru-RU" sz="1900" u="sng" dirty="0">
                <a:solidFill>
                  <a:schemeClr val="tx1"/>
                </a:solidFill>
              </a:rPr>
              <a:t>Постановили:</a:t>
            </a:r>
            <a:r>
              <a:rPr lang="ru-RU" sz="1900" b="1" dirty="0">
                <a:solidFill>
                  <a:schemeClr val="tx1"/>
                </a:solidFill>
              </a:rPr>
              <a:t> </a:t>
            </a:r>
            <a:r>
              <a:rPr lang="ru-RU" sz="1900" dirty="0">
                <a:solidFill>
                  <a:schemeClr val="tx1"/>
                </a:solidFill>
              </a:rPr>
              <a:t>кружок закрыть, подготовить выписку из протокола заседания НТС (№7 от 24.06.2021г.)</a:t>
            </a:r>
            <a:r>
              <a:rPr lang="ru-RU" sz="1900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 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419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8640960" cy="113813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2060848"/>
            <a:ext cx="8640960" cy="468052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О </a:t>
            </a:r>
            <a:r>
              <a:rPr lang="ru-RU" b="1" dirty="0">
                <a:solidFill>
                  <a:schemeClr val="tx1"/>
                </a:solidFill>
              </a:rPr>
              <a:t>проведении конкурса грантов ТИ (ф) СВФУ для студентов </a:t>
            </a:r>
            <a:r>
              <a:rPr lang="ru-RU" b="1" dirty="0" smtClean="0">
                <a:solidFill>
                  <a:schemeClr val="tx1"/>
                </a:solidFill>
              </a:rPr>
              <a:t>в 2021 </a:t>
            </a:r>
            <a:r>
              <a:rPr lang="ru-RU" b="1" dirty="0">
                <a:solidFill>
                  <a:schemeClr val="tx1"/>
                </a:solidFill>
              </a:rPr>
              <a:t>г. </a:t>
            </a:r>
            <a:r>
              <a:rPr lang="ru-RU" b="1" dirty="0" smtClean="0">
                <a:solidFill>
                  <a:schemeClr val="tx1"/>
                </a:solidFill>
              </a:rPr>
              <a:t>    </a:t>
            </a:r>
            <a:r>
              <a:rPr lang="ru-RU" sz="1800" i="1" dirty="0" smtClean="0">
                <a:solidFill>
                  <a:schemeClr val="tx1"/>
                </a:solidFill>
              </a:rPr>
              <a:t>Состав </a:t>
            </a:r>
            <a:r>
              <a:rPr lang="ru-RU" sz="1800" i="1" dirty="0">
                <a:solidFill>
                  <a:schemeClr val="tx1"/>
                </a:solidFill>
              </a:rPr>
              <a:t>комиссий </a:t>
            </a:r>
            <a:r>
              <a:rPr lang="ru-RU" sz="1800" i="1" dirty="0" smtClean="0">
                <a:solidFill>
                  <a:schemeClr val="tx1"/>
                </a:solidFill>
              </a:rPr>
              <a:t>конкурса грантов ТИ (ф) СВФУ в 2021г.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Направление «Горно-геологические науки»: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Литвиненко А.В., к. </a:t>
            </a:r>
            <a:r>
              <a:rPr lang="ru-RU" sz="1800" dirty="0" err="1">
                <a:solidFill>
                  <a:schemeClr val="tx1"/>
                </a:solidFill>
              </a:rPr>
              <a:t>техн</a:t>
            </a:r>
            <a:r>
              <a:rPr lang="ru-RU" sz="1800" dirty="0">
                <a:solidFill>
                  <a:schemeClr val="tx1"/>
                </a:solidFill>
              </a:rPr>
              <a:t>. </a:t>
            </a:r>
            <a:r>
              <a:rPr lang="ru-RU" sz="1800" dirty="0" smtClean="0">
                <a:solidFill>
                  <a:schemeClr val="tx1"/>
                </a:solidFill>
              </a:rPr>
              <a:t>н., доцент кафедры ГД </a:t>
            </a:r>
            <a:r>
              <a:rPr lang="ru-RU" sz="1800" dirty="0">
                <a:solidFill>
                  <a:schemeClr val="tx1"/>
                </a:solidFill>
              </a:rPr>
              <a:t>– </a:t>
            </a:r>
            <a:r>
              <a:rPr lang="ru-RU" sz="1800" dirty="0" smtClean="0">
                <a:solidFill>
                  <a:schemeClr val="tx1"/>
                </a:solidFill>
              </a:rPr>
              <a:t>председатель;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>
                <a:solidFill>
                  <a:schemeClr val="tx1"/>
                </a:solidFill>
              </a:rPr>
              <a:t>Мельников А.Е, к.г.-</a:t>
            </a:r>
            <a:r>
              <a:rPr lang="ru-RU" sz="1800" dirty="0" err="1">
                <a:solidFill>
                  <a:schemeClr val="tx1"/>
                </a:solidFill>
              </a:rPr>
              <a:t>м.н</a:t>
            </a:r>
            <a:r>
              <a:rPr lang="ru-RU" sz="1800" dirty="0" smtClean="0">
                <a:solidFill>
                  <a:schemeClr val="tx1"/>
                </a:solidFill>
              </a:rPr>
              <a:t>., зав. лаб. </a:t>
            </a:r>
            <a:r>
              <a:rPr lang="ru-RU" sz="1800" dirty="0" err="1" smtClean="0">
                <a:solidFill>
                  <a:schemeClr val="tx1"/>
                </a:solidFill>
              </a:rPr>
              <a:t>ГМиИГИ</a:t>
            </a:r>
            <a:r>
              <a:rPr lang="ru-RU" sz="1800" dirty="0" smtClean="0">
                <a:solidFill>
                  <a:schemeClr val="tx1"/>
                </a:solidFill>
              </a:rPr>
              <a:t>;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Михеев В.А., </a:t>
            </a:r>
            <a:r>
              <a:rPr lang="ru-RU" sz="1800" dirty="0" err="1" smtClean="0">
                <a:solidFill>
                  <a:schemeClr val="tx1"/>
                </a:solidFill>
              </a:rPr>
              <a:t>к.тех.н</a:t>
            </a:r>
            <a:r>
              <a:rPr lang="ru-RU" sz="1800" dirty="0">
                <a:solidFill>
                  <a:schemeClr val="tx1"/>
                </a:solidFill>
              </a:rPr>
              <a:t>., </a:t>
            </a:r>
            <a:r>
              <a:rPr lang="ru-RU" sz="1800" dirty="0" smtClean="0">
                <a:solidFill>
                  <a:schemeClr val="tx1"/>
                </a:solidFill>
              </a:rPr>
              <a:t>доцент кафедры ГД.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Направление «Технические науки»: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Шабо К.Я., к. </a:t>
            </a:r>
            <a:r>
              <a:rPr lang="ru-RU" sz="1800" dirty="0" err="1">
                <a:solidFill>
                  <a:schemeClr val="tx1"/>
                </a:solidFill>
              </a:rPr>
              <a:t>техн</a:t>
            </a:r>
            <a:r>
              <a:rPr lang="ru-RU" sz="1800" dirty="0">
                <a:solidFill>
                  <a:schemeClr val="tx1"/>
                </a:solidFill>
              </a:rPr>
              <a:t>. </a:t>
            </a:r>
            <a:r>
              <a:rPr lang="ru-RU" sz="1800" dirty="0" smtClean="0">
                <a:solidFill>
                  <a:schemeClr val="tx1"/>
                </a:solidFill>
              </a:rPr>
              <a:t>н., </a:t>
            </a:r>
            <a:r>
              <a:rPr lang="ru-RU" sz="1800" dirty="0">
                <a:solidFill>
                  <a:schemeClr val="tx1"/>
                </a:solidFill>
              </a:rPr>
              <a:t>доцент </a:t>
            </a:r>
            <a:r>
              <a:rPr lang="ru-RU" sz="1800" dirty="0" smtClean="0">
                <a:solidFill>
                  <a:schemeClr val="tx1"/>
                </a:solidFill>
              </a:rPr>
              <a:t>кафедры </a:t>
            </a:r>
            <a:r>
              <a:rPr lang="ru-RU" sz="1800" dirty="0" err="1" smtClean="0">
                <a:solidFill>
                  <a:schemeClr val="tx1"/>
                </a:solidFill>
              </a:rPr>
              <a:t>ЭПиАПП</a:t>
            </a:r>
            <a:r>
              <a:rPr lang="ru-RU" sz="1800" dirty="0" smtClean="0">
                <a:solidFill>
                  <a:schemeClr val="tx1"/>
                </a:solidFill>
              </a:rPr>
              <a:t>– председатель;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err="1" smtClean="0">
                <a:solidFill>
                  <a:schemeClr val="tx1"/>
                </a:solidFill>
              </a:rPr>
              <a:t>Шимко</a:t>
            </a:r>
            <a:r>
              <a:rPr lang="ru-RU" sz="1800" dirty="0" smtClean="0">
                <a:solidFill>
                  <a:schemeClr val="tx1"/>
                </a:solidFill>
              </a:rPr>
              <a:t> А.В., </a:t>
            </a:r>
            <a:r>
              <a:rPr lang="ru-RU" sz="1800" dirty="0" err="1" smtClean="0">
                <a:solidFill>
                  <a:schemeClr val="tx1"/>
                </a:solidFill>
              </a:rPr>
              <a:t>нач</a:t>
            </a:r>
            <a:r>
              <a:rPr lang="ru-RU" sz="1800" dirty="0" smtClean="0">
                <a:solidFill>
                  <a:schemeClr val="tx1"/>
                </a:solidFill>
              </a:rPr>
              <a:t>-к отдела </a:t>
            </a:r>
            <a:r>
              <a:rPr lang="ru-RU" sz="1800" dirty="0" err="1" smtClean="0">
                <a:solidFill>
                  <a:schemeClr val="tx1"/>
                </a:solidFill>
              </a:rPr>
              <a:t>ТВКиК</a:t>
            </a:r>
            <a:r>
              <a:rPr lang="ru-RU" sz="1800" dirty="0" smtClean="0">
                <a:solidFill>
                  <a:schemeClr val="tx1"/>
                </a:solidFill>
              </a:rPr>
              <a:t>;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Барышников Ю.А., зам. рук. ИЛ «</a:t>
            </a:r>
            <a:r>
              <a:rPr lang="ru-RU" sz="1800" dirty="0" err="1" smtClean="0">
                <a:solidFill>
                  <a:schemeClr val="tx1"/>
                </a:solidFill>
              </a:rPr>
              <a:t>Нерюнгристрой</a:t>
            </a:r>
            <a:r>
              <a:rPr lang="ru-RU" sz="1800" dirty="0" smtClean="0">
                <a:solidFill>
                  <a:schemeClr val="tx1"/>
                </a:solidFill>
              </a:rPr>
              <a:t>».</a:t>
            </a:r>
            <a:endParaRPr lang="ru-RU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Направление </a:t>
            </a:r>
            <a:r>
              <a:rPr lang="ru-RU" sz="1800" dirty="0">
                <a:solidFill>
                  <a:schemeClr val="tx1"/>
                </a:solidFill>
              </a:rPr>
              <a:t>«Гуманитарные науки»</a:t>
            </a: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Меркель Е.В., д-р. </a:t>
            </a:r>
            <a:r>
              <a:rPr lang="ru-RU" sz="1800" dirty="0" err="1">
                <a:solidFill>
                  <a:schemeClr val="tx1"/>
                </a:solidFill>
              </a:rPr>
              <a:t>филол</a:t>
            </a:r>
            <a:r>
              <a:rPr lang="ru-RU" sz="1800" dirty="0">
                <a:solidFill>
                  <a:schemeClr val="tx1"/>
                </a:solidFill>
              </a:rPr>
              <a:t>. </a:t>
            </a:r>
            <a:r>
              <a:rPr lang="ru-RU" sz="1800" dirty="0" smtClean="0">
                <a:solidFill>
                  <a:schemeClr val="tx1"/>
                </a:solidFill>
              </a:rPr>
              <a:t>Наук, профессор кафедры филологии </a:t>
            </a:r>
            <a:r>
              <a:rPr lang="ru-RU" sz="1800" dirty="0">
                <a:solidFill>
                  <a:schemeClr val="tx1"/>
                </a:solidFill>
              </a:rPr>
              <a:t>– </a:t>
            </a:r>
            <a:r>
              <a:rPr lang="ru-RU" sz="1800" dirty="0" smtClean="0">
                <a:solidFill>
                  <a:schemeClr val="tx1"/>
                </a:solidFill>
              </a:rPr>
              <a:t>председатель;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Павлова Т.Л., </a:t>
            </a:r>
            <a:r>
              <a:rPr lang="ru-RU" sz="1800" dirty="0">
                <a:solidFill>
                  <a:schemeClr val="tx1"/>
                </a:solidFill>
              </a:rPr>
              <a:t>канд. </a:t>
            </a:r>
            <a:r>
              <a:rPr lang="ru-RU" sz="1800" dirty="0" err="1" smtClean="0">
                <a:solidFill>
                  <a:schemeClr val="tx1"/>
                </a:solidFill>
              </a:rPr>
              <a:t>филол</a:t>
            </a:r>
            <a:r>
              <a:rPr lang="ru-RU" sz="1800" dirty="0" smtClean="0">
                <a:solidFill>
                  <a:schemeClr val="tx1"/>
                </a:solidFill>
              </a:rPr>
              <a:t>. </a:t>
            </a:r>
            <a:r>
              <a:rPr lang="ru-RU" sz="1800" dirty="0">
                <a:solidFill>
                  <a:schemeClr val="tx1"/>
                </a:solidFill>
              </a:rPr>
              <a:t>наук, </a:t>
            </a:r>
            <a:r>
              <a:rPr lang="ru-RU" sz="1800" dirty="0" smtClean="0">
                <a:solidFill>
                  <a:schemeClr val="tx1"/>
                </a:solidFill>
              </a:rPr>
              <a:t>доцент кафедры филологии;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Зотова Н.В., </a:t>
            </a:r>
            <a:r>
              <a:rPr lang="ru-RU" sz="1800" dirty="0">
                <a:solidFill>
                  <a:schemeClr val="tx1"/>
                </a:solidFill>
              </a:rPr>
              <a:t>канд. </a:t>
            </a:r>
            <a:r>
              <a:rPr lang="ru-RU" sz="1800" dirty="0" err="1">
                <a:solidFill>
                  <a:schemeClr val="tx1"/>
                </a:solidFill>
              </a:rPr>
              <a:t>филол</a:t>
            </a:r>
            <a:r>
              <a:rPr lang="ru-RU" sz="1800" dirty="0">
                <a:solidFill>
                  <a:schemeClr val="tx1"/>
                </a:solidFill>
              </a:rPr>
              <a:t>. наук, доцент кафедры </a:t>
            </a:r>
            <a:r>
              <a:rPr lang="ru-RU" sz="1800" dirty="0" smtClean="0">
                <a:solidFill>
                  <a:schemeClr val="tx1"/>
                </a:solidFill>
              </a:rPr>
              <a:t>филологии;</a:t>
            </a:r>
          </a:p>
          <a:p>
            <a:r>
              <a:rPr lang="ru-RU" sz="1800" dirty="0" err="1" smtClean="0">
                <a:solidFill>
                  <a:schemeClr val="tx1"/>
                </a:solidFill>
              </a:rPr>
              <a:t>Бараханова</a:t>
            </a:r>
            <a:r>
              <a:rPr lang="ru-RU" sz="1800" dirty="0" smtClean="0">
                <a:solidFill>
                  <a:schemeClr val="tx1"/>
                </a:solidFill>
              </a:rPr>
              <a:t> Н.В</a:t>
            </a:r>
            <a:r>
              <a:rPr lang="ru-RU" sz="1800" dirty="0">
                <a:solidFill>
                  <a:schemeClr val="tx1"/>
                </a:solidFill>
              </a:rPr>
              <a:t>., канд. </a:t>
            </a:r>
            <a:r>
              <a:rPr lang="ru-RU" sz="1800" dirty="0" err="1">
                <a:solidFill>
                  <a:schemeClr val="tx1"/>
                </a:solidFill>
              </a:rPr>
              <a:t>филол</a:t>
            </a:r>
            <a:r>
              <a:rPr lang="ru-RU" sz="1800" dirty="0">
                <a:solidFill>
                  <a:schemeClr val="tx1"/>
                </a:solidFill>
              </a:rPr>
              <a:t>. наук, доцент кафедры </a:t>
            </a:r>
            <a:r>
              <a:rPr lang="ru-RU" sz="1800" dirty="0" smtClean="0">
                <a:solidFill>
                  <a:schemeClr val="tx1"/>
                </a:solidFill>
              </a:rPr>
              <a:t>филологии.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Направление </a:t>
            </a:r>
            <a:r>
              <a:rPr lang="ru-RU" sz="1800" dirty="0" smtClean="0">
                <a:solidFill>
                  <a:schemeClr val="tx1"/>
                </a:solidFill>
              </a:rPr>
              <a:t>«Естественные и точные </a:t>
            </a:r>
            <a:r>
              <a:rPr lang="ru-RU" sz="1800" dirty="0">
                <a:solidFill>
                  <a:schemeClr val="tx1"/>
                </a:solidFill>
              </a:rPr>
              <a:t>науки»:</a:t>
            </a:r>
          </a:p>
          <a:p>
            <a:pPr lvl="0"/>
            <a:r>
              <a:rPr lang="ru-RU" sz="1800" dirty="0" err="1" smtClean="0">
                <a:solidFill>
                  <a:schemeClr val="tx1"/>
                </a:solidFill>
              </a:rPr>
              <a:t>Погуляева</a:t>
            </a:r>
            <a:r>
              <a:rPr lang="ru-RU" sz="1800" dirty="0" smtClean="0">
                <a:solidFill>
                  <a:schemeClr val="tx1"/>
                </a:solidFill>
              </a:rPr>
              <a:t> И.А., </a:t>
            </a:r>
            <a:r>
              <a:rPr lang="ru-RU" sz="1800" dirty="0">
                <a:solidFill>
                  <a:schemeClr val="tx1"/>
                </a:solidFill>
              </a:rPr>
              <a:t>к. </a:t>
            </a:r>
            <a:r>
              <a:rPr lang="ru-RU" sz="1800" dirty="0" smtClean="0">
                <a:solidFill>
                  <a:schemeClr val="tx1"/>
                </a:solidFill>
              </a:rPr>
              <a:t>биол. </a:t>
            </a:r>
            <a:r>
              <a:rPr lang="ru-RU" sz="1800" dirty="0">
                <a:solidFill>
                  <a:schemeClr val="tx1"/>
                </a:solidFill>
              </a:rPr>
              <a:t>н., доцент кафедры </a:t>
            </a:r>
            <a:r>
              <a:rPr lang="ru-RU" sz="1800" dirty="0" smtClean="0">
                <a:solidFill>
                  <a:schemeClr val="tx1"/>
                </a:solidFill>
              </a:rPr>
              <a:t>ОД– председатель;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Самохина В.М., к. </a:t>
            </a:r>
            <a:r>
              <a:rPr lang="ru-RU" sz="1800" dirty="0" err="1" smtClean="0">
                <a:solidFill>
                  <a:schemeClr val="tx1"/>
                </a:solidFill>
              </a:rPr>
              <a:t>пед</a:t>
            </a:r>
            <a:r>
              <a:rPr lang="ru-RU" sz="1800" dirty="0" smtClean="0">
                <a:solidFill>
                  <a:schemeClr val="tx1"/>
                </a:solidFill>
              </a:rPr>
              <a:t>. н., доцент кафедры </a:t>
            </a:r>
            <a:r>
              <a:rPr lang="ru-RU" sz="1800" dirty="0" err="1" smtClean="0">
                <a:solidFill>
                  <a:schemeClr val="tx1"/>
                </a:solidFill>
              </a:rPr>
              <a:t>МиИ</a:t>
            </a:r>
            <a:r>
              <a:rPr lang="ru-RU" sz="1800" dirty="0" smtClean="0">
                <a:solidFill>
                  <a:schemeClr val="tx1"/>
                </a:solidFill>
              </a:rPr>
              <a:t>;</a:t>
            </a:r>
            <a:endParaRPr lang="ru-RU" sz="1800" dirty="0">
              <a:solidFill>
                <a:schemeClr val="tx1"/>
              </a:solidFill>
            </a:endParaRPr>
          </a:p>
          <a:p>
            <a:pPr lvl="0"/>
            <a:r>
              <a:rPr lang="ru-RU" sz="1800" dirty="0" smtClean="0">
                <a:solidFill>
                  <a:schemeClr val="tx1"/>
                </a:solidFill>
              </a:rPr>
              <a:t>Юданова В.В., ст. преподаватель кафедры </a:t>
            </a:r>
            <a:r>
              <a:rPr lang="ru-RU" sz="1800" dirty="0" err="1" smtClean="0">
                <a:solidFill>
                  <a:schemeClr val="tx1"/>
                </a:solidFill>
              </a:rPr>
              <a:t>МиИ</a:t>
            </a:r>
            <a:r>
              <a:rPr lang="ru-RU" sz="1800" dirty="0" smtClean="0">
                <a:solidFill>
                  <a:schemeClr val="tx1"/>
                </a:solidFill>
              </a:rPr>
              <a:t>;</a:t>
            </a:r>
          </a:p>
          <a:p>
            <a:pPr lvl="0"/>
            <a:r>
              <a:rPr lang="ru-RU" sz="1800" dirty="0" err="1" smtClean="0">
                <a:solidFill>
                  <a:schemeClr val="tx1"/>
                </a:solidFill>
              </a:rPr>
              <a:t>Юмшанов</a:t>
            </a:r>
            <a:r>
              <a:rPr lang="ru-RU" sz="1800" dirty="0" smtClean="0">
                <a:solidFill>
                  <a:schemeClr val="tx1"/>
                </a:solidFill>
              </a:rPr>
              <a:t> Н.Н., зав. лаб.</a:t>
            </a:r>
            <a:endParaRPr lang="ru-RU" sz="1800" dirty="0">
              <a:solidFill>
                <a:schemeClr val="tx1"/>
              </a:solidFill>
            </a:endParaRPr>
          </a:p>
          <a:p>
            <a:endParaRPr lang="ru-RU" sz="1800" dirty="0">
              <a:solidFill>
                <a:schemeClr val="tx1"/>
              </a:solidFill>
            </a:endParaRPr>
          </a:p>
          <a:p>
            <a:pPr lvl="0"/>
            <a:endParaRPr lang="ru-RU" sz="1800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endParaRPr lang="ru-RU" sz="1800" dirty="0"/>
          </a:p>
          <a:p>
            <a:pPr marL="457200" indent="-457200">
              <a:buFont typeface="+mj-lt"/>
              <a:buAutoNum type="arabicPeriod" startAt="3"/>
            </a:pPr>
            <a:endParaRPr lang="ru-RU" sz="1800" dirty="0" smtClean="0"/>
          </a:p>
          <a:p>
            <a:pPr marL="457200" indent="-457200">
              <a:buFont typeface="+mj-lt"/>
              <a:buAutoNum type="arabicPeriod" startAt="3"/>
            </a:pPr>
            <a:endParaRPr lang="ru-RU" dirty="0"/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303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8640960" cy="1138138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Студенческая наука</a:t>
            </a:r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endParaRPr lang="ru-RU" sz="2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2060848"/>
            <a:ext cx="8640960" cy="4680520"/>
          </a:xfrm>
        </p:spPr>
        <p:txBody>
          <a:bodyPr lIns="540000" rIns="360000">
            <a:normAutofit fontScale="40000" lnSpcReduction="2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500" b="1" dirty="0" smtClean="0">
                <a:solidFill>
                  <a:schemeClr val="tx1"/>
                </a:solidFill>
              </a:rPr>
              <a:t>О </a:t>
            </a:r>
            <a:r>
              <a:rPr lang="ru-RU" sz="4500" b="1" dirty="0">
                <a:solidFill>
                  <a:schemeClr val="tx1"/>
                </a:solidFill>
              </a:rPr>
              <a:t>проведении конкурса грантов ТИ (ф) СВФУ для студентов на 2021 г.</a:t>
            </a:r>
          </a:p>
          <a:p>
            <a:pPr marL="0" indent="0">
              <a:spcBef>
                <a:spcPts val="0"/>
              </a:spcBef>
              <a:buNone/>
            </a:pPr>
            <a:endParaRPr lang="ru-RU" sz="2900" u="sng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43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4300" dirty="0">
                <a:solidFill>
                  <a:schemeClr val="tx1"/>
                </a:solidFill>
              </a:rPr>
              <a:t>: Считать победителями по направлению: «Естественные и точные науки» – Варламова Виталия Алексеевича, студента гр. БА-ПИ-18; «Гуманитарные науки» – Алексееву Снежану </a:t>
            </a:r>
            <a:r>
              <a:rPr lang="ru-RU" sz="4300" dirty="0" err="1">
                <a:solidFill>
                  <a:schemeClr val="tx1"/>
                </a:solidFill>
              </a:rPr>
              <a:t>Лорисовну</a:t>
            </a:r>
            <a:r>
              <a:rPr lang="ru-RU" sz="4300" dirty="0">
                <a:solidFill>
                  <a:schemeClr val="tx1"/>
                </a:solidFill>
              </a:rPr>
              <a:t>, студентку гр. БА-ЗФ-20. </a:t>
            </a:r>
          </a:p>
          <a:p>
            <a:pPr marL="0" indent="0" algn="just">
              <a:lnSpc>
                <a:spcPct val="110000"/>
              </a:lnSpc>
              <a:buNone/>
            </a:pPr>
            <a:endParaRPr lang="ru-RU" sz="3800" b="1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4300" b="1" dirty="0" smtClean="0">
                <a:solidFill>
                  <a:schemeClr val="tx1"/>
                </a:solidFill>
              </a:rPr>
              <a:t>Результаты </a:t>
            </a:r>
            <a:r>
              <a:rPr lang="ru-RU" sz="4300" b="1" dirty="0">
                <a:solidFill>
                  <a:schemeClr val="tx1"/>
                </a:solidFill>
              </a:rPr>
              <a:t>НИР, поддержанные грантами ТИ (ф) СВФУ в 2021г</a:t>
            </a:r>
            <a:r>
              <a:rPr lang="ru-RU" sz="4300" b="1" dirty="0" smtClean="0">
                <a:solidFill>
                  <a:schemeClr val="tx1"/>
                </a:solidFill>
              </a:rPr>
              <a:t>.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43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4300" u="sng" dirty="0">
                <a:solidFill>
                  <a:schemeClr val="tx1"/>
                </a:solidFill>
              </a:rPr>
              <a:t>:</a:t>
            </a:r>
            <a:r>
              <a:rPr lang="ru-RU" sz="4300" dirty="0">
                <a:solidFill>
                  <a:schemeClr val="tx1"/>
                </a:solidFill>
              </a:rPr>
              <a:t> Проект студента Варламова В.А. </a:t>
            </a:r>
            <a:r>
              <a:rPr lang="ru-RU" sz="4300" i="1" dirty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4300" b="1" i="1" dirty="0">
                <a:solidFill>
                  <a:schemeClr val="accent4">
                    <a:lumMod val="50000"/>
                  </a:schemeClr>
                </a:solidFill>
              </a:rPr>
              <a:t>Исследование качества успеваемости студентов ТИ (ф) СВФУ в условиях пандемии, с использованием математических методов</a:t>
            </a:r>
            <a:r>
              <a:rPr lang="ru-RU" sz="4300" i="1" dirty="0">
                <a:solidFill>
                  <a:schemeClr val="accent4">
                    <a:lumMod val="50000"/>
                  </a:schemeClr>
                </a:solidFill>
              </a:rPr>
              <a:t>»</a:t>
            </a:r>
            <a:r>
              <a:rPr lang="en-US" sz="43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300" dirty="0">
                <a:solidFill>
                  <a:schemeClr val="tx1"/>
                </a:solidFill>
              </a:rPr>
              <a:t>(Естественные и точные науки) </a:t>
            </a:r>
            <a:r>
              <a:rPr lang="en-US" sz="4300" dirty="0">
                <a:solidFill>
                  <a:schemeClr val="tx1"/>
                </a:solidFill>
              </a:rPr>
              <a:t>- </a:t>
            </a:r>
            <a:r>
              <a:rPr lang="ru-RU" sz="4300" dirty="0">
                <a:solidFill>
                  <a:schemeClr val="tx1"/>
                </a:solidFill>
              </a:rPr>
              <a:t>признать работу удовлетворительной, расходы обоснованными, считать завершенным.</a:t>
            </a:r>
          </a:p>
          <a:p>
            <a:pPr marL="0" indent="0" algn="just">
              <a:lnSpc>
                <a:spcPct val="110000"/>
              </a:lnSpc>
              <a:buNone/>
            </a:pPr>
            <a:endParaRPr lang="ru-RU" sz="3800" dirty="0" smtClean="0">
              <a:solidFill>
                <a:schemeClr val="tx1"/>
              </a:solidFill>
            </a:endParaRP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4300" dirty="0" smtClean="0">
                <a:solidFill>
                  <a:schemeClr val="tx1"/>
                </a:solidFill>
              </a:rPr>
              <a:t>Проект </a:t>
            </a:r>
            <a:r>
              <a:rPr lang="ru-RU" sz="4300" dirty="0">
                <a:solidFill>
                  <a:schemeClr val="tx1"/>
                </a:solidFill>
              </a:rPr>
              <a:t>студентки Алексеевой С.Л. </a:t>
            </a:r>
            <a:r>
              <a:rPr lang="ru-RU" sz="4300" b="1" i="1" dirty="0">
                <a:solidFill>
                  <a:schemeClr val="accent4">
                    <a:lumMod val="50000"/>
                  </a:schemeClr>
                </a:solidFill>
              </a:rPr>
              <a:t>«Студенческий СМИ-блок «</a:t>
            </a:r>
            <a:r>
              <a:rPr lang="ru-RU" sz="4300" b="1" i="1" dirty="0" err="1">
                <a:solidFill>
                  <a:schemeClr val="accent4">
                    <a:lumMod val="50000"/>
                  </a:schemeClr>
                </a:solidFill>
              </a:rPr>
              <a:t>Студ</a:t>
            </a:r>
            <a:r>
              <a:rPr lang="en-US" sz="4300" b="1" i="1" dirty="0">
                <a:solidFill>
                  <a:schemeClr val="accent4">
                    <a:lumMod val="50000"/>
                  </a:schemeClr>
                </a:solidFill>
              </a:rPr>
              <a:t>Life</a:t>
            </a:r>
            <a:r>
              <a:rPr lang="ru-RU" sz="4300" b="1" i="1" dirty="0">
                <a:solidFill>
                  <a:schemeClr val="accent4">
                    <a:lumMod val="50000"/>
                  </a:schemeClr>
                </a:solidFill>
              </a:rPr>
              <a:t>» на сайте ТИ (ф) СВФУ»</a:t>
            </a:r>
            <a:r>
              <a:rPr lang="ru-RU" sz="4300" i="1" dirty="0">
                <a:solidFill>
                  <a:schemeClr val="tx1"/>
                </a:solidFill>
              </a:rPr>
              <a:t> (Гуманитарные науки)- </a:t>
            </a:r>
            <a:r>
              <a:rPr lang="ru-RU" sz="4300" dirty="0">
                <a:solidFill>
                  <a:schemeClr val="tx1"/>
                </a:solidFill>
              </a:rPr>
              <a:t>признать работу удовлетворительной, расходы обоснованными, </a:t>
            </a:r>
            <a:r>
              <a:rPr lang="ru-RU" sz="4300" i="1" dirty="0">
                <a:solidFill>
                  <a:schemeClr val="tx1"/>
                </a:solidFill>
              </a:rPr>
              <a:t>как научный проект данную тему не рекомендовать, отделу по ВУР рекомендовать создать альтернативное направление в виде социального </a:t>
            </a:r>
            <a:r>
              <a:rPr lang="ru-RU" sz="4300" i="1" dirty="0" smtClean="0">
                <a:solidFill>
                  <a:schemeClr val="tx1"/>
                </a:solidFill>
              </a:rPr>
              <a:t>проекта</a:t>
            </a:r>
            <a:r>
              <a:rPr lang="ru-RU" sz="4300" dirty="0">
                <a:solidFill>
                  <a:schemeClr val="tx1"/>
                </a:solidFill>
              </a:rPr>
              <a:t>.</a:t>
            </a:r>
            <a:endParaRPr lang="ru-RU" sz="4300" i="1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http://nti.s-vfu.ru/img/nti.s-vfu.ru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736304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830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188640"/>
            <a:ext cx="8640960" cy="576262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Состав научно-технического </a:t>
            </a:r>
            <a:r>
              <a:rPr lang="ru-RU" alt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совета в 2021 году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836712"/>
            <a:ext cx="8424936" cy="5760640"/>
          </a:xfrm>
        </p:spPr>
        <p:txBody>
          <a:bodyPr>
            <a:noAutofit/>
          </a:bodyPr>
          <a:lstStyle/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Н.Н.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д.т.н., профессор – зам. директора ТИ (ф) СВФУ по научно-исследовательской работе. 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Зам. председателя: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 П.Ю.,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к.г.-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зав. отделом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НИиИД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Секретарь: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И.А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ведущий редактор отдела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НИиИД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Члены научно-технического совета:</a:t>
            </a:r>
            <a:endParaRPr lang="ru-RU" sz="13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Литвиненко А.В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к.т.н. – зам. директора ТИ (ф) СВФУ по административно-хозяйственной работе;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Самохина В.М.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- зав. кафедрой математики и информатики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Косарев Л.В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к.т.н.,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строительного дела;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Яковлева Л.А.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к.филол.н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.о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филологии;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Рукович</a:t>
            </a: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А.В.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к.г.-м.н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кафедрой электропривода и автоматизации производственных процессов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Ахмедов Т.А.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к.и.н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экономики и социально-гуманитарных дисциплин;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Мамедова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к.п.н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кафедрой педагогики и методики начального обучения;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Погуляева</a:t>
            </a: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к.б.н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кафедрой общеобразовательных дисциплин;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Рочев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В.Ф.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к.т.н., 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горного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дела;</a:t>
            </a: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 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Г.В.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к.г.-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зав. научно-исследовательской лабораторией мониторинга и прогноза сейсмических событий;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Качаев А.В.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заведующий учебно-научной лабораторией физики мерзлых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пород;</a:t>
            </a:r>
          </a:p>
          <a:p>
            <a:pPr marL="109728" indent="0">
              <a:spcBef>
                <a:spcPts val="600"/>
              </a:spcBef>
              <a:buNone/>
            </a:pP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Мельников А.Е</a:t>
            </a:r>
            <a:r>
              <a:rPr lang="ru-RU" sz="135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.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к.г.-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м.н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35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заведующий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учебно-научной лабораторией 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35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Геоэкологический</a:t>
            </a:r>
            <a:r>
              <a:rPr lang="ru-RU" sz="13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 и инженерно-геологические </a:t>
            </a:r>
            <a:r>
              <a:rPr lang="ru-RU" sz="13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изыскания" (0,25 ставки)</a:t>
            </a:r>
            <a:endParaRPr lang="ru-RU" sz="13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70000"/>
              </a:lnSpc>
              <a:spcBef>
                <a:spcPts val="600"/>
              </a:spcBef>
              <a:buNone/>
            </a:pPr>
            <a:endParaRPr lang="ru-RU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4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8328"/>
            <a:ext cx="8712968" cy="1252728"/>
          </a:xfrm>
        </p:spPr>
        <p:txBody>
          <a:bodyPr>
            <a:normAutofit/>
          </a:bodyPr>
          <a:lstStyle/>
          <a:p>
            <a:r>
              <a:rPr lang="ru-RU" altLang="ru-RU" sz="36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График посещаемости </a:t>
            </a:r>
            <a:r>
              <a:rPr lang="ru-RU" altLang="ru-RU" sz="3600" b="1" i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НТС в 2021 </a:t>
            </a:r>
            <a:r>
              <a:rPr lang="ru-RU" altLang="ru-RU" sz="3600" b="1" i="1" dirty="0">
                <a:solidFill>
                  <a:srgbClr val="FF00FF"/>
                </a:solidFill>
                <a:latin typeface="Times New Roman" panose="02020603050405020304" pitchFamily="18" charset="0"/>
              </a:rPr>
              <a:t>году</a:t>
            </a:r>
            <a:endParaRPr lang="ru-RU" sz="3600" i="1" dirty="0">
              <a:solidFill>
                <a:srgbClr val="FF00FF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55021474"/>
              </p:ext>
            </p:extLst>
          </p:nvPr>
        </p:nvGraphicFramePr>
        <p:xfrm>
          <a:off x="428311" y="1196752"/>
          <a:ext cx="8215370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6447191"/>
              </p:ext>
            </p:extLst>
          </p:nvPr>
        </p:nvGraphicFramePr>
        <p:xfrm>
          <a:off x="323528" y="1340768"/>
          <a:ext cx="8424936" cy="4928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4575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427343"/>
            <a:ext cx="85324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Периодичность работы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научно-технического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совета - 1 раз в месяц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b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В 2021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г. было проведено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11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плановых заседаний. </a:t>
            </a:r>
          </a:p>
          <a:p>
            <a:pPr algn="r">
              <a:spcBef>
                <a:spcPct val="0"/>
              </a:spcBef>
            </a:pP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</a:rPr>
              <a:t>Рассмотрено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</a:rPr>
              <a:t>44 вопроса.</a:t>
            </a:r>
            <a:endParaRPr lang="ru-RU" alt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725144"/>
            <a:ext cx="853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  <a:buClrTx/>
            </a:pPr>
            <a:r>
              <a:rPr lang="ru-RU" altLang="ru-RU" b="1" dirty="0"/>
              <a:t>Научно-технический совет ТИ (ф)</a:t>
            </a:r>
            <a:r>
              <a:rPr lang="ru-RU" altLang="ru-RU" dirty="0"/>
              <a:t> </a:t>
            </a:r>
            <a:r>
              <a:rPr lang="ru-RU" altLang="ru-RU" b="1" dirty="0"/>
              <a:t>СВФУ</a:t>
            </a:r>
          </a:p>
          <a:p>
            <a:pPr algn="r">
              <a:spcBef>
                <a:spcPct val="0"/>
              </a:spcBef>
              <a:buClrTx/>
            </a:pPr>
            <a:r>
              <a:rPr lang="ru-RU" altLang="ru-RU" b="1" dirty="0"/>
              <a:t>работает на основании Положения о Научно-техническом совете ТИ (ф) СВФУ, </a:t>
            </a:r>
            <a:r>
              <a:rPr lang="ru-RU" altLang="ru-RU" dirty="0"/>
              <a:t> </a:t>
            </a:r>
            <a:r>
              <a:rPr lang="ru-RU" altLang="ru-RU" b="1" dirty="0"/>
              <a:t>утвержденного Ученым советом ТИ</a:t>
            </a:r>
            <a:r>
              <a:rPr lang="ru-RU" altLang="ru-RU" dirty="0"/>
              <a:t> </a:t>
            </a:r>
            <a:r>
              <a:rPr lang="ru-RU" altLang="ru-RU" b="1" dirty="0"/>
              <a:t>(ф) СВФУ</a:t>
            </a:r>
            <a:r>
              <a:rPr lang="ru-RU" altLang="ru-RU" dirty="0">
                <a:latin typeface="Verdana" panose="020B0604030504040204" pitchFamily="34" charset="0"/>
              </a:rPr>
              <a:t> </a:t>
            </a:r>
            <a:r>
              <a:rPr lang="ru-RU" altLang="ru-RU" b="1" dirty="0" smtClean="0"/>
              <a:t>28.05.2020 </a:t>
            </a:r>
            <a:r>
              <a:rPr lang="ru-RU" altLang="ru-RU" b="1" dirty="0"/>
              <a:t>г.</a:t>
            </a:r>
          </a:p>
          <a:p>
            <a:pPr algn="r"/>
            <a:endParaRPr lang="ru-RU" dirty="0"/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3581400" cy="2083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0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144102"/>
              </p:ext>
            </p:extLst>
          </p:nvPr>
        </p:nvGraphicFramePr>
        <p:xfrm>
          <a:off x="251520" y="2420891"/>
          <a:ext cx="8712968" cy="40087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01565">
                <a:tc>
                  <a:txBody>
                    <a:bodyPr/>
                    <a:lstStyle/>
                    <a:p>
                      <a:pPr algn="l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1" u="none" strike="noStrike" dirty="0">
                          <a:effectLst/>
                        </a:rPr>
                        <a:t>Филология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1" u="none" strike="noStrike" dirty="0">
                          <a:effectLst/>
                        </a:rPr>
                        <a:t>МиИ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1" u="none" strike="noStrike" dirty="0">
                          <a:effectLst/>
                        </a:rPr>
                        <a:t>ГД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1" u="none" strike="noStrike" dirty="0">
                          <a:effectLst/>
                        </a:rPr>
                        <a:t>СД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1" u="none" strike="noStrike" dirty="0">
                          <a:effectLst/>
                        </a:rPr>
                        <a:t>ЭиСГД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1" u="none" strike="noStrike" dirty="0">
                          <a:effectLst/>
                        </a:rPr>
                        <a:t>ОД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1" u="none" strike="noStrike" dirty="0">
                          <a:effectLst/>
                        </a:rPr>
                        <a:t>ЭПиАПП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1" u="none" strike="noStrike" dirty="0">
                          <a:effectLst/>
                        </a:rPr>
                        <a:t>ПиМНО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86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i="0" u="none" strike="noStrike" dirty="0" smtClean="0">
                          <a:effectLst/>
                          <a:latin typeface="+mj-lt"/>
                        </a:rPr>
                        <a:t>Финансирование НИР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00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i="0" u="none" strike="noStrike" dirty="0">
                          <a:effectLst/>
                          <a:latin typeface="+mj-lt"/>
                        </a:rPr>
                        <a:t>WoS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93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i="0" u="none" strike="noStrike" dirty="0">
                          <a:effectLst/>
                          <a:latin typeface="+mj-lt"/>
                        </a:rPr>
                        <a:t>Scopus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681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i="0" u="none" strike="noStrike" dirty="0">
                          <a:effectLst/>
                          <a:latin typeface="+mj-lt"/>
                        </a:rPr>
                        <a:t>ВАК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4169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i="0" u="none" strike="noStrike" dirty="0">
                          <a:effectLst/>
                          <a:latin typeface="+mj-lt"/>
                        </a:rPr>
                        <a:t>Объекты интеллектуальной собственности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97214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Место</a:t>
                      </a:r>
                      <a:r>
                        <a:rPr lang="ru-RU" sz="18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 в рейтинге</a:t>
                      </a:r>
                      <a:endParaRPr lang="ru-RU" sz="1800" b="1" i="1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III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II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I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33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099443"/>
                  </a:ext>
                </a:extLst>
              </a:tr>
            </a:tbl>
          </a:graphicData>
        </a:graphic>
      </p:graphicFrame>
      <p:sp>
        <p:nvSpPr>
          <p:cNvPr id="7" name="Подзаголовок 2"/>
          <p:cNvSpPr txBox="1">
            <a:spLocks/>
          </p:cNvSpPr>
          <p:nvPr/>
        </p:nvSpPr>
        <p:spPr>
          <a:xfrm>
            <a:off x="251520" y="908720"/>
            <a:ext cx="8712968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ru-RU" sz="1400" b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b="1" dirty="0" smtClean="0"/>
              <a:t>Рейтинг </a:t>
            </a:r>
            <a:r>
              <a:rPr lang="ru-RU" sz="2200" b="1" dirty="0"/>
              <a:t>кафедр ТИ (ф) СВФУ по отдельным показателям </a:t>
            </a:r>
            <a:endParaRPr lang="ru-RU" sz="2200" b="1" dirty="0" smtClean="0"/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b="1" dirty="0" smtClean="0"/>
              <a:t>научно-исследовательской </a:t>
            </a:r>
            <a:r>
              <a:rPr lang="ru-RU" sz="2200" b="1" dirty="0"/>
              <a:t>деятельности за </a:t>
            </a:r>
            <a:r>
              <a:rPr lang="ru-RU" sz="2200" b="1" dirty="0" smtClean="0"/>
              <a:t>2020 </a:t>
            </a:r>
            <a:r>
              <a:rPr lang="ru-RU" sz="2200" b="1" dirty="0"/>
              <a:t>г</a:t>
            </a:r>
            <a:r>
              <a:rPr lang="ru-RU" sz="2200" b="1" dirty="0" smtClean="0"/>
              <a:t>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b="1" dirty="0" smtClean="0"/>
              <a:t>(приведен к ставкам)</a:t>
            </a:r>
            <a:endParaRPr lang="ru-RU" sz="2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427984" y="476672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/>
              <a:t>Вопросы, рассматриваемые НТС в </a:t>
            </a:r>
            <a:r>
              <a:rPr lang="ru-RU" b="1" u="sng" dirty="0" smtClean="0"/>
              <a:t>2021 </a:t>
            </a:r>
            <a:r>
              <a:rPr lang="ru-RU" b="1" u="sng" dirty="0"/>
              <a:t>г</a:t>
            </a:r>
            <a:r>
              <a:rPr lang="ru-RU" b="1" dirty="0"/>
              <a:t>.</a:t>
            </a:r>
            <a:r>
              <a:rPr lang="ru-RU" sz="2000" dirty="0"/>
              <a:t/>
            </a:r>
            <a:br>
              <a:rPr lang="ru-RU" sz="20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485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274638"/>
            <a:ext cx="8712968" cy="850106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1124744"/>
            <a:ext cx="8640960" cy="5616624"/>
          </a:xfrm>
        </p:spPr>
        <p:txBody>
          <a:bodyPr>
            <a:noAutofit/>
          </a:bodyPr>
          <a:lstStyle/>
          <a:p>
            <a:pPr marL="624078" indent="-514350">
              <a:spcBef>
                <a:spcPts val="600"/>
              </a:spcBef>
              <a:spcAft>
                <a:spcPts val="600"/>
              </a:spcAft>
              <a:buAutoNum type="arabicPeriod"/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Инициативные темы кафедр, лабораторий ТИ (ф) СВФУ 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ru-RU" sz="1600" u="sng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Постановили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: продолжить работу по инициативным темам кафедр ГД, </a:t>
            </a:r>
            <a:r>
              <a:rPr lang="ru-RU" sz="1600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ПиМНО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ОД, Филологии, СД, лабораторий, принятым в 2020г.</a:t>
            </a:r>
            <a:r>
              <a:rPr lang="ru-RU" sz="1600" dirty="0" smtClean="0">
                <a:solidFill>
                  <a:schemeClr val="tx1"/>
                </a:solidFill>
              </a:rPr>
              <a:t>)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</a:p>
          <a:p>
            <a:pPr marL="624078" indent="-514350">
              <a:spcBef>
                <a:spcPts val="600"/>
              </a:spcBef>
              <a:spcAft>
                <a:spcPts val="600"/>
              </a:spcAft>
              <a:buFont typeface="Symbol" pitchFamily="18" charset="2"/>
              <a:buAutoNum type="arabicPeriod"/>
            </a:pPr>
            <a:r>
              <a:rPr lang="ru-RU" sz="1800" b="1" dirty="0" smtClean="0">
                <a:solidFill>
                  <a:schemeClr val="tx1"/>
                </a:solidFill>
              </a:rPr>
              <a:t>Выполнение плана по показателям эффективности кафедр, лабораторий (доход НИР на 1 ППС, </a:t>
            </a:r>
            <a:r>
              <a:rPr lang="ru-RU" sz="1800" b="1" dirty="0" err="1" smtClean="0">
                <a:solidFill>
                  <a:schemeClr val="tx1"/>
                </a:solidFill>
              </a:rPr>
              <a:t>публикативность</a:t>
            </a:r>
            <a:r>
              <a:rPr lang="ru-RU" sz="1800" b="1" dirty="0" smtClean="0">
                <a:solidFill>
                  <a:schemeClr val="tx1"/>
                </a:solidFill>
              </a:rPr>
              <a:t> в международных БД и изданиях, рекомендованных ВАК) </a:t>
            </a: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u="sng" dirty="0" smtClean="0">
                <a:solidFill>
                  <a:schemeClr val="tx1"/>
                </a:solidFill>
              </a:rPr>
              <a:t>Постановили</a:t>
            </a:r>
            <a:r>
              <a:rPr lang="ru-RU" sz="1600" dirty="0" smtClean="0">
                <a:solidFill>
                  <a:schemeClr val="tx1"/>
                </a:solidFill>
              </a:rPr>
              <a:t>: принять к сведению, усилить работу над выполнением показателей).</a:t>
            </a:r>
            <a:endParaRPr lang="ru-RU" sz="16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622800" indent="-51435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Состояние, мероприятия и направления развития научно-исследовательских работ кафедр: Горное дело, ОД, </a:t>
            </a:r>
            <a:r>
              <a:rPr lang="ru-RU" sz="1800" b="1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ЭПиАПП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СД, Филология, </a:t>
            </a:r>
            <a:r>
              <a:rPr lang="ru-RU" sz="1800" b="1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МиИ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</a:t>
            </a:r>
            <a:r>
              <a:rPr lang="ru-RU" sz="1800" b="1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ПиМНО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ЭИСГД 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ru-RU" sz="1600" u="sng" dirty="0">
                <a:solidFill>
                  <a:schemeClr val="tx1"/>
                </a:solidFill>
                <a:cs typeface="Times New Roman" panose="02020603050405020304" pitchFamily="18" charset="0"/>
              </a:rPr>
              <a:t>Постановили: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 признать работу 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удовлетворительной).</a:t>
            </a:r>
            <a:endParaRPr lang="ru-RU" sz="100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624078" indent="-514350">
              <a:spcBef>
                <a:spcPts val="600"/>
              </a:spcBef>
              <a:spcAft>
                <a:spcPts val="600"/>
              </a:spcAft>
              <a:buFont typeface="Symbol" pitchFamily="18" charset="2"/>
              <a:buAutoNum type="arabicPeriod"/>
            </a:pP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Итоги научно-исследовательской деятельности (в </a:t>
            </a:r>
            <a:r>
              <a:rPr lang="ru-RU" sz="1800" b="1" dirty="0" err="1" smtClean="0">
                <a:solidFill>
                  <a:schemeClr val="tx1"/>
                </a:solidFill>
                <a:cs typeface="Times New Roman" panose="02020603050405020304" pitchFamily="18" charset="0"/>
              </a:rPr>
              <a:t>т.ч</a:t>
            </a:r>
            <a:r>
              <a:rPr lang="ru-RU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. выполнение хоздоговорных и инициативных тем)</a:t>
            </a:r>
            <a:r>
              <a:rPr lang="ru-RU" sz="1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:</a:t>
            </a:r>
          </a:p>
          <a:p>
            <a:pPr marL="900000" indent="-514350"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</a:rPr>
              <a:t>учебно-научной </a:t>
            </a:r>
            <a:r>
              <a:rPr lang="ru-RU" sz="1600" dirty="0">
                <a:solidFill>
                  <a:schemeClr val="tx1"/>
                </a:solidFill>
              </a:rPr>
              <a:t>лаборатории «Физика мерзлых пород</a:t>
            </a:r>
            <a:r>
              <a:rPr lang="ru-RU" sz="1600" dirty="0" smtClean="0">
                <a:solidFill>
                  <a:schemeClr val="tx1"/>
                </a:solidFill>
              </a:rPr>
              <a:t>»;</a:t>
            </a:r>
          </a:p>
          <a:p>
            <a:pPr marL="900000" indent="-514350"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научно-исследовательской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лаборатории мониторинга и прогноза сейсмических 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событий;</a:t>
            </a:r>
          </a:p>
          <a:p>
            <a:pPr marL="900000" indent="-514350"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испытательной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лаборатории «</a:t>
            </a:r>
            <a:r>
              <a:rPr lang="ru-RU" sz="16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Нерюнгристрой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»;</a:t>
            </a:r>
          </a:p>
          <a:p>
            <a:pPr marL="900000" indent="-514350">
              <a:spcBef>
                <a:spcPts val="0"/>
              </a:spcBef>
            </a:pP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учебно-научной 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лаборатории «</a:t>
            </a:r>
            <a:r>
              <a:rPr lang="ru-RU" sz="1600" dirty="0" err="1">
                <a:solidFill>
                  <a:schemeClr val="tx1"/>
                </a:solidFill>
                <a:cs typeface="Times New Roman" panose="02020603050405020304" pitchFamily="18" charset="0"/>
              </a:rPr>
              <a:t>Геоэкологический</a:t>
            </a:r>
            <a:r>
              <a:rPr lang="ru-RU" sz="1600" dirty="0">
                <a:solidFill>
                  <a:schemeClr val="tx1"/>
                </a:solidFill>
                <a:cs typeface="Times New Roman" panose="02020603050405020304" pitchFamily="18" charset="0"/>
              </a:rPr>
              <a:t> мониторинг и инженерно-геологические изыскания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».</a:t>
            </a:r>
          </a:p>
          <a:p>
            <a:pPr marL="56565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600" u="sng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Постановили:</a:t>
            </a:r>
            <a:r>
              <a:rPr lang="ru-RU" sz="16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признать работу удовлетворительной.</a:t>
            </a:r>
            <a:endParaRPr lang="ru-RU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94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60648"/>
            <a:ext cx="8642350" cy="922337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395536" y="1340768"/>
            <a:ext cx="8352928" cy="5040560"/>
          </a:xfrm>
        </p:spPr>
        <p:txBody>
          <a:bodyPr>
            <a:normAutofit fontScale="92500" lnSpcReduction="20000"/>
          </a:bodyPr>
          <a:lstStyle/>
          <a:p>
            <a:pPr marL="109728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Инициативные темы (зарегистрированы в 2020г.):</a:t>
            </a:r>
            <a:endParaRPr lang="ru-RU" sz="2800" b="1" dirty="0">
              <a:solidFill>
                <a:schemeClr val="tx1"/>
              </a:solidFill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>
                <a:solidFill>
                  <a:schemeClr val="tx1"/>
                </a:solidFill>
              </a:rPr>
              <a:t>Научно-исследовательская лаборатория мониторинга и прогноза сейсмических событий</a:t>
            </a:r>
            <a:r>
              <a:rPr lang="ru-RU" sz="2100" dirty="0">
                <a:solidFill>
                  <a:schemeClr val="tx1"/>
                </a:solidFill>
              </a:rPr>
              <a:t> – </a:t>
            </a:r>
            <a:r>
              <a:rPr lang="ru-RU" sz="2100" i="1" dirty="0">
                <a:solidFill>
                  <a:srgbClr val="FF0000"/>
                </a:solidFill>
              </a:rPr>
              <a:t>«Оценка техногенного воздействия на свойство и состояние геологической среды в зоне влияния горных работ в Южно-Якутском угольном бассейне»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>
                <a:solidFill>
                  <a:schemeClr val="tx1"/>
                </a:solidFill>
              </a:rPr>
              <a:t>– к.г.-</a:t>
            </a:r>
            <a:r>
              <a:rPr lang="ru-RU" sz="2100" dirty="0" err="1">
                <a:solidFill>
                  <a:schemeClr val="tx1"/>
                </a:solidFill>
              </a:rPr>
              <a:t>м.н</a:t>
            </a:r>
            <a:r>
              <a:rPr lang="ru-RU" sz="2100" dirty="0">
                <a:solidFill>
                  <a:schemeClr val="tx1"/>
                </a:solidFill>
              </a:rPr>
              <a:t>., </a:t>
            </a:r>
            <a:r>
              <a:rPr lang="ru-RU" sz="2100" dirty="0" err="1">
                <a:solidFill>
                  <a:schemeClr val="tx1"/>
                </a:solidFill>
              </a:rPr>
              <a:t>зав.лаб</a:t>
            </a:r>
            <a:r>
              <a:rPr lang="ru-RU" sz="2100" dirty="0">
                <a:solidFill>
                  <a:schemeClr val="tx1"/>
                </a:solidFill>
              </a:rPr>
              <a:t>. Гриб Г.В.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>
                <a:solidFill>
                  <a:schemeClr val="tx1"/>
                </a:solidFill>
              </a:rPr>
              <a:t>Лаборатория физики мерзлых пород </a:t>
            </a:r>
            <a:r>
              <a:rPr lang="ru-RU" sz="2100" dirty="0">
                <a:solidFill>
                  <a:schemeClr val="tx1"/>
                </a:solidFill>
              </a:rPr>
              <a:t>– </a:t>
            </a:r>
            <a:r>
              <a:rPr lang="ru-RU" sz="2100" i="1" dirty="0">
                <a:solidFill>
                  <a:srgbClr val="FF0000"/>
                </a:solidFill>
              </a:rPr>
              <a:t>«Разработка методик дистанционного зондирования неблагоприятных инженерно-геологических процессов на основе комплекса </a:t>
            </a:r>
            <a:r>
              <a:rPr lang="en-US" sz="2100" i="1" dirty="0" err="1">
                <a:solidFill>
                  <a:srgbClr val="FF0000"/>
                </a:solidFill>
              </a:rPr>
              <a:t>GeoScan</a:t>
            </a:r>
            <a:r>
              <a:rPr lang="ru-RU" sz="2100" i="1" dirty="0">
                <a:solidFill>
                  <a:srgbClr val="FF0000"/>
                </a:solidFill>
              </a:rPr>
              <a:t>-401»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>
                <a:solidFill>
                  <a:schemeClr val="tx1"/>
                </a:solidFill>
              </a:rPr>
              <a:t>– </a:t>
            </a:r>
            <a:r>
              <a:rPr lang="ru-RU" sz="2100" dirty="0" err="1">
                <a:solidFill>
                  <a:schemeClr val="tx1"/>
                </a:solidFill>
              </a:rPr>
              <a:t>зав.лаб</a:t>
            </a:r>
            <a:r>
              <a:rPr lang="ru-RU" sz="2100" dirty="0">
                <a:solidFill>
                  <a:schemeClr val="tx1"/>
                </a:solidFill>
              </a:rPr>
              <a:t>. Качаев А.В.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>
                <a:solidFill>
                  <a:schemeClr val="tx1"/>
                </a:solidFill>
              </a:rPr>
              <a:t>Учебно-научная лаборатория «</a:t>
            </a:r>
            <a:r>
              <a:rPr lang="ru-RU" sz="2100" b="1" dirty="0" err="1">
                <a:solidFill>
                  <a:schemeClr val="tx1"/>
                </a:solidFill>
              </a:rPr>
              <a:t>Геоэкологический</a:t>
            </a:r>
            <a:r>
              <a:rPr lang="ru-RU" sz="2100" b="1" dirty="0">
                <a:solidFill>
                  <a:schemeClr val="tx1"/>
                </a:solidFill>
              </a:rPr>
              <a:t> мониторинг и инженерно-геологические изыскания»</a:t>
            </a:r>
            <a:r>
              <a:rPr lang="ru-RU" sz="2100" dirty="0">
                <a:solidFill>
                  <a:schemeClr val="tx1"/>
                </a:solidFill>
              </a:rPr>
              <a:t> – </a:t>
            </a:r>
            <a:r>
              <a:rPr lang="ru-RU" sz="2100" i="1" dirty="0">
                <a:solidFill>
                  <a:srgbClr val="FF0000"/>
                </a:solidFill>
              </a:rPr>
              <a:t>«</a:t>
            </a:r>
            <a:r>
              <a:rPr lang="ru-RU" sz="2100" i="1" dirty="0" err="1">
                <a:solidFill>
                  <a:srgbClr val="FF0000"/>
                </a:solidFill>
              </a:rPr>
              <a:t>Криогипергенез</a:t>
            </a:r>
            <a:r>
              <a:rPr lang="ru-RU" sz="2100" i="1" dirty="0">
                <a:solidFill>
                  <a:srgbClr val="FF0000"/>
                </a:solidFill>
              </a:rPr>
              <a:t> грунтовых массивов Южной Якутии», «Обеспечение устойчивости линейных сооружений в переходных типах природно-территориальных комплексов </a:t>
            </a:r>
            <a:r>
              <a:rPr lang="ru-RU" sz="2100" i="1" dirty="0" err="1">
                <a:solidFill>
                  <a:srgbClr val="FF0000"/>
                </a:solidFill>
              </a:rPr>
              <a:t>криолитозоны</a:t>
            </a:r>
            <a:r>
              <a:rPr lang="ru-RU" sz="2100" i="1" dirty="0">
                <a:solidFill>
                  <a:srgbClr val="FF0000"/>
                </a:solidFill>
              </a:rPr>
              <a:t> Южной Якутии</a:t>
            </a:r>
            <a:r>
              <a:rPr lang="ru-RU" sz="2100" i="1" dirty="0" smtClean="0">
                <a:solidFill>
                  <a:srgbClr val="FF0000"/>
                </a:solidFill>
              </a:rPr>
              <a:t>».</a:t>
            </a:r>
            <a:endParaRPr lang="ru-RU" sz="2100" i="1" dirty="0">
              <a:solidFill>
                <a:srgbClr val="FF0000"/>
              </a:solidFill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>
                <a:solidFill>
                  <a:schemeClr val="tx1"/>
                </a:solidFill>
              </a:rPr>
              <a:t>– к.г.-</a:t>
            </a:r>
            <a:r>
              <a:rPr lang="ru-RU" sz="2100" dirty="0" err="1">
                <a:solidFill>
                  <a:schemeClr val="tx1"/>
                </a:solidFill>
              </a:rPr>
              <a:t>м.н</a:t>
            </a:r>
            <a:r>
              <a:rPr lang="ru-RU" sz="2100" dirty="0">
                <a:solidFill>
                  <a:schemeClr val="tx1"/>
                </a:solidFill>
              </a:rPr>
              <a:t>., </a:t>
            </a:r>
            <a:r>
              <a:rPr lang="ru-RU" sz="2100" dirty="0" err="1">
                <a:solidFill>
                  <a:schemeClr val="tx1"/>
                </a:solidFill>
              </a:rPr>
              <a:t>зав.лаб</a:t>
            </a:r>
            <a:r>
              <a:rPr lang="ru-RU" sz="2100" dirty="0">
                <a:solidFill>
                  <a:schemeClr val="tx1"/>
                </a:solidFill>
              </a:rPr>
              <a:t>. Мельников А.Е.</a:t>
            </a:r>
          </a:p>
          <a:p>
            <a:pPr marL="360000" lvl="0" indent="0" algn="l">
              <a:spcBef>
                <a:spcPts val="600"/>
              </a:spcBef>
              <a:spcAft>
                <a:spcPts val="600"/>
              </a:spcAft>
              <a:buNone/>
            </a:pPr>
            <a:endParaRPr lang="ru-RU" sz="1900" dirty="0" smtClean="0">
              <a:solidFill>
                <a:schemeClr val="tx1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109728" indent="0" algn="l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51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1340768"/>
            <a:ext cx="8640960" cy="5184576"/>
          </a:xfrm>
        </p:spPr>
        <p:txBody>
          <a:bodyPr>
            <a:normAutofit fontScale="92500" lnSpcReduction="10000"/>
          </a:bodyPr>
          <a:lstStyle/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b="1" dirty="0" smtClean="0">
                <a:solidFill>
                  <a:schemeClr val="tx1"/>
                </a:solidFill>
              </a:rPr>
              <a:t>Кафедра филологии </a:t>
            </a:r>
            <a:r>
              <a:rPr lang="ru-RU" sz="2100" dirty="0" smtClean="0">
                <a:solidFill>
                  <a:schemeClr val="tx1"/>
                </a:solidFill>
              </a:rPr>
              <a:t>– </a:t>
            </a:r>
            <a:r>
              <a:rPr lang="ru-RU" sz="2100" i="1" dirty="0" smtClean="0">
                <a:solidFill>
                  <a:srgbClr val="FF0000"/>
                </a:solidFill>
              </a:rPr>
              <a:t>«</a:t>
            </a:r>
            <a:r>
              <a:rPr lang="ru-RU" sz="2100" i="1" dirty="0">
                <a:solidFill>
                  <a:srgbClr val="FF0000"/>
                </a:solidFill>
              </a:rPr>
              <a:t>Художественное своеобразие русской литературы ХХ </a:t>
            </a:r>
            <a:r>
              <a:rPr lang="ru-RU" sz="2100" i="1" dirty="0" smtClean="0">
                <a:solidFill>
                  <a:srgbClr val="FF0000"/>
                </a:solidFill>
              </a:rPr>
              <a:t>века»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dirty="0">
                <a:solidFill>
                  <a:schemeClr val="tx1"/>
                </a:solidFill>
              </a:rPr>
              <a:t>- </a:t>
            </a:r>
            <a:r>
              <a:rPr lang="ru-RU" sz="2100" dirty="0" err="1">
                <a:solidFill>
                  <a:schemeClr val="tx1"/>
                </a:solidFill>
              </a:rPr>
              <a:t>к.филол.н</a:t>
            </a:r>
            <a:r>
              <a:rPr lang="ru-RU" sz="2100" dirty="0">
                <a:solidFill>
                  <a:schemeClr val="tx1"/>
                </a:solidFill>
              </a:rPr>
              <a:t>. </a:t>
            </a:r>
            <a:r>
              <a:rPr lang="ru-RU" sz="2100" dirty="0" err="1" smtClean="0">
                <a:solidFill>
                  <a:schemeClr val="tx1"/>
                </a:solidFill>
              </a:rPr>
              <a:t>Бараханова</a:t>
            </a:r>
            <a:r>
              <a:rPr lang="ru-RU" sz="2100" dirty="0" smtClean="0">
                <a:solidFill>
                  <a:schemeClr val="tx1"/>
                </a:solidFill>
              </a:rPr>
              <a:t> Н.В. 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Ответственные исполнители </a:t>
            </a:r>
            <a:r>
              <a:rPr lang="ru-RU" sz="2100" dirty="0" smtClean="0">
                <a:solidFill>
                  <a:schemeClr val="tx1"/>
                </a:solidFill>
              </a:rPr>
              <a:t>- </a:t>
            </a:r>
            <a:r>
              <a:rPr lang="ru-RU" sz="2100" dirty="0" err="1" smtClean="0">
                <a:solidFill>
                  <a:schemeClr val="tx1"/>
                </a:solidFill>
              </a:rPr>
              <a:t>д.фил.н</a:t>
            </a:r>
            <a:r>
              <a:rPr lang="ru-RU" sz="2100" dirty="0" smtClean="0">
                <a:solidFill>
                  <a:schemeClr val="tx1"/>
                </a:solidFill>
              </a:rPr>
              <a:t>., профессор Меркель Е.В., </a:t>
            </a:r>
            <a:r>
              <a:rPr lang="ru-RU" sz="2100" dirty="0" err="1" smtClean="0">
                <a:solidFill>
                  <a:schemeClr val="tx1"/>
                </a:solidFill>
              </a:rPr>
              <a:t>к.фил.н</a:t>
            </a:r>
            <a:r>
              <a:rPr lang="ru-RU" sz="2100" dirty="0" smtClean="0">
                <a:solidFill>
                  <a:schemeClr val="tx1"/>
                </a:solidFill>
              </a:rPr>
              <a:t>, доцент </a:t>
            </a:r>
            <a:r>
              <a:rPr lang="ru-RU" sz="2100" dirty="0" err="1" smtClean="0">
                <a:solidFill>
                  <a:schemeClr val="tx1"/>
                </a:solidFill>
              </a:rPr>
              <a:t>Чаунина</a:t>
            </a:r>
            <a:r>
              <a:rPr lang="ru-RU" sz="2100" dirty="0" smtClean="0">
                <a:solidFill>
                  <a:schemeClr val="tx1"/>
                </a:solidFill>
              </a:rPr>
              <a:t> Н.В., </a:t>
            </a:r>
            <a:r>
              <a:rPr lang="ru-RU" sz="2100" dirty="0" err="1" smtClean="0">
                <a:solidFill>
                  <a:schemeClr val="tx1"/>
                </a:solidFill>
              </a:rPr>
              <a:t>к.фил.н</a:t>
            </a:r>
            <a:r>
              <a:rPr lang="ru-RU" sz="2100" dirty="0" smtClean="0">
                <a:solidFill>
                  <a:schemeClr val="tx1"/>
                </a:solidFill>
              </a:rPr>
              <a:t>, доцент Яковлева Л.А.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i="1" dirty="0" smtClean="0">
                <a:solidFill>
                  <a:srgbClr val="FF0000"/>
                </a:solidFill>
              </a:rPr>
              <a:t>«Социально-философские аспекты современной подростковой литературы»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dirty="0">
                <a:solidFill>
                  <a:schemeClr val="tx1"/>
                </a:solidFill>
              </a:rPr>
              <a:t>- </a:t>
            </a:r>
            <a:r>
              <a:rPr lang="ru-RU" sz="2100" dirty="0" err="1">
                <a:solidFill>
                  <a:schemeClr val="tx1"/>
                </a:solidFill>
              </a:rPr>
              <a:t>к.филол.н</a:t>
            </a:r>
            <a:r>
              <a:rPr lang="ru-RU" sz="2100" dirty="0" smtClean="0">
                <a:solidFill>
                  <a:schemeClr val="tx1"/>
                </a:solidFill>
              </a:rPr>
              <a:t>., доцент Павлова Т.Л.. 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Ответственные </a:t>
            </a:r>
            <a:r>
              <a:rPr lang="ru-RU" sz="2100" u="sng" dirty="0">
                <a:solidFill>
                  <a:schemeClr val="tx1"/>
                </a:solidFill>
              </a:rPr>
              <a:t>исполнители </a:t>
            </a:r>
            <a:r>
              <a:rPr lang="ru-RU" sz="2100" dirty="0" smtClean="0">
                <a:solidFill>
                  <a:schemeClr val="tx1"/>
                </a:solidFill>
              </a:rPr>
              <a:t>– ст. преподаватель Желябина А.Г., ст. преподаватель Игонина С.В.</a:t>
            </a:r>
            <a:endParaRPr lang="ru-RU" sz="2100" dirty="0">
              <a:solidFill>
                <a:schemeClr val="tx1"/>
              </a:solidFill>
            </a:endParaRP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i="1" dirty="0" smtClean="0">
                <a:solidFill>
                  <a:srgbClr val="FF0000"/>
                </a:solidFill>
              </a:rPr>
              <a:t>«Литература малочисленных народов Севера, Сибири и Дальнего Востока»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dirty="0">
                <a:solidFill>
                  <a:schemeClr val="tx1"/>
                </a:solidFill>
              </a:rPr>
              <a:t>- </a:t>
            </a:r>
            <a:r>
              <a:rPr lang="ru-RU" sz="2100" dirty="0" err="1">
                <a:solidFill>
                  <a:schemeClr val="tx1"/>
                </a:solidFill>
              </a:rPr>
              <a:t>к.филол.н</a:t>
            </a:r>
            <a:r>
              <a:rPr lang="ru-RU" sz="2100" dirty="0" smtClean="0">
                <a:solidFill>
                  <a:schemeClr val="tx1"/>
                </a:solidFill>
              </a:rPr>
              <a:t>., доцент </a:t>
            </a:r>
            <a:r>
              <a:rPr lang="ru-RU" sz="2100" dirty="0" err="1" smtClean="0">
                <a:solidFill>
                  <a:schemeClr val="tx1"/>
                </a:solidFill>
              </a:rPr>
              <a:t>Чаунина</a:t>
            </a:r>
            <a:r>
              <a:rPr lang="ru-RU" sz="2100" dirty="0" smtClean="0">
                <a:solidFill>
                  <a:schemeClr val="tx1"/>
                </a:solidFill>
              </a:rPr>
              <a:t> </a:t>
            </a:r>
            <a:r>
              <a:rPr lang="ru-RU" sz="2100" dirty="0">
                <a:solidFill>
                  <a:schemeClr val="tx1"/>
                </a:solidFill>
              </a:rPr>
              <a:t>Н.В. </a:t>
            </a:r>
            <a:endParaRPr lang="ru-RU" sz="2100" dirty="0" smtClean="0">
              <a:solidFill>
                <a:schemeClr val="tx1"/>
              </a:solidFill>
            </a:endParaRP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100" u="sng" dirty="0" smtClean="0">
                <a:solidFill>
                  <a:schemeClr val="tx1"/>
                </a:solidFill>
              </a:rPr>
              <a:t>Ответственные </a:t>
            </a:r>
            <a:r>
              <a:rPr lang="ru-RU" sz="2100" u="sng" dirty="0">
                <a:solidFill>
                  <a:schemeClr val="tx1"/>
                </a:solidFill>
              </a:rPr>
              <a:t>исполнители </a:t>
            </a:r>
            <a:r>
              <a:rPr lang="ru-RU" sz="2100" dirty="0">
                <a:solidFill>
                  <a:schemeClr val="tx1"/>
                </a:solidFill>
              </a:rPr>
              <a:t>- </a:t>
            </a:r>
            <a:r>
              <a:rPr lang="ru-RU" sz="2100" dirty="0" err="1">
                <a:solidFill>
                  <a:schemeClr val="tx1"/>
                </a:solidFill>
              </a:rPr>
              <a:t>д.фил.н</a:t>
            </a:r>
            <a:r>
              <a:rPr lang="ru-RU" sz="2100" dirty="0">
                <a:solidFill>
                  <a:schemeClr val="tx1"/>
                </a:solidFill>
              </a:rPr>
              <a:t>., профессор Меркель Е.В., </a:t>
            </a:r>
            <a:r>
              <a:rPr lang="ru-RU" sz="2100" dirty="0" smtClean="0">
                <a:solidFill>
                  <a:schemeClr val="tx1"/>
                </a:solidFill>
              </a:rPr>
              <a:t>студенты кафедры «Филология»</a:t>
            </a:r>
          </a:p>
          <a:p>
            <a:pPr marL="109728" indent="0">
              <a:spcAft>
                <a:spcPts val="600"/>
              </a:spcAft>
              <a:buNone/>
            </a:pPr>
            <a:endParaRPr lang="ru-RU" sz="2100" dirty="0">
              <a:solidFill>
                <a:schemeClr val="tx1"/>
              </a:solidFill>
            </a:endParaRPr>
          </a:p>
          <a:p>
            <a:pPr marL="109728" indent="0" algn="l">
              <a:spcAft>
                <a:spcPts val="600"/>
              </a:spcAft>
              <a:buNone/>
            </a:pPr>
            <a:endParaRPr lang="ru-RU" sz="19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260648"/>
            <a:ext cx="8640763" cy="1080864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26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251520" y="1124744"/>
            <a:ext cx="8607712" cy="5400600"/>
          </a:xfrm>
        </p:spPr>
        <p:txBody>
          <a:bodyPr>
            <a:normAutofit fontScale="55000" lnSpcReduction="20000"/>
          </a:bodyPr>
          <a:lstStyle/>
          <a:p>
            <a:pPr marL="360000" lvl="0" indent="0">
              <a:spcBef>
                <a:spcPts val="600"/>
              </a:spcBef>
              <a:spcAft>
                <a:spcPts val="600"/>
              </a:spcAft>
              <a:buNone/>
            </a:pPr>
            <a:endParaRPr lang="ru-RU" sz="1800" b="1" dirty="0" smtClean="0">
              <a:solidFill>
                <a:schemeClr val="tx1"/>
              </a:solidFill>
            </a:endParaRPr>
          </a:p>
          <a:p>
            <a:pPr marL="36000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Кафедра </a:t>
            </a:r>
            <a:r>
              <a:rPr lang="ru-RU" sz="3200" b="1" dirty="0">
                <a:solidFill>
                  <a:schemeClr val="tx1"/>
                </a:solidFill>
              </a:rPr>
              <a:t>ГД</a:t>
            </a:r>
            <a:r>
              <a:rPr lang="ru-RU" sz="3200" dirty="0">
                <a:solidFill>
                  <a:schemeClr val="tx1"/>
                </a:solidFill>
              </a:rPr>
              <a:t> – </a:t>
            </a:r>
            <a:r>
              <a:rPr lang="ru-RU" sz="3200" i="1" dirty="0">
                <a:solidFill>
                  <a:srgbClr val="FF0000"/>
                </a:solidFill>
              </a:rPr>
              <a:t>«Исследование применения дренажно-фильтрационного способа разупрочнения мерзлых пород на россыпных месторождениях Южной Якутии»,  «Совершенствование метода скважинной гидродобычи на россыпных месторождениях золота Южной Якутии»</a:t>
            </a:r>
          </a:p>
          <a:p>
            <a:pPr marL="36000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3200" dirty="0">
                <a:solidFill>
                  <a:schemeClr val="tx1"/>
                </a:solidFill>
              </a:rPr>
              <a:t>– к.т.н., доцент Рочев В.Ф.</a:t>
            </a:r>
          </a:p>
          <a:p>
            <a:pPr marL="360000" indent="0">
              <a:spcBef>
                <a:spcPts val="600"/>
              </a:spcBef>
              <a:spcAft>
                <a:spcPts val="600"/>
              </a:spcAft>
              <a:buNone/>
            </a:pPr>
            <a:endParaRPr lang="ru-RU" sz="1800" b="1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Кафедра  </a:t>
            </a:r>
            <a:r>
              <a:rPr lang="ru-RU" sz="3200" b="1" dirty="0">
                <a:solidFill>
                  <a:schemeClr val="tx1"/>
                </a:solidFill>
              </a:rPr>
              <a:t>ОД </a:t>
            </a:r>
            <a:r>
              <a:rPr lang="ru-RU" sz="3200" dirty="0">
                <a:solidFill>
                  <a:schemeClr val="tx1"/>
                </a:solidFill>
              </a:rPr>
              <a:t>–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3200" i="1" dirty="0">
                <a:solidFill>
                  <a:srgbClr val="FF0000"/>
                </a:solidFill>
              </a:rPr>
              <a:t> «</a:t>
            </a:r>
            <a:r>
              <a:rPr lang="en-US" sz="3200" i="1" dirty="0">
                <a:solidFill>
                  <a:srgbClr val="FF0000"/>
                </a:solidFill>
              </a:rPr>
              <a:t>IT</a:t>
            </a:r>
            <a:r>
              <a:rPr lang="ru-RU" sz="3200" i="1" dirty="0">
                <a:solidFill>
                  <a:srgbClr val="FF0000"/>
                </a:solidFill>
              </a:rPr>
              <a:t>-технологии в методике преподавания </a:t>
            </a:r>
            <a:r>
              <a:rPr lang="ru-RU" sz="3200" i="1" dirty="0" smtClean="0">
                <a:solidFill>
                  <a:srgbClr val="FF0000"/>
                </a:solidFill>
              </a:rPr>
              <a:t>химии»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32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3200" dirty="0">
                <a:solidFill>
                  <a:schemeClr val="tx1"/>
                </a:solidFill>
              </a:rPr>
              <a:t>– к.б.н. </a:t>
            </a:r>
            <a:r>
              <a:rPr lang="ru-RU" sz="3200" dirty="0" err="1">
                <a:solidFill>
                  <a:schemeClr val="tx1"/>
                </a:solidFill>
              </a:rPr>
              <a:t>Погуляева</a:t>
            </a:r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И.А.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r>
              <a:rPr lang="ru-RU" sz="3200" u="sng" dirty="0" smtClean="0">
                <a:solidFill>
                  <a:schemeClr val="tx1"/>
                </a:solidFill>
              </a:rPr>
              <a:t>Ответственный </a:t>
            </a:r>
            <a:r>
              <a:rPr lang="ru-RU" sz="3200" u="sng" dirty="0">
                <a:solidFill>
                  <a:schemeClr val="tx1"/>
                </a:solidFill>
              </a:rPr>
              <a:t>исполнитель </a:t>
            </a:r>
            <a:r>
              <a:rPr lang="ru-RU" sz="3200" dirty="0">
                <a:solidFill>
                  <a:schemeClr val="tx1"/>
                </a:solidFill>
              </a:rPr>
              <a:t>– Браун В.С.</a:t>
            </a:r>
          </a:p>
          <a:p>
            <a:pPr marL="360000" indent="0">
              <a:lnSpc>
                <a:spcPct val="134000"/>
              </a:lnSpc>
              <a:spcBef>
                <a:spcPts val="0"/>
              </a:spcBef>
              <a:buNone/>
            </a:pPr>
            <a:endParaRPr lang="ru-RU" sz="2000" i="1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i="1" dirty="0" smtClean="0">
                <a:solidFill>
                  <a:srgbClr val="FF0000"/>
                </a:solidFill>
              </a:rPr>
              <a:t>«Здоровье студента в условиях образовательной среды учебного заведения»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u="sng" dirty="0" smtClean="0">
                <a:solidFill>
                  <a:schemeClr val="tx1"/>
                </a:solidFill>
              </a:rPr>
              <a:t>Научный руководитель </a:t>
            </a:r>
            <a:r>
              <a:rPr lang="ru-RU" sz="3200" dirty="0" smtClean="0">
                <a:solidFill>
                  <a:schemeClr val="tx1"/>
                </a:solidFill>
              </a:rPr>
              <a:t>– </a:t>
            </a:r>
            <a:r>
              <a:rPr lang="ru-RU" sz="3200" dirty="0" err="1" smtClean="0">
                <a:solidFill>
                  <a:schemeClr val="tx1"/>
                </a:solidFill>
              </a:rPr>
              <a:t>к.п.н</a:t>
            </a:r>
            <a:r>
              <a:rPr lang="ru-RU" sz="3200" dirty="0" smtClean="0">
                <a:solidFill>
                  <a:schemeClr val="tx1"/>
                </a:solidFill>
              </a:rPr>
              <a:t>., доцент Прокопенко Л.А.</a:t>
            </a:r>
          </a:p>
          <a:p>
            <a:pPr marL="360000" indent="0">
              <a:spcBef>
                <a:spcPts val="0"/>
              </a:spcBef>
              <a:buNone/>
            </a:pPr>
            <a:endParaRPr lang="ru-RU" sz="3200" b="1" dirty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Кафедра </a:t>
            </a:r>
            <a:r>
              <a:rPr lang="ru-RU" sz="3200" b="1" dirty="0">
                <a:solidFill>
                  <a:schemeClr val="tx1"/>
                </a:solidFill>
              </a:rPr>
              <a:t>СД</a:t>
            </a:r>
            <a:r>
              <a:rPr lang="ru-RU" sz="3200" dirty="0">
                <a:solidFill>
                  <a:schemeClr val="tx1"/>
                </a:solidFill>
              </a:rPr>
              <a:t> – </a:t>
            </a:r>
            <a:r>
              <a:rPr lang="ru-RU" sz="3200" i="1" dirty="0">
                <a:solidFill>
                  <a:srgbClr val="FF0000"/>
                </a:solidFill>
              </a:rPr>
              <a:t>«</a:t>
            </a:r>
            <a:r>
              <a:rPr lang="ru-RU" sz="3200" i="1" dirty="0" err="1">
                <a:solidFill>
                  <a:srgbClr val="FF0000"/>
                </a:solidFill>
              </a:rPr>
              <a:t>Тепловизионное</a:t>
            </a:r>
            <a:r>
              <a:rPr lang="ru-RU" sz="3200" i="1" dirty="0">
                <a:solidFill>
                  <a:srgbClr val="FF0000"/>
                </a:solidFill>
              </a:rPr>
              <a:t> </a:t>
            </a:r>
            <a:r>
              <a:rPr lang="ru-RU" sz="3200" i="1" dirty="0" smtClean="0">
                <a:solidFill>
                  <a:srgbClr val="FF0000"/>
                </a:solidFill>
              </a:rPr>
              <a:t>обследование»</a:t>
            </a: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200" u="sng" dirty="0" smtClean="0">
              <a:solidFill>
                <a:schemeClr val="tx1"/>
              </a:solidFill>
            </a:endParaRPr>
          </a:p>
          <a:p>
            <a:pPr marL="36000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200" u="sng" dirty="0" smtClean="0">
                <a:solidFill>
                  <a:schemeClr val="tx1"/>
                </a:solidFill>
              </a:rPr>
              <a:t>Научный </a:t>
            </a:r>
            <a:r>
              <a:rPr lang="ru-RU" sz="3200" u="sng" dirty="0">
                <a:solidFill>
                  <a:schemeClr val="tx1"/>
                </a:solidFill>
              </a:rPr>
              <a:t>руководитель </a:t>
            </a:r>
            <a:r>
              <a:rPr lang="ru-RU" sz="3200" dirty="0">
                <a:solidFill>
                  <a:schemeClr val="tx1"/>
                </a:solidFill>
              </a:rPr>
              <a:t>– к.т.н. Косарев Л.В.</a:t>
            </a:r>
          </a:p>
          <a:p>
            <a:pPr marL="360000" indent="0">
              <a:spcBef>
                <a:spcPts val="0"/>
              </a:spcBef>
              <a:buNone/>
            </a:pPr>
            <a:endParaRPr lang="ru-RU" sz="3200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400"/>
              </a:spcBef>
              <a:spcAft>
                <a:spcPts val="600"/>
              </a:spcAft>
              <a:buNone/>
            </a:pPr>
            <a:endParaRPr lang="ru-RU" sz="2100" i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400"/>
              </a:spcBef>
              <a:spcAft>
                <a:spcPts val="600"/>
              </a:spcAft>
              <a:buNone/>
            </a:pPr>
            <a:endParaRPr lang="ru-RU" sz="2100" i="1" dirty="0">
              <a:solidFill>
                <a:schemeClr val="tx1"/>
              </a:solidFill>
            </a:endParaRPr>
          </a:p>
          <a:p>
            <a:pPr marL="0" indent="0">
              <a:spcBef>
                <a:spcPts val="400"/>
              </a:spcBef>
              <a:spcAft>
                <a:spcPts val="600"/>
              </a:spcAft>
              <a:buNone/>
            </a:pPr>
            <a:endParaRPr lang="ru-RU" sz="2100" i="1" dirty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60648"/>
            <a:ext cx="8640763" cy="792832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395536" y="1052736"/>
            <a:ext cx="8496944" cy="5256584"/>
          </a:xfrm>
        </p:spPr>
        <p:txBody>
          <a:bodyPr>
            <a:normAutofit fontScale="92500" lnSpcReduction="10000"/>
          </a:bodyPr>
          <a:lstStyle/>
          <a:p>
            <a:pPr marL="85680" lv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000" b="1" dirty="0">
                <a:solidFill>
                  <a:schemeClr val="tx1"/>
                </a:solidFill>
              </a:rPr>
              <a:t>Кафедра </a:t>
            </a:r>
            <a:r>
              <a:rPr lang="ru-RU" sz="2000" b="1" dirty="0" err="1">
                <a:solidFill>
                  <a:schemeClr val="tx1"/>
                </a:solidFill>
              </a:rPr>
              <a:t>ПиМНО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– </a:t>
            </a:r>
            <a:r>
              <a:rPr lang="ru-RU" sz="2000" dirty="0">
                <a:solidFill>
                  <a:srgbClr val="FF0000"/>
                </a:solidFill>
              </a:rPr>
              <a:t>«Психолого-педагогическое сопровождение участников образовательного процесса»</a:t>
            </a: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u="sng" dirty="0">
                <a:solidFill>
                  <a:schemeClr val="tx1"/>
                </a:solidFill>
              </a:rPr>
              <a:t>Научный руководитель </a:t>
            </a:r>
            <a:r>
              <a:rPr lang="ru-RU" sz="2000" dirty="0">
                <a:solidFill>
                  <a:schemeClr val="tx1"/>
                </a:solidFill>
              </a:rPr>
              <a:t>– </a:t>
            </a:r>
            <a:r>
              <a:rPr lang="ru-RU" sz="2000" dirty="0" err="1">
                <a:solidFill>
                  <a:schemeClr val="tx1"/>
                </a:solidFill>
              </a:rPr>
              <a:t>к.п.н</a:t>
            </a:r>
            <a:r>
              <a:rPr lang="ru-RU" sz="2000" dirty="0">
                <a:solidFill>
                  <a:schemeClr val="tx1"/>
                </a:solidFill>
              </a:rPr>
              <a:t>., доцент Мамедова Л.В.</a:t>
            </a: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u="sng" dirty="0">
                <a:solidFill>
                  <a:schemeClr val="tx1"/>
                </a:solidFill>
              </a:rPr>
              <a:t>Ответственные исполнители </a:t>
            </a:r>
            <a:r>
              <a:rPr lang="ru-RU" sz="2000" dirty="0">
                <a:solidFill>
                  <a:schemeClr val="tx1"/>
                </a:solidFill>
              </a:rPr>
              <a:t>– </a:t>
            </a:r>
            <a:r>
              <a:rPr lang="ru-RU" sz="2000" dirty="0" err="1">
                <a:solidFill>
                  <a:schemeClr val="tx1"/>
                </a:solidFill>
              </a:rPr>
              <a:t>к.п.н</a:t>
            </a:r>
            <a:r>
              <a:rPr lang="ru-RU" sz="2000" dirty="0">
                <a:solidFill>
                  <a:schemeClr val="tx1"/>
                </a:solidFill>
              </a:rPr>
              <a:t>., доцент Николаев Е.В., </a:t>
            </a:r>
            <a:r>
              <a:rPr lang="ru-RU" sz="2000" dirty="0" err="1">
                <a:solidFill>
                  <a:schemeClr val="tx1"/>
                </a:solidFill>
              </a:rPr>
              <a:t>к.психол.н</a:t>
            </a:r>
            <a:r>
              <a:rPr lang="ru-RU" sz="2000" dirty="0">
                <a:solidFill>
                  <a:schemeClr val="tx1"/>
                </a:solidFill>
              </a:rPr>
              <a:t>., доцент </a:t>
            </a:r>
            <a:r>
              <a:rPr lang="ru-RU" sz="2000" dirty="0" err="1">
                <a:solidFill>
                  <a:schemeClr val="tx1"/>
                </a:solidFill>
              </a:rPr>
              <a:t>Кобазова</a:t>
            </a:r>
            <a:r>
              <a:rPr lang="ru-RU" sz="2000" dirty="0">
                <a:solidFill>
                  <a:schemeClr val="tx1"/>
                </a:solidFill>
              </a:rPr>
              <a:t> Ю.В., доцент </a:t>
            </a:r>
            <a:r>
              <a:rPr lang="ru-RU" sz="2000" dirty="0" err="1">
                <a:solidFill>
                  <a:schemeClr val="tx1"/>
                </a:solidFill>
              </a:rPr>
              <a:t>Шахмалова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И.И.</a:t>
            </a: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1200" b="1" i="1" u="sng" dirty="0" smtClean="0">
              <a:solidFill>
                <a:schemeClr val="tx1"/>
              </a:solidFill>
            </a:endParaRP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i="1" u="sng" dirty="0" smtClean="0">
                <a:solidFill>
                  <a:schemeClr val="tx1"/>
                </a:solidFill>
              </a:rPr>
              <a:t>Постановили: </a:t>
            </a: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i="1" dirty="0" smtClean="0">
                <a:solidFill>
                  <a:schemeClr val="tx1"/>
                </a:solidFill>
              </a:rPr>
              <a:t>Продолжить работу над утвержденными инициативными темами.</a:t>
            </a:r>
          </a:p>
          <a:p>
            <a:pPr marL="8568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tx1"/>
              </a:solidFill>
            </a:endParaRP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</a:rPr>
              <a:t>О результатах ХДТ кафедр, лабораторий с целью возможности опубликования результатов работ либо общей отчетности. </a:t>
            </a:r>
            <a:r>
              <a:rPr lang="ru-RU" sz="2200" dirty="0" smtClean="0">
                <a:solidFill>
                  <a:schemeClr val="tx1"/>
                </a:solidFill>
              </a:rPr>
              <a:t>Практиковалась система </a:t>
            </a:r>
            <a:r>
              <a:rPr lang="ru-RU" sz="2200" dirty="0">
                <a:solidFill>
                  <a:schemeClr val="tx1"/>
                </a:solidFill>
              </a:rPr>
              <a:t>преподаватель – </a:t>
            </a:r>
            <a:r>
              <a:rPr lang="ru-RU" sz="2200" dirty="0" smtClean="0">
                <a:solidFill>
                  <a:schemeClr val="tx1"/>
                </a:solidFill>
              </a:rPr>
              <a:t>студент (</a:t>
            </a:r>
            <a:r>
              <a:rPr lang="ru-RU" sz="2200" dirty="0" err="1" smtClean="0">
                <a:solidFill>
                  <a:schemeClr val="tx1"/>
                </a:solidFill>
              </a:rPr>
              <a:t>публикативность</a:t>
            </a:r>
            <a:r>
              <a:rPr lang="ru-RU" sz="2200" dirty="0" smtClean="0">
                <a:solidFill>
                  <a:schemeClr val="tx1"/>
                </a:solidFill>
              </a:rPr>
              <a:t> статей ВАК на основе выпускных работ).</a:t>
            </a:r>
            <a:r>
              <a:rPr lang="ru-RU" sz="2200" b="1" dirty="0" smtClean="0">
                <a:solidFill>
                  <a:schemeClr val="tx1"/>
                </a:solidFill>
              </a:rPr>
              <a:t> </a:t>
            </a:r>
          </a:p>
          <a:p>
            <a:pPr marL="8568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1"/>
                </a:solidFill>
              </a:rPr>
              <a:t>Постановили:</a:t>
            </a:r>
            <a:r>
              <a:rPr lang="en-US" sz="2200" b="1" dirty="0" smtClean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принять информацию к сведению, спорные моменты (</a:t>
            </a:r>
            <a:r>
              <a:rPr lang="ru-RU" sz="2200" dirty="0" err="1" smtClean="0">
                <a:solidFill>
                  <a:schemeClr val="tx1"/>
                </a:solidFill>
              </a:rPr>
              <a:t>антиплагиат</a:t>
            </a:r>
            <a:r>
              <a:rPr lang="ru-RU" sz="2200" dirty="0" smtClean="0">
                <a:solidFill>
                  <a:schemeClr val="tx1"/>
                </a:solidFill>
              </a:rPr>
              <a:t> при проверке дипломных работ) проработать с УО.</a:t>
            </a:r>
          </a:p>
          <a:p>
            <a:pPr marL="109728" indent="0">
              <a:spcAft>
                <a:spcPts val="600"/>
              </a:spcAft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109728" indent="0">
              <a:spcAft>
                <a:spcPts val="600"/>
              </a:spcAft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116632"/>
            <a:ext cx="8640763" cy="792832"/>
          </a:xfrm>
        </p:spPr>
        <p:txBody>
          <a:bodyPr>
            <a:noAutofit/>
          </a:bodyPr>
          <a:lstStyle/>
          <a:p>
            <a:pPr algn="r"/>
            <a:r>
              <a:rPr lang="ru-RU" sz="1800" b="1" u="sng" dirty="0" smtClean="0">
                <a:solidFill>
                  <a:schemeClr val="tx1"/>
                </a:solidFill>
              </a:rPr>
              <a:t>Вопросы, рассматриваемые НТС в 2021 г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научно-инновационной деятельности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31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34019</TotalTime>
  <Words>2167</Words>
  <Application>Microsoft Office PowerPoint</Application>
  <PresentationFormat>Экран (4:3)</PresentationFormat>
  <Paragraphs>200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Candara</vt:lpstr>
      <vt:lpstr>Symbol</vt:lpstr>
      <vt:lpstr>Times New Roman</vt:lpstr>
      <vt:lpstr>Verdana</vt:lpstr>
      <vt:lpstr>Волна</vt:lpstr>
      <vt:lpstr>Итоги работы НТС  ТИ (ф) СВФУ за 2021 г.</vt:lpstr>
      <vt:lpstr>Состав научно-технического совета в 2021 году</vt:lpstr>
      <vt:lpstr>Периодичность работы научно-технического совета - 1 раз в месяц.  В 2021 г. было проведено 11 плановых заседаний.  Рассмотрено 44 вопроса.</vt:lpstr>
      <vt:lpstr>Презентация PowerPoint</vt:lpstr>
      <vt:lpstr>Вопросы, рассматриваемые НТС в 2021 г. Планирование научно-инновационной деятельности </vt:lpstr>
      <vt:lpstr>Вопросы, рассматриваемые НТС в 2021 г. Планирование научно-инновационной деятельности </vt:lpstr>
      <vt:lpstr>Вопросы, рассматриваемые НТС в 2021 г. Планирование научно-инновационной деятельности </vt:lpstr>
      <vt:lpstr>Вопросы, рассматриваемые НТС в 2021 г. Планирование научно-инновационной деятельности </vt:lpstr>
      <vt:lpstr>Вопросы, рассматриваемые НТС в 2021 г. Планирование научно-инновационной деятельности </vt:lpstr>
      <vt:lpstr>Вопросы, рассматриваемые НТС в 2021 г. Сопровождение НИР, выполнение объемов финансирования</vt:lpstr>
      <vt:lpstr>Вопросы, рассматриваемые НТС в 2021 г. Сопровождение НИР, выполнение объемов финансирования</vt:lpstr>
      <vt:lpstr>Вопросы, рассматриваемые НТС в 2021 г. Организация конференций</vt:lpstr>
      <vt:lpstr>Вопросы, рассматриваемые НТС в 2021 г. Разработка и приведение в соответствие  нормативам документов</vt:lpstr>
      <vt:lpstr>Вопросы, рассматриваемые НТС в 2021 г. Подготовка кадров</vt:lpstr>
      <vt:lpstr>Вопросы, рассматриваемые НТС в 2021 г. Публикационная активность сотрудников и издательская деятельность </vt:lpstr>
      <vt:lpstr>Вопросы, рассматриваемые НТС в 2021 г. Публикационная активность сотрудников и издательская деятельность </vt:lpstr>
      <vt:lpstr>Вопросы, рассматриваемые НТС в 2021 г. Студенческая наука  </vt:lpstr>
      <vt:lpstr>Вопросы, рассматриваемые НТС в 2021 г. Студенческая наука  </vt:lpstr>
      <vt:lpstr>Вопросы, рассматриваемые НТС в 2021 г. Студенческая наука  </vt:lpstr>
      <vt:lpstr>График посещаемости НТС в 2021 году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НТС  ТИ (ф) СВФУ за 2018 г.</dc:title>
  <dc:creator>Николай Николаевич</dc:creator>
  <cp:lastModifiedBy>Лидия Дмитриевна</cp:lastModifiedBy>
  <cp:revision>234</cp:revision>
  <cp:lastPrinted>2022-02-01T02:45:17Z</cp:lastPrinted>
  <dcterms:modified xsi:type="dcterms:W3CDTF">2022-02-01T02:46:14Z</dcterms:modified>
</cp:coreProperties>
</file>